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png" ContentType="image/png"/>
  <Override PartName="/ppt/media/image7.wmf" ContentType="image/x-wmf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nl-N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om het formaat van de notities te bewerken</a:t>
            </a:r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nl-N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&lt;koptekst&gt;</a:t>
            </a:r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nl-N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&lt;datum/tijd&gt;</a:t>
            </a:r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nl-N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&lt;voettekst&gt;</a:t>
            </a:r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67B49AC-4D31-4176-9C2A-8ED3D4BFF1B4}" type="slidenum">
              <a:rPr b="0" lang="nl-N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C578051-98EE-4111-A50C-AC1F0D36627A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F896694-81B1-4BB9-BE53-B3FD0977EABD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ABEB981-F969-4898-BD20-91F154670443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50C36D3-E51A-4ECE-A27C-762D381FC2C5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2C42E17-CCE4-4A9E-BC98-C1D98F0D70FC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E21EF1E-5C99-4EE0-AFA3-C22EEF4B9B3F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7213227-1F4D-40E0-9221-F7A7E1D69A24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9B4A3A6-8B60-488C-BCB5-75725E4DD3FA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CBB5939-73BA-48C8-86AE-D3674312749A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5469142-7233-44A1-BBF9-E20DC0FB18AE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r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ADHD, autisme, leerproblemen en niet-aangeboren hersenafwijkingen. </a:t>
            </a:r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A08CC66-86A3-4DCB-8B88-6619972A8803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99499A7-A181-4C2A-9E11-1419370A0720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E137EA5-6362-49FB-8D1F-A71E3E009F89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D410E31-C78F-4029-ACAF-C6C317D31B78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4120" y="1599840"/>
            <a:ext cx="567504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4120" y="1599840"/>
            <a:ext cx="567504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4120" y="1599840"/>
            <a:ext cx="567504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4120" y="1599840"/>
            <a:ext cx="567504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6783396-BB15-4AC2-9052-774112C2D987}" type="datetime">
              <a:rPr b="0" lang="nl-N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7-03-17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nl-N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00E2796-26A3-4B34-AEFC-4801C6A8E396}" type="slidenum">
              <a:rPr b="0" lang="nl-N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om de opmaak van de overzichtstekst te bewerken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Tweede overzichtsniveau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Derde overzichtsniveau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Vierde overzichtsniveau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Vijfde overzichtsniveau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Zesde overzichtsniveau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Zevende overzichtsniveau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om de opmaak van de overzichtstekst te bewerken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Tweede overzichtsniveau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Derde overzichtsniveau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Vierde overzichtsniveau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Vijfde overzichtsniveau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Zesde overzichtsniveau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Zevende overzichtsniveauClick to edit Master text styles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8261C52-4CBC-4D44-A943-CB526F065470}" type="datetime">
              <a:rPr b="0" lang="nl-N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7-03-17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nl-N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61E6C21-EB0F-48B3-8E00-6D9C0242D97D}" type="slidenum">
              <a:rPr b="0" lang="nl-N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mailto:manon@manonhulsbeek.nl" TargetMode="Externa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Afbeelding 13" descr=""/>
          <p:cNvPicPr/>
          <p:nvPr/>
        </p:nvPicPr>
        <p:blipFill>
          <a:blip r:embed="rId1"/>
          <a:stretch/>
        </p:blipFill>
        <p:spPr>
          <a:xfrm>
            <a:off x="3348000" y="2368080"/>
            <a:ext cx="4027320" cy="3932640"/>
          </a:xfrm>
          <a:prstGeom prst="rect">
            <a:avLst/>
          </a:prstGeom>
          <a:ln>
            <a:noFill/>
          </a:ln>
        </p:spPr>
      </p:pic>
      <p:pic>
        <p:nvPicPr>
          <p:cNvPr id="84" name="Afbeelding 7" descr=""/>
          <p:cNvPicPr/>
          <p:nvPr/>
        </p:nvPicPr>
        <p:blipFill>
          <a:blip r:embed="rId2"/>
          <a:srcRect l="0" t="0" r="0" b="13051"/>
          <a:stretch/>
        </p:blipFill>
        <p:spPr>
          <a:xfrm>
            <a:off x="1259640" y="6028200"/>
            <a:ext cx="2400120" cy="829440"/>
          </a:xfrm>
          <a:prstGeom prst="rect">
            <a:avLst/>
          </a:prstGeom>
          <a:ln>
            <a:noFill/>
          </a:ln>
        </p:spPr>
      </p:pic>
      <p:sp>
        <p:nvSpPr>
          <p:cNvPr id="85" name="TextShape 1"/>
          <p:cNvSpPr txBox="1"/>
          <p:nvPr/>
        </p:nvSpPr>
        <p:spPr>
          <a:xfrm>
            <a:off x="1259640" y="897840"/>
            <a:ext cx="749556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Meer- en hoogbegaafdheid: </a:t>
            </a:r>
            <a:r>
              <a:rPr b="1" lang="en-US" sz="4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en-US" sz="4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executieve functies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259640" y="5157360"/>
            <a:ext cx="5782320" cy="983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nl-NL" sz="2400" spc="-1" strike="noStrike">
                <a:solidFill>
                  <a:srgbClr val="4662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Bijeenkomst 2</a:t>
            </a:r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2400" spc="-1" strike="noStrike">
                <a:solidFill>
                  <a:srgbClr val="4662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Dinsdag 7 maart 2017</a:t>
            </a:r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Picture 3" descr=""/>
          <p:cNvPicPr/>
          <p:nvPr/>
        </p:nvPicPr>
        <p:blipFill>
          <a:blip r:embed="rId3"/>
          <a:stretch/>
        </p:blipFill>
        <p:spPr>
          <a:xfrm>
            <a:off x="7252200" y="5733360"/>
            <a:ext cx="1891440" cy="126828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6829200" y="163260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4"/>
          <p:cNvSpPr/>
          <p:nvPr/>
        </p:nvSpPr>
        <p:spPr>
          <a:xfrm>
            <a:off x="0" y="0"/>
            <a:ext cx="251280" cy="6857640"/>
          </a:xfrm>
          <a:prstGeom prst="rect">
            <a:avLst/>
          </a:prstGeom>
          <a:solidFill>
            <a:srgbClr val="376092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0" name="Afbeelding 6" descr=""/>
          <p:cNvPicPr/>
          <p:nvPr/>
        </p:nvPicPr>
        <p:blipFill>
          <a:blip r:embed="rId4"/>
          <a:stretch/>
        </p:blipFill>
        <p:spPr>
          <a:xfrm rot="714600">
            <a:off x="4559760" y="2679480"/>
            <a:ext cx="1947600" cy="1323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83640" y="274680"/>
            <a:ext cx="800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Osaka"/>
              </a:rPr>
              <a:t>Opdracht 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683640" y="1600200"/>
            <a:ext cx="800280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tweetallen: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Bespreek met elkaar de meegebrachte spellen. Op welke executieve functies kunnen deze spellen een beroep doen?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Hoe moet je het spel dan inzetten?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0" y="0"/>
            <a:ext cx="25128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83640" y="274680"/>
            <a:ext cx="800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Osaka"/>
              </a:rPr>
              <a:t>Kwadrantenmodel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0" y="0"/>
            <a:ext cx="25128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29" name="Afbeelding 8" descr=""/>
          <p:cNvPicPr/>
          <p:nvPr/>
        </p:nvPicPr>
        <p:blipFill>
          <a:blip r:embed="rId1"/>
          <a:srcRect l="0" t="0" r="10065" b="5678"/>
          <a:stretch/>
        </p:blipFill>
        <p:spPr>
          <a:xfrm rot="10800000">
            <a:off x="6890040" y="6678720"/>
            <a:ext cx="4933800" cy="55098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683640" y="274680"/>
            <a:ext cx="800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Osaka"/>
              </a:rPr>
              <a:t>Feed… (-up,-back &amp; -forward)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683640" y="1600200"/>
            <a:ext cx="820872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Wat is/was je doel?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Hoe gaat/ging het?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(verwoorden en toelichten eigen mening)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Wat is/was makkelijk/lastig? Leg uit…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(analyse)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Hoe heb je dat tot nu toe gedaan? 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(bewustwording eigen invloed)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Complimenteer inspanning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(Ik zag dat….)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Hoe zou je nu verder kunnen gaan?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Stel dat een vriend of vriendin dit ook moet leren? Welke tip zou je hem of haar dan geven?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0" y="0"/>
            <a:ext cx="25128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683640" y="274680"/>
            <a:ext cx="800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Osaka"/>
              </a:rPr>
              <a:t>Opdracht 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683640" y="1600200"/>
            <a:ext cx="800280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Voor middenbouw/bovenbouw: werkstuk maken of spreekbeurt houden – welke executieve functies komen aan bod en hoe kun je ze dan stimuleren?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Voor onderbouw: knippen of vlechten… hoe kun je met een dergelijk werkje executieve functies stimuleren?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Eigen voorbeeld….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0" y="0"/>
            <a:ext cx="25128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83640" y="274680"/>
            <a:ext cx="800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Osaka"/>
              </a:rPr>
              <a:t>Afsluiting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683640" y="1600200"/>
            <a:ext cx="800280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Meer informatie of vragen? </a:t>
            </a:r>
            <a:r>
              <a:rPr b="0" lang="en-US" sz="3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manon@manonhulsbeek.nl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0" y="0"/>
            <a:ext cx="25128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83640" y="274680"/>
            <a:ext cx="800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Osaka"/>
              </a:rPr>
              <a:t>Wat zijn executieve functies?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683640" y="1600200"/>
            <a:ext cx="800280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Gaat over het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sturen  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controleren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van het handelen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0" y="0"/>
            <a:ext cx="25128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4" name="Picture 6" descr=""/>
          <p:cNvPicPr/>
          <p:nvPr/>
        </p:nvPicPr>
        <p:blipFill>
          <a:blip r:embed="rId1"/>
          <a:stretch/>
        </p:blipFill>
        <p:spPr>
          <a:xfrm>
            <a:off x="4212000" y="1700640"/>
            <a:ext cx="4687200" cy="4021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683640" y="274680"/>
            <a:ext cx="800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Osaka"/>
              </a:rPr>
              <a:t>Wat zijn executieve functies?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683640" y="1600200"/>
            <a:ext cx="800280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Sturen: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doelen selecteren en bereiken 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oplossingen voor problemen bedenken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c000"/>
              </a:buClr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Plannen en prioritisering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c000"/>
              </a:buClr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Timemanagement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c000"/>
              </a:buClr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Organisatie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c000"/>
              </a:buClr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Werkgeheugen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c000"/>
              </a:buClr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Metacognitie: wat ben ik aan het doen? Hoe doe ik het?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0" y="0"/>
            <a:ext cx="25128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8" name="Afbeelding 8" descr=""/>
          <p:cNvPicPr/>
          <p:nvPr/>
        </p:nvPicPr>
        <p:blipFill>
          <a:blip r:embed="rId1"/>
          <a:stretch/>
        </p:blipFill>
        <p:spPr>
          <a:xfrm>
            <a:off x="6730920" y="2925000"/>
            <a:ext cx="2412720" cy="2323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83640" y="274680"/>
            <a:ext cx="800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Osaka"/>
              </a:rPr>
              <a:t>Wat zijn executieve functies?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683640" y="1600200"/>
            <a:ext cx="800280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Controleren: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Het handelen controleren en bijstellen/aanpassen tijdens bereiken doel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c000"/>
              </a:buClr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Reactie-inhibitie: onderdrukken van reacties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c000"/>
              </a:buClr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Zelfregulatie van affect: controle van emoties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c000"/>
              </a:buClr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Volgehouden aandacht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c000"/>
              </a:buClr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Beginnen aan de taak (taakinitiatie)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c000"/>
              </a:buClr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Flexibiliteit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c000"/>
              </a:buClr>
              <a:buFont typeface="Wingdings" charset="2"/>
              <a:buChar char="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Doelgericht doorzettingsvermogen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0" y="0"/>
            <a:ext cx="25128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02" name="Afbeelding 3" descr=""/>
          <p:cNvPicPr/>
          <p:nvPr/>
        </p:nvPicPr>
        <p:blipFill>
          <a:blip r:embed="rId1"/>
          <a:stretch/>
        </p:blipFill>
        <p:spPr>
          <a:xfrm>
            <a:off x="6804360" y="4293000"/>
            <a:ext cx="2153520" cy="2293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683640" y="274680"/>
            <a:ext cx="800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Osaka"/>
              </a:rPr>
              <a:t>Voorbeeld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683640" y="1600200"/>
            <a:ext cx="800280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0" y="0"/>
            <a:ext cx="25128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06" name="Afbeelding 5" descr=""/>
          <p:cNvPicPr/>
          <p:nvPr/>
        </p:nvPicPr>
        <p:blipFill>
          <a:blip r:embed="rId1"/>
          <a:srcRect l="0" t="0" r="1247" b="0"/>
          <a:stretch/>
        </p:blipFill>
        <p:spPr>
          <a:xfrm>
            <a:off x="540720" y="1917000"/>
            <a:ext cx="8602920" cy="2979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683640" y="274680"/>
            <a:ext cx="800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Osaka"/>
              </a:rPr>
              <a:t>Normale ontwikkeling EF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683640" y="1600200"/>
            <a:ext cx="800280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xxxx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0" y="0"/>
            <a:ext cx="25128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10" name="Afbeelding 3" descr=""/>
          <p:cNvPicPr/>
          <p:nvPr/>
        </p:nvPicPr>
        <p:blipFill>
          <a:blip r:embed="rId1"/>
          <a:stretch/>
        </p:blipFill>
        <p:spPr>
          <a:xfrm>
            <a:off x="683640" y="1485720"/>
            <a:ext cx="7570440" cy="4838760"/>
          </a:xfrm>
          <a:prstGeom prst="rect">
            <a:avLst/>
          </a:prstGeom>
          <a:ln>
            <a:noFill/>
          </a:ln>
        </p:spPr>
      </p:pic>
      <p:sp>
        <p:nvSpPr>
          <p:cNvPr id="111" name="CustomShape 4"/>
          <p:cNvSpPr/>
          <p:nvPr/>
        </p:nvSpPr>
        <p:spPr>
          <a:xfrm>
            <a:off x="323640" y="2061000"/>
            <a:ext cx="2233080" cy="1492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i="1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Spurt aandacht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Spurt werkgeheugen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Spurt doelen stellen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5"/>
          <p:cNvSpPr/>
          <p:nvPr/>
        </p:nvSpPr>
        <p:spPr>
          <a:xfrm>
            <a:off x="4212000" y="4645440"/>
            <a:ext cx="3672000" cy="63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Stimuleren zorgt voor groeien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Niet gebruiken zorgt voor snoeien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683640" y="274680"/>
            <a:ext cx="800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Osaka"/>
              </a:rPr>
              <a:t>Relatie hoogbegaafdheid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0" y="0"/>
            <a:ext cx="25128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15" name="Afbeelding 3" descr=""/>
          <p:cNvPicPr/>
          <p:nvPr/>
        </p:nvPicPr>
        <p:blipFill>
          <a:blip r:embed="rId1"/>
          <a:stretch/>
        </p:blipFill>
        <p:spPr>
          <a:xfrm>
            <a:off x="920160" y="1556640"/>
            <a:ext cx="5554080" cy="4436640"/>
          </a:xfrm>
          <a:prstGeom prst="rect">
            <a:avLst/>
          </a:prstGeom>
          <a:ln>
            <a:noFill/>
          </a:ln>
        </p:spPr>
      </p:pic>
      <p:sp>
        <p:nvSpPr>
          <p:cNvPr id="116" name="CustomShape 3"/>
          <p:cNvSpPr/>
          <p:nvPr/>
        </p:nvSpPr>
        <p:spPr>
          <a:xfrm>
            <a:off x="6815880" y="5208840"/>
            <a:ext cx="1470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Karasek, 1979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683640" y="274680"/>
            <a:ext cx="800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Osaka"/>
              </a:rPr>
              <a:t>Relatie hoogbegaafdheid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0" y="0"/>
            <a:ext cx="25128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19" name="Afbeelding 6" descr=""/>
          <p:cNvPicPr/>
          <p:nvPr/>
        </p:nvPicPr>
        <p:blipFill>
          <a:blip r:embed="rId1"/>
          <a:stretch/>
        </p:blipFill>
        <p:spPr>
          <a:xfrm>
            <a:off x="1115640" y="1700640"/>
            <a:ext cx="6842160" cy="439596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83640" y="274680"/>
            <a:ext cx="8002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ea typeface="Osaka"/>
              </a:rPr>
              <a:t>Voorwaarden voor ontwikkeling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683640" y="1600200"/>
            <a:ext cx="800280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Veiligheid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Zelfvertrouwen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Motivatie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-&gt; Mindset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0" y="0"/>
            <a:ext cx="251280" cy="6857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23" name="Afbeelding 5" descr=""/>
          <p:cNvPicPr/>
          <p:nvPr/>
        </p:nvPicPr>
        <p:blipFill>
          <a:blip r:embed="rId1"/>
          <a:srcRect l="6658" t="4884" r="0" b="4007"/>
          <a:stretch/>
        </p:blipFill>
        <p:spPr>
          <a:xfrm>
            <a:off x="4216320" y="1205280"/>
            <a:ext cx="4099680" cy="565236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15831</TotalTime>
  <Application>LibreOffice/5.2.0.4$Windows_x86 LibreOffice_project/066b007f5ebcc236395c7d282ba488bca6720265</Application>
  <Words>344</Words>
  <Paragraphs>125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2011-10-23T18:00:39Z</dcterms:created>
  <dc:creator>Jasper</dc:creator>
  <dc:description/>
  <dc:language>nl-NL</dc:language>
  <cp:lastModifiedBy>Karin Zegeling</cp:lastModifiedBy>
  <cp:lastPrinted>2017-03-07T09:45:40Z</cp:lastPrinted>
  <dcterms:modified xsi:type="dcterms:W3CDTF">2017-03-07T21:05:59Z</dcterms:modified>
  <cp:revision>255</cp:revision>
  <dc:subject/>
  <dc:title>(Hoog)begaafde leerlingen op de Meander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Diavoorstelling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