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8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8.wmf" ContentType="image/x-wmf"/>
  <Override PartName="/ppt/media/image12.wmf" ContentType="image/x-wmf"/>
  <Override PartName="/ppt/media/image1.png" ContentType="image/png"/>
  <Override PartName="/ppt/media/image9.wmf" ContentType="image/x-wmf"/>
  <Override PartName="/ppt/media/image13.wmf" ContentType="image/x-wmf"/>
  <Override PartName="/ppt/media/image2.png" ContentType="image/png"/>
  <Override PartName="/ppt/media/image3.wmf" ContentType="image/x-wmf"/>
  <Override PartName="/ppt/media/image4.wmf" ContentType="image/x-wmf"/>
  <Override PartName="/ppt/media/image5.wmf" ContentType="image/x-wmf"/>
  <Override PartName="/ppt/media/image6.wmf" ContentType="image/x-wmf"/>
  <Override PartName="/ppt/media/image7.wmf" ContentType="image/x-wmf"/>
  <Override PartName="/ppt/media/image10.wmf" ContentType="image/x-wmf"/>
  <Override PartName="/ppt/media/image11.wmf" ContentType="image/x-wmf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 om het formaat van de notities te bewerken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&lt;koptekst&gt;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&lt;datum/tijd&gt;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&lt;voettekst&gt;</a:t>
            </a:r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3615B7C-FF60-4BF7-B707-16D541654EE4}" type="slidenum"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CD4AA1E-E07E-486D-B639-20451B9B30F2}" type="slidenum">
              <a:rPr b="0" lang="nl-NL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7493A5B-012F-4A47-B396-7D27F6BA8B12}" type="slidenum">
              <a:rPr b="0" lang="nl-NL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6233567-8CD9-464D-B81E-C888A6EE4525}" type="slidenum">
              <a:rPr b="0" lang="nl-NL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0BD832C-4416-4902-B77D-D74D1963B7B1}" type="slidenum">
              <a:rPr b="0" lang="nl-NL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2A0AE64-4925-495D-93D8-EAD640DDD018}" type="slidenum">
              <a:rPr b="0" lang="nl-NL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AE22C4F-8496-484C-8822-D7ACDA1B7EBF}" type="slidenum">
              <a:rPr b="0" lang="nl-NL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nl-N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Titelstijl van model bewerken</a:t>
            </a:r>
            <a:endParaRPr b="0" lang="nl-N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p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p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ADC6FB47-973E-4CCD-A23F-9E655BE22A61}" type="slidenum">
              <a:rPr b="0" lang="nl-N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&lt;getal&gt;</a:t>
            </a:fld>
            <a:endParaRPr b="0" lang="nl-N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Tweede overzichtsniveau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Vijfde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Zesde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Zevende overzichtsniveau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8baf2e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45" name="Picture 5" descr=""/>
          <p:cNvPicPr/>
          <p:nvPr/>
        </p:nvPicPr>
        <p:blipFill>
          <a:blip r:embed="rId1"/>
          <a:stretch/>
        </p:blipFill>
        <p:spPr>
          <a:xfrm>
            <a:off x="611280" y="476280"/>
            <a:ext cx="5375520" cy="1512360"/>
          </a:xfrm>
          <a:prstGeom prst="rect">
            <a:avLst/>
          </a:prstGeom>
          <a:ln>
            <a:noFill/>
          </a:ln>
        </p:spPr>
      </p:pic>
      <p:pic>
        <p:nvPicPr>
          <p:cNvPr id="46" name="Picture 7" descr=""/>
          <p:cNvPicPr/>
          <p:nvPr/>
        </p:nvPicPr>
        <p:blipFill>
          <a:blip r:embed="rId2"/>
          <a:srcRect l="0" t="0" r="50279" b="39538"/>
          <a:stretch/>
        </p:blipFill>
        <p:spPr>
          <a:xfrm>
            <a:off x="5327640" y="1989000"/>
            <a:ext cx="3816000" cy="4868640"/>
          </a:xfrm>
          <a:prstGeom prst="rect">
            <a:avLst/>
          </a:prstGeom>
          <a:ln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611280" y="2979720"/>
            <a:ext cx="7848360" cy="196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nl-NL" sz="3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‘</a:t>
            </a:r>
            <a:r>
              <a:rPr b="0" lang="nl-NL" sz="3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Kansen voor alle kinderen’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nl-NL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Inzet extra middelen 2017-2018</a:t>
            </a:r>
            <a:r>
              <a:rPr b="0" lang="nl-NL" sz="3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
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 descr=""/>
          <p:cNvPicPr/>
          <p:nvPr/>
        </p:nvPicPr>
        <p:blipFill>
          <a:blip r:embed="rId1"/>
          <a:srcRect l="0" t="0" r="50279" b="39538"/>
          <a:stretch/>
        </p:blipFill>
        <p:spPr>
          <a:xfrm>
            <a:off x="5327640" y="1989000"/>
            <a:ext cx="3816000" cy="4868640"/>
          </a:xfrm>
          <a:prstGeom prst="rect">
            <a:avLst/>
          </a:prstGeom>
          <a:ln>
            <a:noFill/>
          </a:ln>
        </p:spPr>
      </p:pic>
      <p:sp>
        <p:nvSpPr>
          <p:cNvPr id="49" name="CustomShape 1"/>
          <p:cNvSpPr/>
          <p:nvPr/>
        </p:nvSpPr>
        <p:spPr>
          <a:xfrm>
            <a:off x="881640" y="1358640"/>
            <a:ext cx="7848360" cy="298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8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Aanleiding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8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Bestaande regelingen voor kinderen in armoede in Dronten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8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Doelen voor 2017 – 2018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8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Kernvragen bijeenkomst 11 april (9-11 in open hof Dronten)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8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Afsluiting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826920" y="414360"/>
            <a:ext cx="78483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nl-NL" sz="4000" spc="-1" strike="noStrike">
                <a:solidFill>
                  <a:srgbClr val="8baf2e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Programma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6" descr=""/>
          <p:cNvPicPr/>
          <p:nvPr/>
        </p:nvPicPr>
        <p:blipFill>
          <a:blip r:embed="rId1"/>
          <a:srcRect l="0" t="0" r="50279" b="39538"/>
          <a:stretch/>
        </p:blipFill>
        <p:spPr>
          <a:xfrm>
            <a:off x="5327640" y="1989000"/>
            <a:ext cx="3816000" cy="486864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824400" y="1223640"/>
            <a:ext cx="8325720" cy="532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Sociaal Economische Raad, ‘Opgroeien zonder armoede’ (maart 2017):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Gemiddeld 2 kinderen in armoede per klas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Het bereik en gebruik van bestaande voorzieningen kan beter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Voorkom versnippering van het aanbod en dienstverlening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5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Het Rijk wil dat alle kinderen mee kunnen doen (sociaal, sport, cultuur, school)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Klijnsma stelt structureel € 194.000 extra middelen beschikbaar als ‘aanvullende’ impuls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Gemeente Dronten wil extra middelen gebruiken om: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Meer kinderen te bereiken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Het huidige aanbod voor kinderen in armoede te verbreden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Borgen op een effectieve wijze in de ‘samenleving ’(onder motto ‘Keep it Simple’)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826920" y="414360"/>
            <a:ext cx="78483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nl-NL" sz="4000" spc="-1" strike="noStrike">
                <a:solidFill>
                  <a:srgbClr val="8baf2e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Aanleiding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6" descr=""/>
          <p:cNvPicPr/>
          <p:nvPr/>
        </p:nvPicPr>
        <p:blipFill>
          <a:blip r:embed="rId1"/>
          <a:srcRect l="0" t="0" r="50279" b="39538"/>
          <a:stretch/>
        </p:blipFill>
        <p:spPr>
          <a:xfrm>
            <a:off x="5327640" y="1989000"/>
            <a:ext cx="3816000" cy="4868640"/>
          </a:xfrm>
          <a:prstGeom prst="rect">
            <a:avLst/>
          </a:prstGeom>
          <a:ln>
            <a:noFill/>
          </a:ln>
        </p:spPr>
      </p:pic>
      <p:sp>
        <p:nvSpPr>
          <p:cNvPr id="55" name="CustomShape 1"/>
          <p:cNvSpPr/>
          <p:nvPr/>
        </p:nvSpPr>
        <p:spPr>
          <a:xfrm>
            <a:off x="566640" y="413640"/>
            <a:ext cx="8280720" cy="62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nl-NL" sz="3500" spc="-1" strike="noStrike">
                <a:solidFill>
                  <a:srgbClr val="8baf2e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Waarom is meedoen zo belangrijk?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56640" y="1313640"/>
            <a:ext cx="8820720" cy="547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 Dronten zijn ongeveer 800 kinderen die leven in armoede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De gemeente heeft ongeveer 360 kinderen in beeld (45%)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Kinderen in armoede lopen kansen mis die voor leeftijdsgenootjes vanzelfsprekend zijn.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Niet kunnen meedoen belemmert de fysieke, mentale en sociale ontwikkeling van kinderen.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‘</a:t>
            </a: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Valse start’: gevolgen voor latere kansen op de arbeidsmarkt en de in de maatschappij.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nl-NL" sz="18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6" descr=""/>
          <p:cNvPicPr/>
          <p:nvPr/>
        </p:nvPicPr>
        <p:blipFill>
          <a:blip r:embed="rId1"/>
          <a:srcRect l="0" t="0" r="50279" b="39538"/>
          <a:stretch/>
        </p:blipFill>
        <p:spPr>
          <a:xfrm>
            <a:off x="5327640" y="1989000"/>
            <a:ext cx="3816000" cy="4868640"/>
          </a:xfrm>
          <a:prstGeom prst="rect">
            <a:avLst/>
          </a:prstGeom>
          <a:ln>
            <a:noFill/>
          </a:ln>
        </p:spPr>
      </p:pic>
      <p:sp>
        <p:nvSpPr>
          <p:cNvPr id="58" name="CustomShape 1"/>
          <p:cNvSpPr/>
          <p:nvPr/>
        </p:nvSpPr>
        <p:spPr>
          <a:xfrm>
            <a:off x="746640" y="413640"/>
            <a:ext cx="78483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nl-NL" sz="4000" spc="-1" strike="noStrike">
                <a:solidFill>
                  <a:srgbClr val="8baf2e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De aanpak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791640" y="1536840"/>
            <a:ext cx="8630280" cy="2843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Ontwikkeling en borgen in de samenleving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Consultatie scholen en maatschappelijke partners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7430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1" lang="nl-NL" sz="14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11 april: Brainstormsessie met de scholen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Uitwerken plan van aanpak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Besluitvorming plan van aanpak (mei/juni 2017)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Terugkoppeling richting maatschappelijke partners en scholen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3080" indent="-342720">
              <a:lnSpc>
                <a:spcPct val="15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Implementatie (juni t/m september 2017)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6" descr=""/>
          <p:cNvPicPr/>
          <p:nvPr/>
        </p:nvPicPr>
        <p:blipFill>
          <a:blip r:embed="rId1"/>
          <a:srcRect l="0" t="0" r="50279" b="39538"/>
          <a:stretch/>
        </p:blipFill>
        <p:spPr>
          <a:xfrm>
            <a:off x="5337000" y="1980360"/>
            <a:ext cx="3816000" cy="4868640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431640" y="548640"/>
            <a:ext cx="9342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nl-NL" sz="3600" spc="-1" strike="noStrike">
                <a:solidFill>
                  <a:srgbClr val="8baf2e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Regelingen voor kinderen in Dronten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2" name="Table 2"/>
          <p:cNvGraphicFramePr/>
          <p:nvPr/>
        </p:nvGraphicFramePr>
        <p:xfrm>
          <a:off x="521640" y="1538640"/>
          <a:ext cx="8415720" cy="2395800"/>
        </p:xfrm>
        <a:graphic>
          <a:graphicData uri="http://schemas.openxmlformats.org/drawingml/2006/table">
            <a:tbl>
              <a:tblPr/>
              <a:tblGrid>
                <a:gridCol w="4207680"/>
                <a:gridCol w="4208040"/>
              </a:tblGrid>
              <a:tr h="3200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Gemeente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Maatschappelijke partners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noFill/>
                  </a:tcPr>
                </a:tc>
              </a:tr>
              <a:tr h="10047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Pas van Dronten (250 tot 325 euro per jaar)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4b1978"/>
                        </a:buClr>
                        <a:buFont typeface="StarSymbol"/>
                        <a:buChar char="-"/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sport, cultuur, uitjes, recreatie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4b1978"/>
                        </a:buClr>
                        <a:buFont typeface="StarSymbol"/>
                        <a:buChar char="-"/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sportartikelen en –kleding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4b1978"/>
                        </a:buClr>
                        <a:buFont typeface="StarSymbol"/>
                        <a:buChar char="-"/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internet (via het tegoed van de ouders)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Speelgoedbank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solidFill>
                      <a:srgbClr val="333399">
                        <a:alpha val="20000"/>
                      </a:srgbClr>
                    </a:solidFill>
                  </a:tcPr>
                </a:tc>
              </a:tr>
              <a:tr h="14612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Vergoeding voor (via Nationaal Fonds Kinderhulp):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4b1978"/>
                        </a:buClr>
                        <a:buFont typeface="StarSymbol"/>
                        <a:buChar char="-"/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fietsen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4b1978"/>
                        </a:buClr>
                        <a:buFont typeface="StarSymbol"/>
                        <a:buChar char="-"/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vrijwillige ouderbijdrage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4b1978"/>
                        </a:buClr>
                        <a:buFont typeface="StarSymbol"/>
                        <a:buChar char="-"/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Schoolreisjes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4b1978"/>
                        </a:buClr>
                        <a:buFont typeface="StarSymbol"/>
                        <a:buChar char="-"/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(Allerlei overige zaken mogelijk)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Verjaardagspakket (via Voedselbank)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noFill/>
                  </a:tcPr>
                </a:tc>
              </a:tr>
              <a:tr h="320040">
                <a:tc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Kledingbank (via kringloopwinkel)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solidFill>
                      <a:srgbClr val="333399">
                        <a:alpha val="20000"/>
                      </a:srgbClr>
                    </a:solidFill>
                  </a:tcPr>
                </a:tc>
              </a:tr>
              <a:tr h="548280">
                <a:tc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500" spc="-1" strike="noStrike">
                          <a:solidFill>
                            <a:srgbClr val="4b197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Betty Dekker Fonds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333399"/>
                      </a:solidFill>
                    </a:lnT>
                    <a:lnB w="12240">
                      <a:solidFill>
                        <a:srgbClr val="333399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" descr=""/>
          <p:cNvPicPr/>
          <p:nvPr/>
        </p:nvPicPr>
        <p:blipFill>
          <a:blip r:embed="rId1"/>
          <a:srcRect l="0" t="0" r="50279" b="39538"/>
          <a:stretch/>
        </p:blipFill>
        <p:spPr>
          <a:xfrm>
            <a:off x="5327640" y="1989000"/>
            <a:ext cx="3816000" cy="4868640"/>
          </a:xfrm>
          <a:prstGeom prst="rect">
            <a:avLst/>
          </a:prstGeom>
          <a:ln>
            <a:noFill/>
          </a:ln>
        </p:spPr>
      </p:pic>
      <p:sp>
        <p:nvSpPr>
          <p:cNvPr id="64" name="CustomShape 1"/>
          <p:cNvSpPr/>
          <p:nvPr/>
        </p:nvSpPr>
        <p:spPr>
          <a:xfrm>
            <a:off x="-2493720" y="-3051720"/>
            <a:ext cx="8730720" cy="66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nl-NL" sz="3800" spc="-1" strike="noStrike">
                <a:solidFill>
                  <a:srgbClr val="8baf2e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Doelen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513360" y="1189080"/>
            <a:ext cx="8630280" cy="629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lvl="1" marL="343080" indent="-342720">
              <a:lnSpc>
                <a:spcPct val="20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Verhogen bereik onder kinderen uit minimagezinnen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3080" indent="-342720">
              <a:lnSpc>
                <a:spcPct val="20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Toegang tot de voorzieningen eenduidig en eenvoudig maken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3080" indent="-342720">
              <a:lnSpc>
                <a:spcPct val="200000"/>
              </a:lnSpc>
              <a:buClr>
                <a:srgbClr val="4b1978"/>
              </a:buClr>
              <a:buFont typeface="Arial"/>
              <a:buAutoNum type="arabicPeriod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Uitbreiden huidige aanbod en borgen in de samenleving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Hoe willen we deze doelen bereiken (eerste gedachtelijn):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743040" indent="-28548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4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Scholen als belangrijke ‘vindplaats’ voor kinderen in armoede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800280" indent="-34272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4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Training (vroeg)signalering?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800280" indent="-342720">
              <a:lnSpc>
                <a:spcPct val="15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4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Andere partners informeren over het herkennen en doorgeven van signalen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743040" indent="-285480">
              <a:lnSpc>
                <a:spcPct val="20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4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Aanbod zoveel mogelijk toegankelijk maken via de Pas van Dronten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743040" indent="-285480">
              <a:lnSpc>
                <a:spcPct val="20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4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Één loket / telefoonnummer *frisse uitstraling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743040" indent="-285480">
              <a:lnSpc>
                <a:spcPct val="20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4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Eenmalige toets / laagdrempelige verstrekking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743040" indent="-285480">
              <a:lnSpc>
                <a:spcPct val="200000"/>
              </a:lnSpc>
              <a:buClr>
                <a:srgbClr val="4b1978"/>
              </a:buClr>
              <a:buFont typeface="Arial"/>
              <a:buChar char="•"/>
            </a:pPr>
            <a:r>
              <a:rPr b="0" lang="nl-NL" sz="14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Naast verstrekking voorziening kinderen, ook kans voor verstrekking voorziening ouders</a:t>
            </a: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463320" y="367920"/>
            <a:ext cx="87307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nl-NL" sz="3000" spc="-1" strike="noStrike">
                <a:solidFill>
                  <a:srgbClr val="8baf2e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Welke doelen willen we bereiken?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" descr=""/>
          <p:cNvPicPr/>
          <p:nvPr/>
        </p:nvPicPr>
        <p:blipFill>
          <a:blip r:embed="rId1"/>
          <a:srcRect l="0" t="0" r="50279" b="39538"/>
          <a:stretch/>
        </p:blipFill>
        <p:spPr>
          <a:xfrm>
            <a:off x="5327640" y="1989000"/>
            <a:ext cx="3816000" cy="4868640"/>
          </a:xfrm>
          <a:prstGeom prst="rect">
            <a:avLst/>
          </a:prstGeom>
          <a:ln>
            <a:noFill/>
          </a:ln>
        </p:spPr>
      </p:pic>
      <p:sp>
        <p:nvSpPr>
          <p:cNvPr id="68" name="CustomShape 1"/>
          <p:cNvSpPr/>
          <p:nvPr/>
        </p:nvSpPr>
        <p:spPr>
          <a:xfrm>
            <a:off x="412920" y="413640"/>
            <a:ext cx="8730720" cy="66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nl-NL" sz="3800" spc="-1" strike="noStrike">
                <a:solidFill>
                  <a:srgbClr val="8baf2e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Kernvragen bijeenkomst 11 april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513360" y="1358640"/>
            <a:ext cx="8630280" cy="6723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lvl="1" marL="285840" indent="-285480">
              <a:lnSpc>
                <a:spcPct val="200000"/>
              </a:lnSpc>
              <a:buClr>
                <a:srgbClr val="4b1978"/>
              </a:buClr>
              <a:buFont typeface="StarSymbol"/>
              <a:buChar char="-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Hoe kan uw school een rol kunnen spelen in het verhogen van het bereik?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85840" indent="-285480">
              <a:lnSpc>
                <a:spcPct val="200000"/>
              </a:lnSpc>
              <a:buClr>
                <a:srgbClr val="4b1978"/>
              </a:buClr>
              <a:buFont typeface="StarSymbol"/>
              <a:buChar char="-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Wie zouden aanspreekpunten binnen scholen kunnen zijn?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85840" indent="-285480">
              <a:lnSpc>
                <a:spcPct val="200000"/>
              </a:lnSpc>
              <a:buClr>
                <a:srgbClr val="4b1978"/>
              </a:buClr>
              <a:buFont typeface="StarSymbol"/>
              <a:buChar char="-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Kunnen ook leerkrachten een minimale rol hierin krijgen?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85840" indent="-285480">
              <a:lnSpc>
                <a:spcPct val="200000"/>
              </a:lnSpc>
              <a:buClr>
                <a:srgbClr val="4b1978"/>
              </a:buClr>
              <a:buFont typeface="StarSymbol"/>
              <a:buChar char="-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Welk aanbod missen de scholen voor kinderen?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85840" indent="-285480">
              <a:lnSpc>
                <a:spcPct val="200000"/>
              </a:lnSpc>
              <a:buClr>
                <a:srgbClr val="4b1978"/>
              </a:buClr>
              <a:buFont typeface="StarSymbol"/>
              <a:buChar char="-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Hoe zorgen we dat dit aanbod in natura bij kinderen terecht komen?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85840" indent="-285480">
              <a:lnSpc>
                <a:spcPct val="200000"/>
              </a:lnSpc>
              <a:buClr>
                <a:srgbClr val="4b1978"/>
              </a:buClr>
              <a:buFont typeface="StarSymbol"/>
              <a:buChar char="-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Heeft de Pas van Dronten een meerwaarde voor scholen?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85840" indent="-285480">
              <a:lnSpc>
                <a:spcPct val="200000"/>
              </a:lnSpc>
              <a:buClr>
                <a:srgbClr val="4b1978"/>
              </a:buClr>
              <a:buFont typeface="StarSymbol"/>
              <a:buChar char="-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Is het een goed idee om één punt met voorzieningen in leven te roepen waar ouders van deze kinderen naar doorverwezen kunnen worden?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85840" indent="-285480">
              <a:lnSpc>
                <a:spcPct val="200000"/>
              </a:lnSpc>
              <a:buClr>
                <a:srgbClr val="4b1978"/>
              </a:buClr>
              <a:buFont typeface="StarSymbol"/>
              <a:buChar char="-"/>
            </a:pPr>
            <a:r>
              <a:rPr b="0" lang="nl-NL" sz="16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etc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r>
              <a:rPr b="1" lang="nl-NL" sz="18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                    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8baf2e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71" name="Picture 3" descr=""/>
          <p:cNvPicPr/>
          <p:nvPr/>
        </p:nvPicPr>
        <p:blipFill>
          <a:blip r:embed="rId1"/>
          <a:srcRect l="0" t="0" r="50279" b="39538"/>
          <a:stretch/>
        </p:blipFill>
        <p:spPr>
          <a:xfrm>
            <a:off x="5327640" y="1989000"/>
            <a:ext cx="3816000" cy="4868640"/>
          </a:xfrm>
          <a:prstGeom prst="rect">
            <a:avLst/>
          </a:prstGeom>
          <a:ln>
            <a:noFill/>
          </a:ln>
        </p:spPr>
      </p:pic>
      <p:pic>
        <p:nvPicPr>
          <p:cNvPr id="72" name="Picture 5" descr=""/>
          <p:cNvPicPr/>
          <p:nvPr/>
        </p:nvPicPr>
        <p:blipFill>
          <a:blip r:embed="rId2"/>
          <a:stretch/>
        </p:blipFill>
        <p:spPr>
          <a:xfrm>
            <a:off x="971640" y="5451480"/>
            <a:ext cx="3526920" cy="991800"/>
          </a:xfrm>
          <a:prstGeom prst="rect">
            <a:avLst/>
          </a:prstGeom>
          <a:ln>
            <a:noFill/>
          </a:ln>
        </p:spPr>
      </p:pic>
      <p:sp>
        <p:nvSpPr>
          <p:cNvPr id="73" name="CustomShape 2"/>
          <p:cNvSpPr/>
          <p:nvPr/>
        </p:nvSpPr>
        <p:spPr>
          <a:xfrm>
            <a:off x="826560" y="1178640"/>
            <a:ext cx="7848360" cy="337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nl-NL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Bedankt! 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nl-NL" sz="40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Wij hopen je te zien op 11 april!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nl-NL" sz="2800" spc="-1" strike="noStrike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9-11 uur in de Open Hof in Dronten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nl-NL" sz="2800" spc="-1" strike="noStrike" u="sng">
                <a:solidFill>
                  <a:srgbClr val="4b1978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Aanmelden via c.van.der.veen@dronten.nl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5931</TotalTime>
  <Application>LibreOffice/5.2.0.4$Windows_x86 LibreOffice_project/066b007f5ebcc236395c7d282ba488bca6720265</Application>
  <Words>548</Words>
  <Paragraphs>101</Paragraphs>
  <Company>Gemeente Dronten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2008-04-17T06:39:48Z</dcterms:created>
  <dc:creator>Your User Name</dc:creator>
  <dc:description/>
  <dc:language>nl-NL</dc:language>
  <cp:lastModifiedBy>478cal</cp:lastModifiedBy>
  <cp:lastPrinted>2015-05-06T15:14:57Z</cp:lastPrinted>
  <dcterms:modified xsi:type="dcterms:W3CDTF">2017-04-05T12:13:28Z</dcterms:modified>
  <cp:revision>322</cp:revision>
  <dc:subject/>
  <dc:title>Dia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Gemeente Dronten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6</vt:i4>
  </property>
  <property fmtid="{D5CDD505-2E9C-101B-9397-08002B2CF9AE}" pid="9" name="PresentationFormat">
    <vt:lpwstr>Diavoorstelling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