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4120" y="1599840"/>
            <a:ext cx="567504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4120" y="1599840"/>
            <a:ext cx="567504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4120" y="1599840"/>
            <a:ext cx="567504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4120" y="1599840"/>
            <a:ext cx="567504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7DDA0AA-B0BA-46F7-A14C-78D4D427D0EE}" type="datetime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8-11-17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E7585FC-4D5B-46E4-9979-E90FF707227D}" type="slidenum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overzichtsniveauKlik om de modelstijlen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697F4ED-9C98-4CFD-A827-D903A46E4874}" type="datetime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8-11-17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FD54874-0FDA-4278-B713-7BED07B4C2AA}" type="slidenum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Good practice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nl-NL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Observatieplaatsing binnen het regulier onderwijs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Vuurtoren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Start met groot overleg: moeder en GGZ,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IB-ers, Zieners, en begeleiders Passend        Onderwijs van beide scholen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Opbouw school, afbouw GGZ-observatieplaats en afbouw De Huif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Observatie door Zieners van beide scholen na aantal weken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groep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 groepsleerkrachten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Afspraken: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Wekelijks verslag naar dir/IB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Dir/IB korte wandelganggesprekjes met X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Wekelijks bespreking lrkr, dir en IB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Contact met moeder via lrkr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Evaluaties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Evaluaties in de 3e en 6</a:t>
            </a:r>
            <a:r>
              <a:rPr b="0" lang="nl-NL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week met alle betrokkenen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laat voornamelijk gewenst gedrag zien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 in de 6</a:t>
            </a:r>
            <a:r>
              <a:rPr b="0" lang="nl-NL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week volledig naar school (ook start zomervakantie).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Afspraak: verlenging observatieplaats met 6 weken vanaf de zomervakantie. Dan op eigen kracht, elke dag op school zonder begeleiding.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laatste evaluatie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Vuurtoren besluit X in te schrijven: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Voorwaarden: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inzet van Gezellig Stralen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ondersteuning in de opvoedsituatie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55640" y="4797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Kinderen verdienen een tweede kans!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4" name="Tijdelijke aanduiding voor inhoud 3" descr=""/>
          <p:cNvPicPr/>
          <p:nvPr/>
        </p:nvPicPr>
        <p:blipFill>
          <a:blip r:embed="rId1"/>
          <a:stretch/>
        </p:blipFill>
        <p:spPr>
          <a:xfrm>
            <a:off x="323640" y="188640"/>
            <a:ext cx="3599640" cy="359964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Vuurtoren / Driestromenland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4345560" y="3636720"/>
            <a:ext cx="2489040" cy="2489040"/>
          </a:xfrm>
          <a:prstGeom prst="gear9">
            <a:avLst>
              <a:gd name="adj1" fmla="val 10000"/>
              <a:gd name="adj2" fmla="val 1763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4040" rIns="14040" tIns="14040" bIns="14040" anchor="ctr"/>
          <a:p>
            <a:pPr algn="ctr">
              <a:lnSpc>
                <a:spcPct val="90000"/>
              </a:lnSpc>
            </a:pPr>
            <a:r>
              <a:rPr b="0" lang="nl-NL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Openheid en transparantie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897280" y="3048480"/>
            <a:ext cx="1810080" cy="1810080"/>
          </a:xfrm>
          <a:prstGeom prst="gear6">
            <a:avLst>
              <a:gd name="adj1" fmla="val 15000"/>
              <a:gd name="adj2" fmla="val 3526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4040" rIns="14040" tIns="14040" bIns="14040" anchor="ctr"/>
          <a:p>
            <a:pPr algn="ctr">
              <a:lnSpc>
                <a:spcPct val="90000"/>
              </a:lnSpc>
            </a:pPr>
            <a:r>
              <a:rPr b="0" lang="nl-NL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Samenwerking scholen met GGZ, moeder en OL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 rot="20700000">
            <a:off x="3911040" y="1799280"/>
            <a:ext cx="1773360" cy="1773360"/>
          </a:xfrm>
          <a:prstGeom prst="gear6">
            <a:avLst>
              <a:gd name="adj1" fmla="val 15000"/>
              <a:gd name="adj2" fmla="val 3526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4040" rIns="14040" tIns="14040" bIns="14040" anchor="ctr"/>
          <a:p>
            <a:pPr algn="ctr">
              <a:lnSpc>
                <a:spcPct val="90000"/>
              </a:lnSpc>
            </a:pPr>
            <a:r>
              <a:rPr b="0" lang="nl-NL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Samen opgetrokken om de observatieplaats een succes te maken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4158000" y="3259080"/>
            <a:ext cx="3186000" cy="3186000"/>
          </a:xfrm>
          <a:prstGeom prst="circularArrow">
            <a:avLst>
              <a:gd name="adj1" fmla="val 4687"/>
              <a:gd name="adj2" fmla="val 299029"/>
              <a:gd name="adj3" fmla="val 2523572"/>
              <a:gd name="adj4" fmla="val 15845412"/>
              <a:gd name="adj5" fmla="val 5469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6"/>
          <p:cNvSpPr/>
          <p:nvPr/>
        </p:nvSpPr>
        <p:spPr>
          <a:xfrm>
            <a:off x="2576880" y="2646360"/>
            <a:ext cx="2314800" cy="231480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7"/>
          <p:cNvSpPr/>
          <p:nvPr/>
        </p:nvSpPr>
        <p:spPr>
          <a:xfrm>
            <a:off x="3501000" y="1409400"/>
            <a:ext cx="2495880" cy="2495880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Casus:</a:t>
            </a: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Leerlinge X met forse gedragsproblemen op school en thuis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Beginsituatie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972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8040" rIns="22680" tIns="22680" bIns="22680" anchor="ctr"/>
          <a:p>
            <a:pPr algn="ctr">
              <a:lnSpc>
                <a:spcPct val="90000"/>
              </a:lnSpc>
            </a:pPr>
            <a:r>
              <a:rPr b="0" lang="nl-NL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Kleuterperiode probleemloos tot vechtscheiding ouders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310320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8040" rIns="22680" tIns="22680" bIns="22680" anchor="ctr"/>
          <a:p>
            <a:pPr algn="ctr">
              <a:lnSpc>
                <a:spcPct val="90000"/>
              </a:lnSpc>
            </a:pPr>
            <a:r>
              <a:rPr b="0" lang="nl-NL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Moeder, X en broertje in huis bij opa en oma in tweekamerwoning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574704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8040" rIns="22680" tIns="22680" bIns="22680" anchor="ctr"/>
          <a:p>
            <a:pPr algn="ctr">
              <a:lnSpc>
                <a:spcPct val="90000"/>
              </a:lnSpc>
            </a:pPr>
            <a:r>
              <a:rPr b="0" lang="nl-NL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volwassenen met grote diversiteit in opvoedingstijlen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Gedragsproblemen ontstaan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602720" y="1601280"/>
            <a:ext cx="1649160" cy="164916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6560" rIns="16560" tIns="16560" bIns="16560" anchor="ctr"/>
          <a:p>
            <a:pPr algn="ctr">
              <a:lnSpc>
                <a:spcPct val="90000"/>
              </a:lnSpc>
            </a:pPr>
            <a:r>
              <a:rPr b="0" lang="nl-NL" sz="1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Conflicten met medeleerlingen en leerkrachten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949400" y="3384720"/>
            <a:ext cx="956520" cy="956520"/>
          </a:xfrm>
          <a:prstGeom prst="mathPlus">
            <a:avLst>
              <a:gd name="adj1" fmla="val 2352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"/>
          <p:cNvSpPr/>
          <p:nvPr/>
        </p:nvSpPr>
        <p:spPr>
          <a:xfrm>
            <a:off x="1602720" y="4475520"/>
            <a:ext cx="1649160" cy="164916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6560" rIns="16560" tIns="16560" bIns="16560" anchor="ctr"/>
          <a:p>
            <a:pPr algn="ctr">
              <a:lnSpc>
                <a:spcPct val="90000"/>
              </a:lnSpc>
            </a:pPr>
            <a:r>
              <a:rPr b="0" lang="nl-NL" sz="1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Vervroegde pubertijd (8jr)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3499920" y="3556440"/>
            <a:ext cx="524160" cy="613440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6"/>
          <p:cNvSpPr/>
          <p:nvPr/>
        </p:nvSpPr>
        <p:spPr>
          <a:xfrm>
            <a:off x="4242240" y="2213640"/>
            <a:ext cx="3298680" cy="329868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680" rIns="40680" tIns="40680" bIns="40680" anchor="ctr"/>
          <a:p>
            <a:pPr algn="ctr">
              <a:lnSpc>
                <a:spcPct val="90000"/>
              </a:lnSpc>
            </a:pPr>
            <a:r>
              <a:rPr b="0" lang="nl-NL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gezags problematiek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Inzet op school en hulpverlening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Hp gedrag &gt; kort effect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Via OT verwijzing GGZ en SMW in de opvoedingssituatie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Expertise team &gt; 45 min individueel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CICO (Check In Check Out) met IB &gt; op langere termijn geen effect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Verhuizing naar Atolwijk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972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4080" rIns="21240" tIns="21240" bIns="21240" anchor="ctr"/>
          <a:p>
            <a:pPr algn="ctr">
              <a:lnSpc>
                <a:spcPct val="90000"/>
              </a:lnSpc>
            </a:pPr>
            <a:r>
              <a:rPr b="0" lang="nl-NL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Moeder en kinderen krijgen eigen woning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310320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4080" rIns="21240" tIns="21240" bIns="21240" anchor="ctr"/>
          <a:p>
            <a:pPr algn="ctr">
              <a:lnSpc>
                <a:spcPct val="90000"/>
              </a:lnSpc>
            </a:pPr>
            <a:r>
              <a:rPr b="0" lang="nl-NL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 zoek naar school in de nieuwe buurt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5747040" y="3275640"/>
            <a:ext cx="2937240" cy="117468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4080" rIns="21240" tIns="21240" bIns="21240" anchor="ctr"/>
          <a:p>
            <a:pPr algn="ctr">
              <a:lnSpc>
                <a:spcPct val="90000"/>
              </a:lnSpc>
            </a:pPr>
            <a:r>
              <a:rPr b="0" lang="nl-NL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Geen school die het aan kan/durft, omdat onderwijsbehoeften niet duidelijk zijn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Ongewenst gedrag neemt toe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Line 2"/>
          <p:cNvSpPr/>
          <p:nvPr/>
        </p:nvSpPr>
        <p:spPr>
          <a:xfrm>
            <a:off x="457200" y="5445360"/>
            <a:ext cx="8229600" cy="360"/>
          </a:xfrm>
          <a:prstGeom prst="line">
            <a:avLst/>
          </a:prstGeom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00" name="Line 3"/>
          <p:cNvSpPr/>
          <p:nvPr/>
        </p:nvSpPr>
        <p:spPr>
          <a:xfrm>
            <a:off x="457200" y="4410720"/>
            <a:ext cx="8229600" cy="360"/>
          </a:xfrm>
          <a:prstGeom prst="line">
            <a:avLst/>
          </a:prstGeom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01" name="Line 4"/>
          <p:cNvSpPr/>
          <p:nvPr/>
        </p:nvSpPr>
        <p:spPr>
          <a:xfrm>
            <a:off x="457200" y="2658600"/>
            <a:ext cx="8229600" cy="360"/>
          </a:xfrm>
          <a:prstGeom prst="line">
            <a:avLst/>
          </a:prstGeom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02" name="CustomShape 5"/>
          <p:cNvSpPr/>
          <p:nvPr/>
        </p:nvSpPr>
        <p:spPr>
          <a:xfrm>
            <a:off x="2597040" y="1602360"/>
            <a:ext cx="6089400" cy="177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4840" rIns="24840" tIns="24840" bIns="24840" anchor="b"/>
          <a:p>
            <a:pPr>
              <a:lnSpc>
                <a:spcPct val="90000"/>
              </a:lnSpc>
            </a:pP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Vanaf eind januari is  X een thuiszitter, 1 ochtend per week op school voor instructie, begeleiding vanuit Expertise team en gym (oma X begeleid).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Observaties door Ziener en orthopedagoog van De Bekius.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Hier komen geen duidelijke onderwijsbehoeften uit.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6"/>
          <p:cNvSpPr/>
          <p:nvPr/>
        </p:nvSpPr>
        <p:spPr>
          <a:xfrm>
            <a:off x="457200" y="2319840"/>
            <a:ext cx="2139480" cy="33876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4200" rIns="34200" tIns="34200" bIns="34200" anchor="ctr"/>
          <a:p>
            <a:pPr algn="ctr">
              <a:lnSpc>
                <a:spcPct val="90000"/>
              </a:lnSpc>
            </a:pPr>
            <a:r>
              <a:rPr b="0" lang="nl-NL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school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457200" y="3376440"/>
            <a:ext cx="8229240" cy="67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8"/>
          <p:cNvSpPr/>
          <p:nvPr/>
        </p:nvSpPr>
        <p:spPr>
          <a:xfrm>
            <a:off x="2597040" y="4071960"/>
            <a:ext cx="608940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4840" rIns="24840" tIns="24840" bIns="24840" anchor="b"/>
          <a:p>
            <a:pPr>
              <a:lnSpc>
                <a:spcPct val="90000"/>
              </a:lnSpc>
            </a:pP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 maandag gaat X naar De Huif , naast schoolwerk inzet op gedrag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9"/>
          <p:cNvSpPr/>
          <p:nvPr/>
        </p:nvSpPr>
        <p:spPr>
          <a:xfrm>
            <a:off x="457200" y="4071960"/>
            <a:ext cx="2139480" cy="33876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4200" rIns="34200" tIns="34200" bIns="34200" anchor="ctr"/>
          <a:p>
            <a:pPr algn="ctr">
              <a:lnSpc>
                <a:spcPct val="90000"/>
              </a:lnSpc>
            </a:pPr>
            <a:r>
              <a:rPr b="0" lang="nl-NL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Huif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0"/>
          <p:cNvSpPr/>
          <p:nvPr/>
        </p:nvSpPr>
        <p:spPr>
          <a:xfrm>
            <a:off x="457200" y="4411080"/>
            <a:ext cx="8229240" cy="67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11"/>
          <p:cNvSpPr/>
          <p:nvPr/>
        </p:nvSpPr>
        <p:spPr>
          <a:xfrm>
            <a:off x="2597040" y="5106600"/>
            <a:ext cx="608940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4840" rIns="24840" tIns="24840" bIns="24840" anchor="b"/>
          <a:p>
            <a:pPr>
              <a:lnSpc>
                <a:spcPct val="90000"/>
              </a:lnSpc>
            </a:pPr>
            <a:r>
              <a:rPr b="0" lang="nl-N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Observatieplaats GGZ, 2 dagen per week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12"/>
          <p:cNvSpPr/>
          <p:nvPr/>
        </p:nvSpPr>
        <p:spPr>
          <a:xfrm>
            <a:off x="457200" y="5106600"/>
            <a:ext cx="2139480" cy="33876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4200" rIns="34200" tIns="34200" bIns="34200" anchor="ctr"/>
          <a:p>
            <a:pPr algn="ctr">
              <a:lnSpc>
                <a:spcPct val="90000"/>
              </a:lnSpc>
            </a:pPr>
            <a:r>
              <a:rPr b="0" lang="nl-NL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GGZ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13"/>
          <p:cNvSpPr/>
          <p:nvPr/>
        </p:nvSpPr>
        <p:spPr>
          <a:xfrm>
            <a:off x="457200" y="5445720"/>
            <a:ext cx="8229240" cy="67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Groot overleg(gen)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2x groot overleg met moeder, GGZ, begeleider Passend Onderwijs, Ziener, begeleider expertise team en de Huif, smw, school.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Conclusie GGZ;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heeft  geen stoornis, maar een opvoedingsprobleem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-Advies regulier onderwijs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Vervolg Groot Overleg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b="0" lang="nl-NL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overleg is directeur en IB van de Vuurtoren aanwezig op uitnodiging van moeder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Besluit: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-Vuurtoren biedt observatieplaats aan voor 6 weken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-voorwaarde &gt; begeleiding vanuit Passend onderwijs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Application>LibreOffice/5.2.0.4$Windows_x86 LibreOffice_project/066b007f5ebcc236395c7d282ba488bca6720265</Application>
  <Words>450</Words>
  <Paragraphs>74</Paragraphs>
  <Company>Deklas.nu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2017-10-20T06:51:55Z</dcterms:created>
  <dc:creator>ib</dc:creator>
  <dc:description/>
  <dc:language>nl-NL</dc:language>
  <cp:lastModifiedBy>ib</cp:lastModifiedBy>
  <dcterms:modified xsi:type="dcterms:W3CDTF">2017-10-30T12:59:35Z</dcterms:modified>
  <cp:revision>13</cp:revision>
  <dc:subject/>
  <dc:title>Good practice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Deklas.nu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Diavoorstelling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