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media/image11.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handoutMasterIdLst>
    <p:handoutMasterId r:id="rId30"/>
  </p:handoutMasterIdLst>
  <p:sldIdLst>
    <p:sldId id="256" r:id="rId2"/>
    <p:sldId id="332" r:id="rId3"/>
    <p:sldId id="314" r:id="rId4"/>
    <p:sldId id="315" r:id="rId5"/>
    <p:sldId id="316" r:id="rId6"/>
    <p:sldId id="334" r:id="rId7"/>
    <p:sldId id="318" r:id="rId8"/>
    <p:sldId id="317" r:id="rId9"/>
    <p:sldId id="319" r:id="rId10"/>
    <p:sldId id="331" r:id="rId11"/>
    <p:sldId id="320" r:id="rId12"/>
    <p:sldId id="336" r:id="rId13"/>
    <p:sldId id="321" r:id="rId14"/>
    <p:sldId id="322" r:id="rId15"/>
    <p:sldId id="324" r:id="rId16"/>
    <p:sldId id="333" r:id="rId17"/>
    <p:sldId id="325" r:id="rId18"/>
    <p:sldId id="328" r:id="rId19"/>
    <p:sldId id="327" r:id="rId20"/>
    <p:sldId id="326" r:id="rId21"/>
    <p:sldId id="337" r:id="rId22"/>
    <p:sldId id="338" r:id="rId23"/>
    <p:sldId id="339" r:id="rId24"/>
    <p:sldId id="335" r:id="rId25"/>
    <p:sldId id="330" r:id="rId26"/>
    <p:sldId id="329" r:id="rId27"/>
    <p:sldId id="282" r:id="rId28"/>
  </p:sldIdLst>
  <p:sldSz cx="9144000" cy="6858000" type="screen4x3"/>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2" autoAdjust="0"/>
    <p:restoredTop sz="94660"/>
  </p:normalViewPr>
  <p:slideViewPr>
    <p:cSldViewPr>
      <p:cViewPr varScale="1">
        <p:scale>
          <a:sx n="68" d="100"/>
          <a:sy n="68" d="100"/>
        </p:scale>
        <p:origin x="118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D36C435E-CC65-495D-B09F-51A20C9306C7}"/>
              </a:ext>
            </a:extLst>
          </p:cNvPr>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6E04EE0-163E-4D21-BB98-0C922F74D399}"/>
              </a:ext>
            </a:extLst>
          </p:cNvPr>
          <p:cNvSpPr>
            <a:spLocks noGrp="1"/>
          </p:cNvSpPr>
          <p:nvPr>
            <p:ph type="dt" sz="quarter" idx="1"/>
          </p:nvPr>
        </p:nvSpPr>
        <p:spPr>
          <a:xfrm>
            <a:off x="5592224" y="1"/>
            <a:ext cx="4278154" cy="341064"/>
          </a:xfrm>
          <a:prstGeom prst="rect">
            <a:avLst/>
          </a:prstGeom>
        </p:spPr>
        <p:txBody>
          <a:bodyPr vert="horz" lIns="91440" tIns="45720" rIns="91440" bIns="45720" rtlCol="0"/>
          <a:lstStyle>
            <a:lvl1pPr algn="r">
              <a:defRPr sz="1200"/>
            </a:lvl1pPr>
          </a:lstStyle>
          <a:p>
            <a:fld id="{61201E25-7299-47F1-9B2D-328AF81E02BF}" type="datetimeFigureOut">
              <a:rPr lang="nl-NL" smtClean="0"/>
              <a:t>22-2-2018</a:t>
            </a:fld>
            <a:endParaRPr lang="nl-NL"/>
          </a:p>
        </p:txBody>
      </p:sp>
      <p:sp>
        <p:nvSpPr>
          <p:cNvPr id="4" name="Tijdelijke aanduiding voor voettekst 3">
            <a:extLst>
              <a:ext uri="{FF2B5EF4-FFF2-40B4-BE49-F238E27FC236}">
                <a16:creationId xmlns:a16="http://schemas.microsoft.com/office/drawing/2014/main" id="{C4F1BB3F-0ED1-4738-8C3E-CD2B521787A4}"/>
              </a:ext>
            </a:extLst>
          </p:cNvPr>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44F23480-7890-46B0-B597-25A3E694687A}"/>
              </a:ext>
            </a:extLst>
          </p:cNvPr>
          <p:cNvSpPr>
            <a:spLocks noGrp="1"/>
          </p:cNvSpPr>
          <p:nvPr>
            <p:ph type="sldNum" sz="quarter" idx="3"/>
          </p:nvPr>
        </p:nvSpPr>
        <p:spPr>
          <a:xfrm>
            <a:off x="5592224" y="6456612"/>
            <a:ext cx="4278154" cy="341063"/>
          </a:xfrm>
          <a:prstGeom prst="rect">
            <a:avLst/>
          </a:prstGeom>
        </p:spPr>
        <p:txBody>
          <a:bodyPr vert="horz" lIns="91440" tIns="45720" rIns="91440" bIns="45720" rtlCol="0" anchor="b"/>
          <a:lstStyle>
            <a:lvl1pPr algn="r">
              <a:defRPr sz="1200"/>
            </a:lvl1pPr>
          </a:lstStyle>
          <a:p>
            <a:fld id="{F132D868-D63A-4186-973D-8A7421C2A54F}" type="slidenum">
              <a:rPr lang="nl-NL" smtClean="0"/>
              <a:t>‹nr.›</a:t>
            </a:fld>
            <a:endParaRPr lang="nl-NL"/>
          </a:p>
        </p:txBody>
      </p:sp>
    </p:spTree>
    <p:extLst>
      <p:ext uri="{BB962C8B-B14F-4D97-AF65-F5344CB8AC3E}">
        <p14:creationId xmlns:p14="http://schemas.microsoft.com/office/powerpoint/2010/main" val="1128320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5592224" y="0"/>
            <a:ext cx="4278154" cy="339884"/>
          </a:xfrm>
          <a:prstGeom prst="rect">
            <a:avLst/>
          </a:prstGeom>
        </p:spPr>
        <p:txBody>
          <a:bodyPr vert="horz" lIns="91440" tIns="45720" rIns="91440" bIns="45720" rtlCol="0"/>
          <a:lstStyle>
            <a:lvl1pPr algn="r">
              <a:defRPr sz="1200"/>
            </a:lvl1pPr>
          </a:lstStyle>
          <a:p>
            <a:fld id="{C63D76CA-AE1B-473C-ABDF-962C05C8950C}" type="datetimeFigureOut">
              <a:rPr lang="nl-NL" smtClean="0"/>
              <a:t>22-2-2018</a:t>
            </a:fld>
            <a:endParaRPr lang="nl-NL"/>
          </a:p>
        </p:txBody>
      </p:sp>
      <p:sp>
        <p:nvSpPr>
          <p:cNvPr id="4" name="Tijdelijke aanduiding voor dia-afbeelding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87267" y="3228896"/>
            <a:ext cx="7898130" cy="305895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456612"/>
            <a:ext cx="4278154" cy="33988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592224" y="6456612"/>
            <a:ext cx="4278154" cy="339884"/>
          </a:xfrm>
          <a:prstGeom prst="rect">
            <a:avLst/>
          </a:prstGeom>
        </p:spPr>
        <p:txBody>
          <a:bodyPr vert="horz" lIns="91440" tIns="45720" rIns="91440" bIns="45720" rtlCol="0" anchor="b"/>
          <a:lstStyle>
            <a:lvl1pPr algn="r">
              <a:defRPr sz="1200"/>
            </a:lvl1pPr>
          </a:lstStyle>
          <a:p>
            <a:fld id="{35AEE0E0-994D-4D9A-ACF6-FFF8EB3019FF}" type="slidenum">
              <a:rPr lang="nl-NL" smtClean="0"/>
              <a:t>‹nr.›</a:t>
            </a:fld>
            <a:endParaRPr lang="nl-NL"/>
          </a:p>
        </p:txBody>
      </p:sp>
    </p:spTree>
    <p:extLst>
      <p:ext uri="{BB962C8B-B14F-4D97-AF65-F5344CB8AC3E}">
        <p14:creationId xmlns:p14="http://schemas.microsoft.com/office/powerpoint/2010/main" val="36106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nl-NL"/>
              <a:t>Klik om de stijl te bewerken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3347247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nl-NL"/>
              <a:t>Klik om de stijl te bewerken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174389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nl-NL"/>
              <a:t>Klik om de stijl te bewerken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nl-NL"/>
              <a:t>Tekststijl van het model bewerken</a:t>
            </a:r>
          </a:p>
        </p:txBody>
      </p:sp>
      <p:sp>
        <p:nvSpPr>
          <p:cNvPr id="4" name="Date Placeholder 3"/>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3244048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nl-NL"/>
              <a:t>Klik om de stijl te bewerken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nl-NL"/>
              <a:t>Tekststijl van het model bewerken</a:t>
            </a:r>
          </a:p>
        </p:txBody>
      </p:sp>
      <p:sp>
        <p:nvSpPr>
          <p:cNvPr id="2" name="Date Placeholder 1"/>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3302583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3147392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163244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92411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nl-NL"/>
              <a:t>Klik om de stijl te bewerken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14455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423589195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37354856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178367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297372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nl-NL"/>
              <a:t>Klik om de stijl te bewerken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0A73E97-B85B-438E-992B-34C1C8DB21A2}" type="datetimeFigureOut">
              <a:rPr lang="nl-NL" smtClean="0"/>
              <a:t>22-2-2018</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42658441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nl-NL"/>
              <a:t>Klik om de stijl te bewerken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2914357" y="6041361"/>
            <a:ext cx="732659" cy="365125"/>
          </a:xfrm>
        </p:spPr>
        <p:txBody>
          <a:bodyPr/>
          <a:lstStyle/>
          <a:p>
            <a:fld id="{80A73E97-B85B-438E-992B-34C1C8DB21A2}" type="datetimeFigureOut">
              <a:rPr lang="nl-NL" smtClean="0"/>
              <a:t>22-2-2018</a:t>
            </a:fld>
            <a:endParaRPr lang="nl-NL" dirty="0"/>
          </a:p>
        </p:txBody>
      </p:sp>
      <p:sp>
        <p:nvSpPr>
          <p:cNvPr id="6" name="Footer Placeholder 5"/>
          <p:cNvSpPr>
            <a:spLocks noGrp="1"/>
          </p:cNvSpPr>
          <p:nvPr>
            <p:ph type="ftr" sz="quarter" idx="11"/>
          </p:nvPr>
        </p:nvSpPr>
        <p:spPr>
          <a:xfrm>
            <a:off x="442797" y="6041361"/>
            <a:ext cx="2471560" cy="365125"/>
          </a:xfrm>
        </p:spPr>
        <p:txBody>
          <a:bodyPr/>
          <a:lstStyle/>
          <a:p>
            <a:endParaRPr lang="nl-NL" dirty="0"/>
          </a:p>
        </p:txBody>
      </p:sp>
      <p:sp>
        <p:nvSpPr>
          <p:cNvPr id="7" name="Slide Number Placeholder 6"/>
          <p:cNvSpPr>
            <a:spLocks noGrp="1"/>
          </p:cNvSpPr>
          <p:nvPr>
            <p:ph type="sldNum" sz="quarter" idx="12"/>
          </p:nvPr>
        </p:nvSpPr>
        <p:spPr>
          <a:xfrm>
            <a:off x="3647017" y="5915887"/>
            <a:ext cx="796616" cy="490599"/>
          </a:xfrm>
        </p:spPr>
        <p:txBody>
          <a:bodyPr/>
          <a:lstStyle/>
          <a:p>
            <a:fld id="{AE9302EE-FCFD-43A9-B2A8-E9CB1BEAD8EA}" type="slidenum">
              <a:rPr lang="nl-NL" smtClean="0"/>
              <a:t>‹nr.›</a:t>
            </a:fld>
            <a:endParaRPr lang="nl-NL" dirty="0"/>
          </a:p>
        </p:txBody>
      </p:sp>
    </p:spTree>
    <p:extLst>
      <p:ext uri="{BB962C8B-B14F-4D97-AF65-F5344CB8AC3E}">
        <p14:creationId xmlns:p14="http://schemas.microsoft.com/office/powerpoint/2010/main" val="266835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a:t>Klik om de stijl te bewerken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nl-NL"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80A73E97-B85B-438E-992B-34C1C8DB21A2}" type="datetimeFigureOut">
              <a:rPr lang="nl-NL" smtClean="0"/>
              <a:t>22-2-2018</a:t>
            </a:fld>
            <a:endParaRPr lang="nl-NL"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AE9302EE-FCFD-43A9-B2A8-E9CB1BEAD8EA}" type="slidenum">
              <a:rPr lang="nl-NL" smtClean="0"/>
              <a:t>‹nr.›</a:t>
            </a:fld>
            <a:endParaRPr lang="nl-NL" dirty="0"/>
          </a:p>
        </p:txBody>
      </p:sp>
    </p:spTree>
    <p:extLst>
      <p:ext uri="{BB962C8B-B14F-4D97-AF65-F5344CB8AC3E}">
        <p14:creationId xmlns:p14="http://schemas.microsoft.com/office/powerpoint/2010/main" val="396905852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s://www.youtube.com/watch?v=UY75MQte4RU"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Coaching</a:t>
            </a:r>
          </a:p>
        </p:txBody>
      </p:sp>
      <p:pic>
        <p:nvPicPr>
          <p:cNvPr id="5" name="Tijdelijke aanduiding voor inhoud 4">
            <a:extLst>
              <a:ext uri="{FF2B5EF4-FFF2-40B4-BE49-F238E27FC236}">
                <a16:creationId xmlns:a16="http://schemas.microsoft.com/office/drawing/2014/main" id="{95B54BAA-08ED-48CB-8B96-B96C793DA9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7196" y="2222500"/>
            <a:ext cx="2649608" cy="3636963"/>
          </a:xfrm>
        </p:spPr>
      </p:pic>
      <p:pic>
        <p:nvPicPr>
          <p:cNvPr id="4" name="Afbeelding 3">
            <a:extLst>
              <a:ext uri="{FF2B5EF4-FFF2-40B4-BE49-F238E27FC236}">
                <a16:creationId xmlns:a16="http://schemas.microsoft.com/office/drawing/2014/main" id="{5F42380A-F6D4-4E17-84CA-DA03090D1B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84688"/>
            <a:ext cx="2400300" cy="847725"/>
          </a:xfrm>
          <a:prstGeom prst="rect">
            <a:avLst/>
          </a:prstGeom>
        </p:spPr>
      </p:pic>
    </p:spTree>
    <p:extLst>
      <p:ext uri="{BB962C8B-B14F-4D97-AF65-F5344CB8AC3E}">
        <p14:creationId xmlns:p14="http://schemas.microsoft.com/office/powerpoint/2010/main" val="3812669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3E20A3-3294-48CB-8C3A-5E2C4519F2BC}"/>
              </a:ext>
            </a:extLst>
          </p:cNvPr>
          <p:cNvSpPr>
            <a:spLocks noGrp="1"/>
          </p:cNvSpPr>
          <p:nvPr>
            <p:ph type="title"/>
          </p:nvPr>
        </p:nvSpPr>
        <p:spPr/>
        <p:txBody>
          <a:bodyPr/>
          <a:lstStyle/>
          <a:p>
            <a:r>
              <a:rPr lang="nl-NL" dirty="0"/>
              <a:t>Opbouw vervolggesprekken</a:t>
            </a:r>
          </a:p>
        </p:txBody>
      </p:sp>
      <p:sp>
        <p:nvSpPr>
          <p:cNvPr id="3" name="Tijdelijke aanduiding voor inhoud 2">
            <a:extLst>
              <a:ext uri="{FF2B5EF4-FFF2-40B4-BE49-F238E27FC236}">
                <a16:creationId xmlns:a16="http://schemas.microsoft.com/office/drawing/2014/main" id="{F2E8DD0D-CCB0-435E-BDC8-499C471C9F3F}"/>
              </a:ext>
            </a:extLst>
          </p:cNvPr>
          <p:cNvSpPr>
            <a:spLocks noGrp="1"/>
          </p:cNvSpPr>
          <p:nvPr>
            <p:ph idx="1"/>
          </p:nvPr>
        </p:nvSpPr>
        <p:spPr/>
        <p:txBody>
          <a:bodyPr>
            <a:normAutofit lnSpcReduction="10000"/>
          </a:bodyPr>
          <a:lstStyle/>
          <a:p>
            <a:r>
              <a:rPr lang="nl-NL" dirty="0"/>
              <a:t>Hoe gaat het?</a:t>
            </a:r>
          </a:p>
          <a:p>
            <a:r>
              <a:rPr lang="nl-NL" dirty="0"/>
              <a:t>De vorige keer hebben we het gehad over:</a:t>
            </a:r>
          </a:p>
          <a:p>
            <a:r>
              <a:rPr lang="nl-NL" dirty="0"/>
              <a:t>Wat wil je aan het eind van deze bijeenkomst meenemen?</a:t>
            </a:r>
          </a:p>
          <a:p>
            <a:r>
              <a:rPr lang="nl-NL" dirty="0"/>
              <a:t>Waar zullen we het als eerste over hebben?</a:t>
            </a:r>
          </a:p>
          <a:p>
            <a:r>
              <a:rPr lang="nl-NL" dirty="0"/>
              <a:t>De collega na laten denken over de te bereiken doelen.</a:t>
            </a:r>
          </a:p>
          <a:p>
            <a:r>
              <a:rPr lang="nl-NL" dirty="0"/>
              <a:t>De collega is hierbij zo’n 70% van de tijd aan het woord.</a:t>
            </a:r>
          </a:p>
          <a:p>
            <a:r>
              <a:rPr lang="nl-NL" dirty="0"/>
              <a:t>Wat neem je mee?</a:t>
            </a:r>
          </a:p>
          <a:p>
            <a:r>
              <a:rPr lang="nl-NL" dirty="0"/>
              <a:t>Wat wordt de volgende stap?</a:t>
            </a:r>
          </a:p>
          <a:p>
            <a:r>
              <a:rPr lang="nl-NL" dirty="0"/>
              <a:t>Waar gaan we het de volgende keer over hebben?</a:t>
            </a:r>
          </a:p>
          <a:p>
            <a:endParaRPr lang="nl-NL" dirty="0"/>
          </a:p>
        </p:txBody>
      </p:sp>
      <p:pic>
        <p:nvPicPr>
          <p:cNvPr id="5" name="Afbeelding 4">
            <a:extLst>
              <a:ext uri="{FF2B5EF4-FFF2-40B4-BE49-F238E27FC236}">
                <a16:creationId xmlns:a16="http://schemas.microsoft.com/office/drawing/2014/main" id="{6A7AC375-F4A1-4725-AFE9-A4E488ED81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19903"/>
            <a:ext cx="2400300" cy="847725"/>
          </a:xfrm>
          <a:prstGeom prst="rect">
            <a:avLst/>
          </a:prstGeom>
        </p:spPr>
      </p:pic>
    </p:spTree>
    <p:extLst>
      <p:ext uri="{BB962C8B-B14F-4D97-AF65-F5344CB8AC3E}">
        <p14:creationId xmlns:p14="http://schemas.microsoft.com/office/powerpoint/2010/main" val="75182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2CEE36-37A9-4B85-AAB2-5316389AFB8A}"/>
              </a:ext>
            </a:extLst>
          </p:cNvPr>
          <p:cNvSpPr>
            <a:spLocks noGrp="1"/>
          </p:cNvSpPr>
          <p:nvPr>
            <p:ph type="title"/>
          </p:nvPr>
        </p:nvSpPr>
        <p:spPr/>
        <p:txBody>
          <a:bodyPr/>
          <a:lstStyle/>
          <a:p>
            <a:r>
              <a:rPr lang="nl-NL" dirty="0"/>
              <a:t>Huiswerk</a:t>
            </a:r>
          </a:p>
        </p:txBody>
      </p:sp>
      <p:sp>
        <p:nvSpPr>
          <p:cNvPr id="3" name="Tijdelijke aanduiding voor inhoud 2">
            <a:extLst>
              <a:ext uri="{FF2B5EF4-FFF2-40B4-BE49-F238E27FC236}">
                <a16:creationId xmlns:a16="http://schemas.microsoft.com/office/drawing/2014/main" id="{E5E4A88E-8DBC-42F5-A547-0AB9ABE5356A}"/>
              </a:ext>
            </a:extLst>
          </p:cNvPr>
          <p:cNvSpPr>
            <a:spLocks noGrp="1"/>
          </p:cNvSpPr>
          <p:nvPr>
            <p:ph idx="1"/>
          </p:nvPr>
        </p:nvSpPr>
        <p:spPr/>
        <p:txBody>
          <a:bodyPr/>
          <a:lstStyle/>
          <a:p>
            <a:r>
              <a:rPr lang="nl-NL" dirty="0"/>
              <a:t>Huiswerk is bij het coachen een belangrijk onderdeel. Het geeft de coachee inzicht, hij doet nieuwe ervaringen op en wordt aan het denken gezet.</a:t>
            </a:r>
          </a:p>
          <a:p>
            <a:endParaRPr lang="nl-NL" dirty="0"/>
          </a:p>
        </p:txBody>
      </p:sp>
      <p:pic>
        <p:nvPicPr>
          <p:cNvPr id="5" name="Afbeelding 4">
            <a:extLst>
              <a:ext uri="{FF2B5EF4-FFF2-40B4-BE49-F238E27FC236}">
                <a16:creationId xmlns:a16="http://schemas.microsoft.com/office/drawing/2014/main" id="{AE8A93A4-40CF-4F7C-B903-4983289706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754" y="4581128"/>
            <a:ext cx="2826235" cy="2826235"/>
          </a:xfrm>
          <a:prstGeom prst="rect">
            <a:avLst/>
          </a:prstGeom>
        </p:spPr>
      </p:pic>
      <p:pic>
        <p:nvPicPr>
          <p:cNvPr id="6" name="Afbeelding 5">
            <a:extLst>
              <a:ext uri="{FF2B5EF4-FFF2-40B4-BE49-F238E27FC236}">
                <a16:creationId xmlns:a16="http://schemas.microsoft.com/office/drawing/2014/main" id="{5D92020A-B973-4B2B-A5D7-2637CF57B0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3034" y="84688"/>
            <a:ext cx="2400300" cy="847725"/>
          </a:xfrm>
          <a:prstGeom prst="rect">
            <a:avLst/>
          </a:prstGeom>
        </p:spPr>
      </p:pic>
    </p:spTree>
    <p:extLst>
      <p:ext uri="{BB962C8B-B14F-4D97-AF65-F5344CB8AC3E}">
        <p14:creationId xmlns:p14="http://schemas.microsoft.com/office/powerpoint/2010/main" val="1889770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7F8D57-F2AF-4FD0-AF97-19AD5420C3DF}"/>
              </a:ext>
            </a:extLst>
          </p:cNvPr>
          <p:cNvSpPr>
            <a:spLocks noGrp="1"/>
          </p:cNvSpPr>
          <p:nvPr>
            <p:ph type="title"/>
          </p:nvPr>
        </p:nvSpPr>
        <p:spPr/>
        <p:txBody>
          <a:bodyPr/>
          <a:lstStyle/>
          <a:p>
            <a:r>
              <a:rPr lang="nl-NL" dirty="0"/>
              <a:t>Korthagen</a:t>
            </a:r>
          </a:p>
        </p:txBody>
      </p:sp>
      <p:pic>
        <p:nvPicPr>
          <p:cNvPr id="5" name="Tijdelijke aanduiding voor inhoud 4">
            <a:extLst>
              <a:ext uri="{FF2B5EF4-FFF2-40B4-BE49-F238E27FC236}">
                <a16:creationId xmlns:a16="http://schemas.microsoft.com/office/drawing/2014/main" id="{1E1E007F-A036-4F8D-A8AB-E29788944E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9221" y="2996952"/>
            <a:ext cx="4065554" cy="3042344"/>
          </a:xfrm>
        </p:spPr>
      </p:pic>
      <p:pic>
        <p:nvPicPr>
          <p:cNvPr id="4" name="Afbeelding 3">
            <a:extLst>
              <a:ext uri="{FF2B5EF4-FFF2-40B4-BE49-F238E27FC236}">
                <a16:creationId xmlns:a16="http://schemas.microsoft.com/office/drawing/2014/main" id="{2E2AB422-021C-4C46-8A82-733775B2A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6933" y="107205"/>
            <a:ext cx="2400300" cy="847725"/>
          </a:xfrm>
          <a:prstGeom prst="rect">
            <a:avLst/>
          </a:prstGeom>
        </p:spPr>
      </p:pic>
    </p:spTree>
    <p:extLst>
      <p:ext uri="{BB962C8B-B14F-4D97-AF65-F5344CB8AC3E}">
        <p14:creationId xmlns:p14="http://schemas.microsoft.com/office/powerpoint/2010/main" val="77755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76243C-0DC1-4DCE-BC0F-6C58E88A879A}"/>
              </a:ext>
            </a:extLst>
          </p:cNvPr>
          <p:cNvSpPr>
            <a:spLocks noGrp="1"/>
          </p:cNvSpPr>
          <p:nvPr>
            <p:ph type="title"/>
          </p:nvPr>
        </p:nvSpPr>
        <p:spPr/>
        <p:txBody>
          <a:bodyPr/>
          <a:lstStyle/>
          <a:p>
            <a:r>
              <a:rPr lang="nl-NL" dirty="0"/>
              <a:t>Focussen op wat goed gaat</a:t>
            </a:r>
          </a:p>
        </p:txBody>
      </p:sp>
      <p:sp>
        <p:nvSpPr>
          <p:cNvPr id="3" name="Tijdelijke aanduiding voor inhoud 2">
            <a:extLst>
              <a:ext uri="{FF2B5EF4-FFF2-40B4-BE49-F238E27FC236}">
                <a16:creationId xmlns:a16="http://schemas.microsoft.com/office/drawing/2014/main" id="{1E8FFCA2-8A65-4131-867D-693096F58674}"/>
              </a:ext>
            </a:extLst>
          </p:cNvPr>
          <p:cNvSpPr>
            <a:spLocks noGrp="1"/>
          </p:cNvSpPr>
          <p:nvPr>
            <p:ph idx="1"/>
          </p:nvPr>
        </p:nvSpPr>
        <p:spPr/>
        <p:txBody>
          <a:bodyPr/>
          <a:lstStyle/>
          <a:p>
            <a:r>
              <a:rPr lang="nl-NL" dirty="0"/>
              <a:t>Wat is er veranderd tussen het eerste en het tweede gesprek?</a:t>
            </a:r>
          </a:p>
          <a:p>
            <a:r>
              <a:rPr lang="nl-NL" dirty="0"/>
              <a:t>Geef de coachee vooral mee dat hij de dingen die goed gaan meer moet toepassen en de dingen die niet goed gaan minder of niet moet toepassen.</a:t>
            </a:r>
          </a:p>
          <a:p>
            <a:endParaRPr lang="nl-NL" dirty="0"/>
          </a:p>
          <a:p>
            <a:r>
              <a:rPr lang="nl-NL" dirty="0"/>
              <a:t>Wat je aandacht geeft groeit!</a:t>
            </a:r>
          </a:p>
          <a:p>
            <a:endParaRPr lang="nl-NL" dirty="0"/>
          </a:p>
        </p:txBody>
      </p:sp>
      <p:pic>
        <p:nvPicPr>
          <p:cNvPr id="5" name="Afbeelding 4">
            <a:extLst>
              <a:ext uri="{FF2B5EF4-FFF2-40B4-BE49-F238E27FC236}">
                <a16:creationId xmlns:a16="http://schemas.microsoft.com/office/drawing/2014/main" id="{6404E841-D706-4974-A989-C269C11125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0825" y="4725144"/>
            <a:ext cx="2543175" cy="1800225"/>
          </a:xfrm>
          <a:prstGeom prst="rect">
            <a:avLst/>
          </a:prstGeom>
        </p:spPr>
      </p:pic>
      <p:pic>
        <p:nvPicPr>
          <p:cNvPr id="6" name="Afbeelding 5">
            <a:extLst>
              <a:ext uri="{FF2B5EF4-FFF2-40B4-BE49-F238E27FC236}">
                <a16:creationId xmlns:a16="http://schemas.microsoft.com/office/drawing/2014/main" id="{EE05E690-90B2-46C7-BDD7-D9554E6AF2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23325"/>
            <a:ext cx="2400300" cy="847725"/>
          </a:xfrm>
          <a:prstGeom prst="rect">
            <a:avLst/>
          </a:prstGeom>
        </p:spPr>
      </p:pic>
    </p:spTree>
    <p:extLst>
      <p:ext uri="{BB962C8B-B14F-4D97-AF65-F5344CB8AC3E}">
        <p14:creationId xmlns:p14="http://schemas.microsoft.com/office/powerpoint/2010/main" val="3232244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0C7B4-80EC-48B4-9C77-3FE8DE44D141}"/>
              </a:ext>
            </a:extLst>
          </p:cNvPr>
          <p:cNvSpPr>
            <a:spLocks noGrp="1"/>
          </p:cNvSpPr>
          <p:nvPr>
            <p:ph type="title"/>
          </p:nvPr>
        </p:nvSpPr>
        <p:spPr/>
        <p:txBody>
          <a:bodyPr/>
          <a:lstStyle/>
          <a:p>
            <a:r>
              <a:rPr lang="nl-NL" dirty="0"/>
              <a:t>Overdracht</a:t>
            </a:r>
          </a:p>
        </p:txBody>
      </p:sp>
      <p:sp>
        <p:nvSpPr>
          <p:cNvPr id="3" name="Tijdelijke aanduiding voor inhoud 2">
            <a:extLst>
              <a:ext uri="{FF2B5EF4-FFF2-40B4-BE49-F238E27FC236}">
                <a16:creationId xmlns:a16="http://schemas.microsoft.com/office/drawing/2014/main" id="{E12BA561-33E2-4F5C-85CE-075109B6298D}"/>
              </a:ext>
            </a:extLst>
          </p:cNvPr>
          <p:cNvSpPr>
            <a:spLocks noGrp="1"/>
          </p:cNvSpPr>
          <p:nvPr>
            <p:ph idx="1"/>
          </p:nvPr>
        </p:nvSpPr>
        <p:spPr/>
        <p:txBody>
          <a:bodyPr/>
          <a:lstStyle/>
          <a:p>
            <a:r>
              <a:rPr lang="nl-NL" dirty="0"/>
              <a:t>Overdracht betekent dat iemand op een ander reageert alsof die ander een persoon uit zijn verleden is. Tegenoverdracht is de overdracht van de coach. </a:t>
            </a:r>
          </a:p>
          <a:p>
            <a:endParaRPr lang="nl-NL" dirty="0"/>
          </a:p>
        </p:txBody>
      </p:sp>
      <p:pic>
        <p:nvPicPr>
          <p:cNvPr id="5" name="Afbeelding 4">
            <a:extLst>
              <a:ext uri="{FF2B5EF4-FFF2-40B4-BE49-F238E27FC236}">
                <a16:creationId xmlns:a16="http://schemas.microsoft.com/office/drawing/2014/main" id="{6BEF1F1A-7841-4BCE-A55B-AAEF18521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4293096"/>
            <a:ext cx="3518702" cy="3594919"/>
          </a:xfrm>
          <a:prstGeom prst="rect">
            <a:avLst/>
          </a:prstGeom>
        </p:spPr>
      </p:pic>
      <p:pic>
        <p:nvPicPr>
          <p:cNvPr id="6" name="Afbeelding 5">
            <a:extLst>
              <a:ext uri="{FF2B5EF4-FFF2-40B4-BE49-F238E27FC236}">
                <a16:creationId xmlns:a16="http://schemas.microsoft.com/office/drawing/2014/main" id="{7E8BDCD6-B858-41C7-9731-B80C9613A0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84688"/>
            <a:ext cx="2400300" cy="847725"/>
          </a:xfrm>
          <a:prstGeom prst="rect">
            <a:avLst/>
          </a:prstGeom>
        </p:spPr>
      </p:pic>
    </p:spTree>
    <p:extLst>
      <p:ext uri="{BB962C8B-B14F-4D97-AF65-F5344CB8AC3E}">
        <p14:creationId xmlns:p14="http://schemas.microsoft.com/office/powerpoint/2010/main" val="3455108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9182DE-8D4B-43D2-909F-18C56373864F}"/>
              </a:ext>
            </a:extLst>
          </p:cNvPr>
          <p:cNvSpPr>
            <a:spLocks noGrp="1"/>
          </p:cNvSpPr>
          <p:nvPr>
            <p:ph type="title"/>
          </p:nvPr>
        </p:nvSpPr>
        <p:spPr/>
        <p:txBody>
          <a:bodyPr/>
          <a:lstStyle/>
          <a:p>
            <a:r>
              <a:rPr lang="nl-NL" dirty="0"/>
              <a:t>Afsluiten van een traject</a:t>
            </a:r>
          </a:p>
        </p:txBody>
      </p:sp>
      <p:sp>
        <p:nvSpPr>
          <p:cNvPr id="3" name="Tijdelijke aanduiding voor inhoud 2">
            <a:extLst>
              <a:ext uri="{FF2B5EF4-FFF2-40B4-BE49-F238E27FC236}">
                <a16:creationId xmlns:a16="http://schemas.microsoft.com/office/drawing/2014/main" id="{6416DEC1-33D0-4A79-ABF2-B7A90B6249C5}"/>
              </a:ext>
            </a:extLst>
          </p:cNvPr>
          <p:cNvSpPr>
            <a:spLocks noGrp="1"/>
          </p:cNvSpPr>
          <p:nvPr>
            <p:ph idx="1"/>
          </p:nvPr>
        </p:nvSpPr>
        <p:spPr/>
        <p:txBody>
          <a:bodyPr/>
          <a:lstStyle/>
          <a:p>
            <a:r>
              <a:rPr lang="nl-NL" dirty="0"/>
              <a:t>Wat neem je mee?</a:t>
            </a:r>
          </a:p>
        </p:txBody>
      </p:sp>
      <p:pic>
        <p:nvPicPr>
          <p:cNvPr id="5" name="Afbeelding 4">
            <a:extLst>
              <a:ext uri="{FF2B5EF4-FFF2-40B4-BE49-F238E27FC236}">
                <a16:creationId xmlns:a16="http://schemas.microsoft.com/office/drawing/2014/main" id="{B972FADA-D775-4BAD-B1BD-8A40F45890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4056010"/>
            <a:ext cx="3439568" cy="3439568"/>
          </a:xfrm>
          <a:prstGeom prst="rect">
            <a:avLst/>
          </a:prstGeom>
        </p:spPr>
      </p:pic>
      <p:pic>
        <p:nvPicPr>
          <p:cNvPr id="6" name="Afbeelding 5">
            <a:extLst>
              <a:ext uri="{FF2B5EF4-FFF2-40B4-BE49-F238E27FC236}">
                <a16:creationId xmlns:a16="http://schemas.microsoft.com/office/drawing/2014/main" id="{DA4EEC5F-D041-4279-BD94-9798894141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5376"/>
            <a:ext cx="2400300" cy="847725"/>
          </a:xfrm>
          <a:prstGeom prst="rect">
            <a:avLst/>
          </a:prstGeom>
        </p:spPr>
      </p:pic>
    </p:spTree>
    <p:extLst>
      <p:ext uri="{BB962C8B-B14F-4D97-AF65-F5344CB8AC3E}">
        <p14:creationId xmlns:p14="http://schemas.microsoft.com/office/powerpoint/2010/main" val="225674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A77580-2669-4EC9-8FD2-74BE3862B11E}"/>
              </a:ext>
            </a:extLst>
          </p:cNvPr>
          <p:cNvSpPr>
            <a:spLocks noGrp="1"/>
          </p:cNvSpPr>
          <p:nvPr>
            <p:ph type="title"/>
          </p:nvPr>
        </p:nvSpPr>
        <p:spPr/>
        <p:txBody>
          <a:bodyPr/>
          <a:lstStyle/>
          <a:p>
            <a:r>
              <a:rPr lang="nl-NL" dirty="0"/>
              <a:t>Proces</a:t>
            </a:r>
          </a:p>
        </p:txBody>
      </p:sp>
      <p:pic>
        <p:nvPicPr>
          <p:cNvPr id="5" name="Tijdelijke aanduiding voor inhoud 4">
            <a:extLst>
              <a:ext uri="{FF2B5EF4-FFF2-40B4-BE49-F238E27FC236}">
                <a16:creationId xmlns:a16="http://schemas.microsoft.com/office/drawing/2014/main" id="{B076ACA7-054C-4CD0-8EE2-D31225C664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426" y="2260136"/>
            <a:ext cx="6217143" cy="4604934"/>
          </a:xfrm>
        </p:spPr>
      </p:pic>
      <p:pic>
        <p:nvPicPr>
          <p:cNvPr id="4" name="Afbeelding 3">
            <a:extLst>
              <a:ext uri="{FF2B5EF4-FFF2-40B4-BE49-F238E27FC236}">
                <a16:creationId xmlns:a16="http://schemas.microsoft.com/office/drawing/2014/main" id="{BFD9674E-1C8C-47C0-B07C-E94BDD6C90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101185"/>
            <a:ext cx="2400300" cy="847725"/>
          </a:xfrm>
          <a:prstGeom prst="rect">
            <a:avLst/>
          </a:prstGeom>
        </p:spPr>
      </p:pic>
    </p:spTree>
    <p:extLst>
      <p:ext uri="{BB962C8B-B14F-4D97-AF65-F5344CB8AC3E}">
        <p14:creationId xmlns:p14="http://schemas.microsoft.com/office/powerpoint/2010/main" val="120877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D0D4CC-7EE9-4858-94B8-B9CBE1B34636}"/>
              </a:ext>
            </a:extLst>
          </p:cNvPr>
          <p:cNvSpPr>
            <a:spLocks noGrp="1"/>
          </p:cNvSpPr>
          <p:nvPr>
            <p:ph type="title"/>
          </p:nvPr>
        </p:nvSpPr>
        <p:spPr/>
        <p:txBody>
          <a:bodyPr/>
          <a:lstStyle/>
          <a:p>
            <a:r>
              <a:rPr lang="nl-NL" dirty="0"/>
              <a:t>Nivea</a:t>
            </a:r>
          </a:p>
        </p:txBody>
      </p:sp>
      <p:pic>
        <p:nvPicPr>
          <p:cNvPr id="5" name="Tijdelijke aanduiding voor inhoud 4">
            <a:extLst>
              <a:ext uri="{FF2B5EF4-FFF2-40B4-BE49-F238E27FC236}">
                <a16:creationId xmlns:a16="http://schemas.microsoft.com/office/drawing/2014/main" id="{D2A728C3-8459-4B38-9CBE-606A9E4DE7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3275" y="2574131"/>
            <a:ext cx="2457450" cy="2933700"/>
          </a:xfrm>
        </p:spPr>
      </p:pic>
      <p:pic>
        <p:nvPicPr>
          <p:cNvPr id="4" name="Afbeelding 3">
            <a:extLst>
              <a:ext uri="{FF2B5EF4-FFF2-40B4-BE49-F238E27FC236}">
                <a16:creationId xmlns:a16="http://schemas.microsoft.com/office/drawing/2014/main" id="{867C2F0D-465E-43DC-9EA8-651C639BAB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84688"/>
            <a:ext cx="2400300" cy="847725"/>
          </a:xfrm>
          <a:prstGeom prst="rect">
            <a:avLst/>
          </a:prstGeom>
        </p:spPr>
      </p:pic>
    </p:spTree>
    <p:extLst>
      <p:ext uri="{BB962C8B-B14F-4D97-AF65-F5344CB8AC3E}">
        <p14:creationId xmlns:p14="http://schemas.microsoft.com/office/powerpoint/2010/main" val="839780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538476-BA1D-40A6-808E-097EDB88FD74}"/>
              </a:ext>
            </a:extLst>
          </p:cNvPr>
          <p:cNvSpPr>
            <a:spLocks noGrp="1"/>
          </p:cNvSpPr>
          <p:nvPr>
            <p:ph type="title"/>
          </p:nvPr>
        </p:nvSpPr>
        <p:spPr/>
        <p:txBody>
          <a:bodyPr/>
          <a:lstStyle/>
          <a:p>
            <a:r>
              <a:rPr lang="nl-NL" dirty="0"/>
              <a:t>Oma</a:t>
            </a:r>
          </a:p>
        </p:txBody>
      </p:sp>
      <p:pic>
        <p:nvPicPr>
          <p:cNvPr id="5" name="Tijdelijke aanduiding voor inhoud 4">
            <a:extLst>
              <a:ext uri="{FF2B5EF4-FFF2-40B4-BE49-F238E27FC236}">
                <a16:creationId xmlns:a16="http://schemas.microsoft.com/office/drawing/2014/main" id="{B4DABD19-96D9-4EB6-BB7A-112148B298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5662" y="2593181"/>
            <a:ext cx="2352675" cy="2895600"/>
          </a:xfrm>
        </p:spPr>
      </p:pic>
      <p:pic>
        <p:nvPicPr>
          <p:cNvPr id="4" name="Afbeelding 3">
            <a:extLst>
              <a:ext uri="{FF2B5EF4-FFF2-40B4-BE49-F238E27FC236}">
                <a16:creationId xmlns:a16="http://schemas.microsoft.com/office/drawing/2014/main" id="{BE2DBC7F-23B9-4966-A460-2648008E3D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84688"/>
            <a:ext cx="2400300" cy="847725"/>
          </a:xfrm>
          <a:prstGeom prst="rect">
            <a:avLst/>
          </a:prstGeom>
        </p:spPr>
      </p:pic>
    </p:spTree>
    <p:extLst>
      <p:ext uri="{BB962C8B-B14F-4D97-AF65-F5344CB8AC3E}">
        <p14:creationId xmlns:p14="http://schemas.microsoft.com/office/powerpoint/2010/main" val="678148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2C2ED8-FBA9-4C80-BBDA-155549970A8B}"/>
              </a:ext>
            </a:extLst>
          </p:cNvPr>
          <p:cNvSpPr>
            <a:spLocks noGrp="1"/>
          </p:cNvSpPr>
          <p:nvPr>
            <p:ph type="title"/>
          </p:nvPr>
        </p:nvSpPr>
        <p:spPr/>
        <p:txBody>
          <a:bodyPr/>
          <a:lstStyle/>
          <a:p>
            <a:r>
              <a:rPr lang="nl-NL" dirty="0"/>
              <a:t>LSD</a:t>
            </a:r>
          </a:p>
        </p:txBody>
      </p:sp>
      <p:pic>
        <p:nvPicPr>
          <p:cNvPr id="5" name="Tijdelijke aanduiding voor inhoud 4">
            <a:extLst>
              <a:ext uri="{FF2B5EF4-FFF2-40B4-BE49-F238E27FC236}">
                <a16:creationId xmlns:a16="http://schemas.microsoft.com/office/drawing/2014/main" id="{5E7853CD-3B27-477C-AD7A-7F7403109F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4712" y="2593181"/>
            <a:ext cx="2314575" cy="2895600"/>
          </a:xfrm>
        </p:spPr>
      </p:pic>
      <p:pic>
        <p:nvPicPr>
          <p:cNvPr id="4" name="Afbeelding 3">
            <a:extLst>
              <a:ext uri="{FF2B5EF4-FFF2-40B4-BE49-F238E27FC236}">
                <a16:creationId xmlns:a16="http://schemas.microsoft.com/office/drawing/2014/main" id="{7FCC7CDF-4B56-4BBD-8C2B-0DF77475D5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113226"/>
            <a:ext cx="2400300" cy="847725"/>
          </a:xfrm>
          <a:prstGeom prst="rect">
            <a:avLst/>
          </a:prstGeom>
        </p:spPr>
      </p:pic>
    </p:spTree>
    <p:extLst>
      <p:ext uri="{BB962C8B-B14F-4D97-AF65-F5344CB8AC3E}">
        <p14:creationId xmlns:p14="http://schemas.microsoft.com/office/powerpoint/2010/main" val="6818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277C1B-35D2-46B0-82EC-B21ECD20E481}"/>
              </a:ext>
            </a:extLst>
          </p:cNvPr>
          <p:cNvSpPr>
            <a:spLocks noGrp="1"/>
          </p:cNvSpPr>
          <p:nvPr>
            <p:ph type="title"/>
          </p:nvPr>
        </p:nvSpPr>
        <p:spPr/>
        <p:txBody>
          <a:bodyPr/>
          <a:lstStyle/>
          <a:p>
            <a:r>
              <a:rPr lang="nl-NL" dirty="0"/>
              <a:t>Voorstellen</a:t>
            </a:r>
          </a:p>
        </p:txBody>
      </p:sp>
      <p:sp>
        <p:nvSpPr>
          <p:cNvPr id="8" name="Tijdelijke aanduiding voor inhoud 7">
            <a:extLst>
              <a:ext uri="{FF2B5EF4-FFF2-40B4-BE49-F238E27FC236}">
                <a16:creationId xmlns:a16="http://schemas.microsoft.com/office/drawing/2014/main" id="{994A8C29-7730-4BEC-A90B-CE18C15D7B1B}"/>
              </a:ext>
            </a:extLst>
          </p:cNvPr>
          <p:cNvSpPr>
            <a:spLocks noGrp="1"/>
          </p:cNvSpPr>
          <p:nvPr>
            <p:ph idx="1"/>
          </p:nvPr>
        </p:nvSpPr>
        <p:spPr/>
        <p:txBody>
          <a:bodyPr/>
          <a:lstStyle/>
          <a:p>
            <a:endParaRPr lang="nl-NL" dirty="0"/>
          </a:p>
          <a:p>
            <a:endParaRPr lang="nl-NL" dirty="0"/>
          </a:p>
          <a:p>
            <a:endParaRPr lang="nl-NL" dirty="0"/>
          </a:p>
          <a:p>
            <a:endParaRPr lang="nl-NL" dirty="0"/>
          </a:p>
          <a:p>
            <a:r>
              <a:rPr lang="nl-NL" dirty="0"/>
              <a:t>Marjolein Sweep </a:t>
            </a:r>
          </a:p>
          <a:p>
            <a:r>
              <a:rPr lang="nl-NL" dirty="0"/>
              <a:t>Martin Dijs</a:t>
            </a:r>
          </a:p>
        </p:txBody>
      </p:sp>
      <p:pic>
        <p:nvPicPr>
          <p:cNvPr id="10" name="Afbeelding 9">
            <a:extLst>
              <a:ext uri="{FF2B5EF4-FFF2-40B4-BE49-F238E27FC236}">
                <a16:creationId xmlns:a16="http://schemas.microsoft.com/office/drawing/2014/main" id="{3238EDE7-1741-4261-8533-367ADEBD3B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997" y="2348880"/>
            <a:ext cx="1336543" cy="2004814"/>
          </a:xfrm>
          <a:prstGeom prst="rect">
            <a:avLst/>
          </a:prstGeom>
        </p:spPr>
      </p:pic>
      <p:pic>
        <p:nvPicPr>
          <p:cNvPr id="12" name="Afbeelding 11">
            <a:extLst>
              <a:ext uri="{FF2B5EF4-FFF2-40B4-BE49-F238E27FC236}">
                <a16:creationId xmlns:a16="http://schemas.microsoft.com/office/drawing/2014/main" id="{C7D864A7-2687-4376-B014-7396FA9678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7784" y="2325301"/>
            <a:ext cx="1368152" cy="2051972"/>
          </a:xfrm>
          <a:prstGeom prst="rect">
            <a:avLst/>
          </a:prstGeom>
        </p:spPr>
      </p:pic>
      <p:pic>
        <p:nvPicPr>
          <p:cNvPr id="16" name="Afbeelding 15">
            <a:extLst>
              <a:ext uri="{FF2B5EF4-FFF2-40B4-BE49-F238E27FC236}">
                <a16:creationId xmlns:a16="http://schemas.microsoft.com/office/drawing/2014/main" id="{EC931DE0-DBAD-43FE-AC80-E5A993FB91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3556" y="2368783"/>
            <a:ext cx="4519555" cy="1703660"/>
          </a:xfrm>
          <a:prstGeom prst="rect">
            <a:avLst/>
          </a:prstGeom>
        </p:spPr>
      </p:pic>
      <p:pic>
        <p:nvPicPr>
          <p:cNvPr id="4" name="Afbeelding 3">
            <a:extLst>
              <a:ext uri="{FF2B5EF4-FFF2-40B4-BE49-F238E27FC236}">
                <a16:creationId xmlns:a16="http://schemas.microsoft.com/office/drawing/2014/main" id="{3EB4AC01-7F30-4668-B093-02085800C8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2811" y="158566"/>
            <a:ext cx="2400300" cy="847725"/>
          </a:xfrm>
          <a:prstGeom prst="rect">
            <a:avLst/>
          </a:prstGeom>
        </p:spPr>
      </p:pic>
    </p:spTree>
    <p:extLst>
      <p:ext uri="{BB962C8B-B14F-4D97-AF65-F5344CB8AC3E}">
        <p14:creationId xmlns:p14="http://schemas.microsoft.com/office/powerpoint/2010/main" val="2101460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1A5FBA-0CFB-4A54-A43A-7F5808EF077E}"/>
              </a:ext>
            </a:extLst>
          </p:cNvPr>
          <p:cNvSpPr>
            <a:spLocks noGrp="1"/>
          </p:cNvSpPr>
          <p:nvPr>
            <p:ph type="title"/>
          </p:nvPr>
        </p:nvSpPr>
        <p:spPr/>
        <p:txBody>
          <a:bodyPr/>
          <a:lstStyle/>
          <a:p>
            <a:r>
              <a:rPr lang="nl-NL" dirty="0"/>
              <a:t>Oen</a:t>
            </a:r>
          </a:p>
        </p:txBody>
      </p:sp>
      <p:pic>
        <p:nvPicPr>
          <p:cNvPr id="5" name="Tijdelijke aanduiding voor inhoud 4">
            <a:extLst>
              <a:ext uri="{FF2B5EF4-FFF2-40B4-BE49-F238E27FC236}">
                <a16:creationId xmlns:a16="http://schemas.microsoft.com/office/drawing/2014/main" id="{6B7C3BC5-BFE4-4682-89B6-32221ACAB5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5187" y="2612231"/>
            <a:ext cx="2333625" cy="2857500"/>
          </a:xfrm>
        </p:spPr>
      </p:pic>
      <p:pic>
        <p:nvPicPr>
          <p:cNvPr id="4" name="Afbeelding 3">
            <a:extLst>
              <a:ext uri="{FF2B5EF4-FFF2-40B4-BE49-F238E27FC236}">
                <a16:creationId xmlns:a16="http://schemas.microsoft.com/office/drawing/2014/main" id="{46933DDA-DDF2-4F44-957A-86C34A046D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8826" y="84688"/>
            <a:ext cx="2400300" cy="847725"/>
          </a:xfrm>
          <a:prstGeom prst="rect">
            <a:avLst/>
          </a:prstGeom>
        </p:spPr>
      </p:pic>
    </p:spTree>
    <p:extLst>
      <p:ext uri="{BB962C8B-B14F-4D97-AF65-F5344CB8AC3E}">
        <p14:creationId xmlns:p14="http://schemas.microsoft.com/office/powerpoint/2010/main" val="1825266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56CFB9-2FD0-4D61-87FB-31DB2FF4E247}"/>
              </a:ext>
            </a:extLst>
          </p:cNvPr>
          <p:cNvSpPr>
            <a:spLocks noGrp="1"/>
          </p:cNvSpPr>
          <p:nvPr>
            <p:ph type="title"/>
          </p:nvPr>
        </p:nvSpPr>
        <p:spPr/>
        <p:txBody>
          <a:bodyPr/>
          <a:lstStyle/>
          <a:p>
            <a:r>
              <a:rPr lang="nl-NL" dirty="0"/>
              <a:t>Omgaan met weerstand</a:t>
            </a:r>
          </a:p>
        </p:txBody>
      </p:sp>
      <p:sp>
        <p:nvSpPr>
          <p:cNvPr id="3" name="Tijdelijke aanduiding voor inhoud 2">
            <a:extLst>
              <a:ext uri="{FF2B5EF4-FFF2-40B4-BE49-F238E27FC236}">
                <a16:creationId xmlns:a16="http://schemas.microsoft.com/office/drawing/2014/main" id="{2371456A-914E-4EF4-A821-89678A460938}"/>
              </a:ext>
            </a:extLst>
          </p:cNvPr>
          <p:cNvSpPr>
            <a:spLocks noGrp="1"/>
          </p:cNvSpPr>
          <p:nvPr>
            <p:ph idx="1"/>
          </p:nvPr>
        </p:nvSpPr>
        <p:spPr/>
        <p:txBody>
          <a:bodyPr/>
          <a:lstStyle/>
          <a:p>
            <a:r>
              <a:rPr lang="nl-NL" dirty="0"/>
              <a:t>Waar komt de lading vandaan?</a:t>
            </a:r>
          </a:p>
          <a:p>
            <a:r>
              <a:rPr lang="nl-NL" dirty="0"/>
              <a:t>Houd rekening met de gebruiksaanwijzing van je gesprekspartner. Spreek de taal van je gesprekspartner.</a:t>
            </a:r>
          </a:p>
          <a:p>
            <a:r>
              <a:rPr lang="nl-NL" dirty="0"/>
              <a:t>Zorg dat je je gesprekspartner begrijpt.</a:t>
            </a:r>
          </a:p>
          <a:p>
            <a:r>
              <a:rPr lang="nl-NL" dirty="0"/>
              <a:t>Valideren (Ik kan me voorstellen dat…).</a:t>
            </a:r>
          </a:p>
          <a:p>
            <a:r>
              <a:rPr lang="nl-NL" dirty="0"/>
              <a:t>Ik vind het jammer dat je niet naar mij wilt luisteren.</a:t>
            </a:r>
          </a:p>
          <a:p>
            <a:r>
              <a:rPr lang="nl-NL" dirty="0"/>
              <a:t>Dan zien we dit beiden anders.</a:t>
            </a:r>
          </a:p>
          <a:p>
            <a:r>
              <a:rPr lang="nl-NL" dirty="0"/>
              <a:t>Voor mij is dit heel belangrijk omdat…</a:t>
            </a:r>
          </a:p>
        </p:txBody>
      </p:sp>
      <p:pic>
        <p:nvPicPr>
          <p:cNvPr id="5" name="Afbeelding 4">
            <a:extLst>
              <a:ext uri="{FF2B5EF4-FFF2-40B4-BE49-F238E27FC236}">
                <a16:creationId xmlns:a16="http://schemas.microsoft.com/office/drawing/2014/main" id="{A97ACDBF-5D74-4A0A-9C5C-AE9B02DC3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6314" y="84688"/>
            <a:ext cx="2400300" cy="847725"/>
          </a:xfrm>
          <a:prstGeom prst="rect">
            <a:avLst/>
          </a:prstGeom>
        </p:spPr>
      </p:pic>
    </p:spTree>
    <p:extLst>
      <p:ext uri="{BB962C8B-B14F-4D97-AF65-F5344CB8AC3E}">
        <p14:creationId xmlns:p14="http://schemas.microsoft.com/office/powerpoint/2010/main" val="2958036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C80275-083B-4363-B9F1-75B942AECC19}"/>
              </a:ext>
            </a:extLst>
          </p:cNvPr>
          <p:cNvSpPr>
            <a:spLocks noGrp="1"/>
          </p:cNvSpPr>
          <p:nvPr>
            <p:ph type="title"/>
          </p:nvPr>
        </p:nvSpPr>
        <p:spPr/>
        <p:txBody>
          <a:bodyPr/>
          <a:lstStyle/>
          <a:p>
            <a:r>
              <a:rPr lang="nl-NL" dirty="0"/>
              <a:t>Judo</a:t>
            </a:r>
          </a:p>
        </p:txBody>
      </p:sp>
      <p:sp>
        <p:nvSpPr>
          <p:cNvPr id="3" name="Tijdelijke aanduiding voor inhoud 2">
            <a:extLst>
              <a:ext uri="{FF2B5EF4-FFF2-40B4-BE49-F238E27FC236}">
                <a16:creationId xmlns:a16="http://schemas.microsoft.com/office/drawing/2014/main" id="{C49CF76E-D2AD-43C3-8243-B6E4E50D4304}"/>
              </a:ext>
            </a:extLst>
          </p:cNvPr>
          <p:cNvSpPr>
            <a:spLocks noGrp="1"/>
          </p:cNvSpPr>
          <p:nvPr>
            <p:ph idx="1"/>
          </p:nvPr>
        </p:nvSpPr>
        <p:spPr/>
        <p:txBody>
          <a:bodyPr/>
          <a:lstStyle/>
          <a:p>
            <a:r>
              <a:rPr lang="nl-NL" dirty="0"/>
              <a:t>Bij de meebewegende stijl gaat persoon 1 grotendeels mee in de ideeën van persoon 2. De energie van persoon 2 wordt hierdoor gemobiliseerd. Persoon 2 houdt dan grip op de ontwikkelingen en het uiteindelijke resultaat.</a:t>
            </a:r>
          </a:p>
          <a:p>
            <a:r>
              <a:rPr lang="nl-NL" dirty="0"/>
              <a:t>Verantwoordelijkheid geven, overdrijven, een bescheiden voorstel doen, het ontraden van een oplossing zijn technieken die hierbij ingezet kunnen worden.</a:t>
            </a:r>
          </a:p>
        </p:txBody>
      </p:sp>
      <p:pic>
        <p:nvPicPr>
          <p:cNvPr id="5" name="Afbeelding 4">
            <a:extLst>
              <a:ext uri="{FF2B5EF4-FFF2-40B4-BE49-F238E27FC236}">
                <a16:creationId xmlns:a16="http://schemas.microsoft.com/office/drawing/2014/main" id="{1150B5F0-38B9-4093-B200-419BED4C7927}"/>
              </a:ext>
            </a:extLst>
          </p:cNvPr>
          <p:cNvPicPr>
            <a:picLocks noChangeAspect="1"/>
          </p:cNvPicPr>
          <p:nvPr/>
        </p:nvPicPr>
        <p:blipFill>
          <a:blip r:embed="rId2"/>
          <a:stretch>
            <a:fillRect/>
          </a:stretch>
        </p:blipFill>
        <p:spPr>
          <a:xfrm>
            <a:off x="7596336" y="4941168"/>
            <a:ext cx="2045221" cy="2045221"/>
          </a:xfrm>
          <a:prstGeom prst="rect">
            <a:avLst/>
          </a:prstGeom>
        </p:spPr>
      </p:pic>
      <p:pic>
        <p:nvPicPr>
          <p:cNvPr id="6" name="Afbeelding 5">
            <a:extLst>
              <a:ext uri="{FF2B5EF4-FFF2-40B4-BE49-F238E27FC236}">
                <a16:creationId xmlns:a16="http://schemas.microsoft.com/office/drawing/2014/main" id="{F9A8F646-49D7-4DD9-99E1-72CFB682EA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84688"/>
            <a:ext cx="2400300" cy="847725"/>
          </a:xfrm>
          <a:prstGeom prst="rect">
            <a:avLst/>
          </a:prstGeom>
        </p:spPr>
      </p:pic>
    </p:spTree>
    <p:extLst>
      <p:ext uri="{BB962C8B-B14F-4D97-AF65-F5344CB8AC3E}">
        <p14:creationId xmlns:p14="http://schemas.microsoft.com/office/powerpoint/2010/main" val="555450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9E5281-0BA6-42AC-B235-5714994A5F71}"/>
              </a:ext>
            </a:extLst>
          </p:cNvPr>
          <p:cNvSpPr>
            <a:spLocks noGrp="1"/>
          </p:cNvSpPr>
          <p:nvPr>
            <p:ph type="title"/>
          </p:nvPr>
        </p:nvSpPr>
        <p:spPr/>
        <p:txBody>
          <a:bodyPr/>
          <a:lstStyle/>
          <a:p>
            <a:r>
              <a:rPr lang="nl-NL" dirty="0"/>
              <a:t>Roos van </a:t>
            </a:r>
            <a:r>
              <a:rPr lang="nl-NL" dirty="0" err="1"/>
              <a:t>Leary</a:t>
            </a:r>
            <a:endParaRPr lang="nl-NL" dirty="0"/>
          </a:p>
        </p:txBody>
      </p:sp>
      <p:pic>
        <p:nvPicPr>
          <p:cNvPr id="5" name="Tijdelijke aanduiding voor inhoud 4">
            <a:extLst>
              <a:ext uri="{FF2B5EF4-FFF2-40B4-BE49-F238E27FC236}">
                <a16:creationId xmlns:a16="http://schemas.microsoft.com/office/drawing/2014/main" id="{1946FE4D-0C02-49A2-8DF5-CC30F032E55D}"/>
              </a:ext>
            </a:extLst>
          </p:cNvPr>
          <p:cNvPicPr>
            <a:picLocks noGrp="1" noChangeAspect="1"/>
          </p:cNvPicPr>
          <p:nvPr>
            <p:ph idx="1"/>
          </p:nvPr>
        </p:nvPicPr>
        <p:blipFill>
          <a:blip r:embed="rId2"/>
          <a:stretch>
            <a:fillRect/>
          </a:stretch>
        </p:blipFill>
        <p:spPr>
          <a:xfrm>
            <a:off x="2476500" y="2274094"/>
            <a:ext cx="4191000" cy="3533775"/>
          </a:xfrm>
          <a:prstGeom prst="rect">
            <a:avLst/>
          </a:prstGeom>
        </p:spPr>
      </p:pic>
      <p:pic>
        <p:nvPicPr>
          <p:cNvPr id="4" name="Afbeelding 3">
            <a:extLst>
              <a:ext uri="{FF2B5EF4-FFF2-40B4-BE49-F238E27FC236}">
                <a16:creationId xmlns:a16="http://schemas.microsoft.com/office/drawing/2014/main" id="{778F2556-6B14-408C-AAB2-D901426BE9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7500" y="107205"/>
            <a:ext cx="2400300" cy="847725"/>
          </a:xfrm>
          <a:prstGeom prst="rect">
            <a:avLst/>
          </a:prstGeom>
        </p:spPr>
      </p:pic>
    </p:spTree>
    <p:extLst>
      <p:ext uri="{BB962C8B-B14F-4D97-AF65-F5344CB8AC3E}">
        <p14:creationId xmlns:p14="http://schemas.microsoft.com/office/powerpoint/2010/main" val="2995133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354161-B6A6-44F1-A50C-8E5C122E43E1}"/>
              </a:ext>
            </a:extLst>
          </p:cNvPr>
          <p:cNvSpPr>
            <a:spLocks noGrp="1"/>
          </p:cNvSpPr>
          <p:nvPr>
            <p:ph type="title"/>
          </p:nvPr>
        </p:nvSpPr>
        <p:spPr/>
        <p:txBody>
          <a:bodyPr/>
          <a:lstStyle/>
          <a:p>
            <a:r>
              <a:rPr lang="nl-NL" dirty="0"/>
              <a:t>Wel of niet coachen</a:t>
            </a:r>
          </a:p>
        </p:txBody>
      </p:sp>
      <p:pic>
        <p:nvPicPr>
          <p:cNvPr id="5" name="Tijdelijke aanduiding voor inhoud 4">
            <a:extLst>
              <a:ext uri="{FF2B5EF4-FFF2-40B4-BE49-F238E27FC236}">
                <a16:creationId xmlns:a16="http://schemas.microsoft.com/office/drawing/2014/main" id="{8074EA2D-3F96-4D04-9891-C25B730269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2276872"/>
            <a:ext cx="5977349" cy="4302844"/>
          </a:xfrm>
        </p:spPr>
      </p:pic>
      <p:pic>
        <p:nvPicPr>
          <p:cNvPr id="4" name="Afbeelding 3">
            <a:extLst>
              <a:ext uri="{FF2B5EF4-FFF2-40B4-BE49-F238E27FC236}">
                <a16:creationId xmlns:a16="http://schemas.microsoft.com/office/drawing/2014/main" id="{604781C0-2D21-461F-A7CE-B7B75AA75B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73697"/>
            <a:ext cx="2400300" cy="847725"/>
          </a:xfrm>
          <a:prstGeom prst="rect">
            <a:avLst/>
          </a:prstGeom>
        </p:spPr>
      </p:pic>
    </p:spTree>
    <p:extLst>
      <p:ext uri="{BB962C8B-B14F-4D97-AF65-F5344CB8AC3E}">
        <p14:creationId xmlns:p14="http://schemas.microsoft.com/office/powerpoint/2010/main" val="3018977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1371F-824D-4DF1-8D7F-3BB55D37CECA}"/>
              </a:ext>
            </a:extLst>
          </p:cNvPr>
          <p:cNvSpPr>
            <a:spLocks noGrp="1"/>
          </p:cNvSpPr>
          <p:nvPr>
            <p:ph type="title"/>
          </p:nvPr>
        </p:nvSpPr>
        <p:spPr/>
        <p:txBody>
          <a:bodyPr/>
          <a:lstStyle/>
          <a:p>
            <a:r>
              <a:rPr lang="nl-NL" dirty="0"/>
              <a:t>Oefenen</a:t>
            </a:r>
          </a:p>
        </p:txBody>
      </p:sp>
      <p:sp>
        <p:nvSpPr>
          <p:cNvPr id="3" name="Tijdelijke aanduiding voor inhoud 2">
            <a:extLst>
              <a:ext uri="{FF2B5EF4-FFF2-40B4-BE49-F238E27FC236}">
                <a16:creationId xmlns:a16="http://schemas.microsoft.com/office/drawing/2014/main" id="{0CA653E8-CA82-41DB-9787-59F3C58B1220}"/>
              </a:ext>
            </a:extLst>
          </p:cNvPr>
          <p:cNvSpPr>
            <a:spLocks noGrp="1"/>
          </p:cNvSpPr>
          <p:nvPr>
            <p:ph idx="1"/>
          </p:nvPr>
        </p:nvSpPr>
        <p:spPr/>
        <p:txBody>
          <a:bodyPr/>
          <a:lstStyle/>
          <a:p>
            <a:r>
              <a:rPr lang="nl-NL" dirty="0"/>
              <a:t>Hoe zorg ik ervoor dat het rustig is onder de instructie?</a:t>
            </a:r>
          </a:p>
          <a:p>
            <a:r>
              <a:rPr lang="nl-NL" dirty="0"/>
              <a:t>Hoe zorg ik ervoor dat niet alle aandacht naar vier of vijf kinderen gaat?</a:t>
            </a:r>
          </a:p>
          <a:p>
            <a:r>
              <a:rPr lang="nl-NL" dirty="0"/>
              <a:t>Wat maakt dat ik snel geïrriteerd raak van het gedrag van leerling X en hoe verander ik dit?</a:t>
            </a:r>
          </a:p>
          <a:p>
            <a:r>
              <a:rPr lang="nl-NL" dirty="0"/>
              <a:t>Wat kan ik doen om de sfeer in de groep te verbeteren?</a:t>
            </a:r>
          </a:p>
          <a:p>
            <a:endParaRPr lang="nl-NL" dirty="0"/>
          </a:p>
        </p:txBody>
      </p:sp>
      <p:pic>
        <p:nvPicPr>
          <p:cNvPr id="5" name="Afbeelding 4">
            <a:extLst>
              <a:ext uri="{FF2B5EF4-FFF2-40B4-BE49-F238E27FC236}">
                <a16:creationId xmlns:a16="http://schemas.microsoft.com/office/drawing/2014/main" id="{569A53AD-1699-4389-8CF2-49D6B36C46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0312" y="4941168"/>
            <a:ext cx="2247900" cy="2247900"/>
          </a:xfrm>
          <a:prstGeom prst="rect">
            <a:avLst/>
          </a:prstGeom>
        </p:spPr>
      </p:pic>
      <p:pic>
        <p:nvPicPr>
          <p:cNvPr id="6" name="Afbeelding 5">
            <a:extLst>
              <a:ext uri="{FF2B5EF4-FFF2-40B4-BE49-F238E27FC236}">
                <a16:creationId xmlns:a16="http://schemas.microsoft.com/office/drawing/2014/main" id="{A72BE5E8-ABCF-4AEA-8AB1-0B0EE59191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84688"/>
            <a:ext cx="2400300" cy="847725"/>
          </a:xfrm>
          <a:prstGeom prst="rect">
            <a:avLst/>
          </a:prstGeom>
        </p:spPr>
      </p:pic>
    </p:spTree>
    <p:extLst>
      <p:ext uri="{BB962C8B-B14F-4D97-AF65-F5344CB8AC3E}">
        <p14:creationId xmlns:p14="http://schemas.microsoft.com/office/powerpoint/2010/main" val="1376404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3459A-F0F8-49B1-97E0-E06689F0E1BA}"/>
              </a:ext>
            </a:extLst>
          </p:cNvPr>
          <p:cNvSpPr>
            <a:spLocks noGrp="1"/>
          </p:cNvSpPr>
          <p:nvPr>
            <p:ph type="title"/>
          </p:nvPr>
        </p:nvSpPr>
        <p:spPr/>
        <p:txBody>
          <a:bodyPr/>
          <a:lstStyle/>
          <a:p>
            <a:r>
              <a:rPr lang="nl-NL" dirty="0"/>
              <a:t>filmpjes</a:t>
            </a:r>
          </a:p>
        </p:txBody>
      </p:sp>
      <p:sp>
        <p:nvSpPr>
          <p:cNvPr id="3" name="Tijdelijke aanduiding voor inhoud 2">
            <a:extLst>
              <a:ext uri="{FF2B5EF4-FFF2-40B4-BE49-F238E27FC236}">
                <a16:creationId xmlns:a16="http://schemas.microsoft.com/office/drawing/2014/main" id="{0F75E1B0-C2B3-433C-B80C-E9E0C5FEDD65}"/>
              </a:ext>
            </a:extLst>
          </p:cNvPr>
          <p:cNvSpPr>
            <a:spLocks noGrp="1"/>
          </p:cNvSpPr>
          <p:nvPr>
            <p:ph idx="1"/>
          </p:nvPr>
        </p:nvSpPr>
        <p:spPr/>
        <p:txBody>
          <a:bodyPr/>
          <a:lstStyle/>
          <a:p>
            <a:r>
              <a:rPr lang="nl-NL" dirty="0">
                <a:hlinkClick r:id="rId2"/>
              </a:rPr>
              <a:t>https://www.youtube.com/watch?v=UY75MQte4RU</a:t>
            </a:r>
            <a:endParaRPr lang="nl-NL" dirty="0"/>
          </a:p>
          <a:p>
            <a:r>
              <a:rPr lang="nl-NL" dirty="0"/>
              <a:t>https://www.youtube.com/watch?v=P35CBmI13P4</a:t>
            </a:r>
          </a:p>
        </p:txBody>
      </p:sp>
      <p:pic>
        <p:nvPicPr>
          <p:cNvPr id="7" name="Afbeelding 6">
            <a:extLst>
              <a:ext uri="{FF2B5EF4-FFF2-40B4-BE49-F238E27FC236}">
                <a16:creationId xmlns:a16="http://schemas.microsoft.com/office/drawing/2014/main" id="{749463B3-3FCA-425C-8FF8-FCC05A59A3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0312" y="5301208"/>
            <a:ext cx="2161034" cy="1906532"/>
          </a:xfrm>
          <a:prstGeom prst="rect">
            <a:avLst/>
          </a:prstGeom>
        </p:spPr>
      </p:pic>
      <p:pic>
        <p:nvPicPr>
          <p:cNvPr id="5" name="Afbeelding 4">
            <a:extLst>
              <a:ext uri="{FF2B5EF4-FFF2-40B4-BE49-F238E27FC236}">
                <a16:creationId xmlns:a16="http://schemas.microsoft.com/office/drawing/2014/main" id="{7347BC31-1E22-4AD4-9511-4E6808C526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232" y="73697"/>
            <a:ext cx="2400300" cy="847725"/>
          </a:xfrm>
          <a:prstGeom prst="rect">
            <a:avLst/>
          </a:prstGeom>
        </p:spPr>
      </p:pic>
    </p:spTree>
    <p:extLst>
      <p:ext uri="{BB962C8B-B14F-4D97-AF65-F5344CB8AC3E}">
        <p14:creationId xmlns:p14="http://schemas.microsoft.com/office/powerpoint/2010/main" val="3460316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vragen</a:t>
            </a:r>
          </a:p>
        </p:txBody>
      </p:sp>
      <p:pic>
        <p:nvPicPr>
          <p:cNvPr id="6" name="Tijdelijke aanduiding voor inhoud 5">
            <a:extLst>
              <a:ext uri="{FF2B5EF4-FFF2-40B4-BE49-F238E27FC236}">
                <a16:creationId xmlns:a16="http://schemas.microsoft.com/office/drawing/2014/main" id="{D3B30686-2003-4F4C-88F2-3321B0CBB3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4968" y="2945606"/>
            <a:ext cx="2860020" cy="3003674"/>
          </a:xfrm>
        </p:spPr>
      </p:pic>
      <p:pic>
        <p:nvPicPr>
          <p:cNvPr id="4" name="Afbeelding 3">
            <a:extLst>
              <a:ext uri="{FF2B5EF4-FFF2-40B4-BE49-F238E27FC236}">
                <a16:creationId xmlns:a16="http://schemas.microsoft.com/office/drawing/2014/main" id="{2F71B55F-91CF-49FE-B41D-1C15E8EB1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117425"/>
            <a:ext cx="2400300" cy="847725"/>
          </a:xfrm>
          <a:prstGeom prst="rect">
            <a:avLst/>
          </a:prstGeom>
        </p:spPr>
      </p:pic>
    </p:spTree>
    <p:extLst>
      <p:ext uri="{BB962C8B-B14F-4D97-AF65-F5344CB8AC3E}">
        <p14:creationId xmlns:p14="http://schemas.microsoft.com/office/powerpoint/2010/main" val="71445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14A913-3289-4FE7-BC9F-85689FFC7653}"/>
              </a:ext>
            </a:extLst>
          </p:cNvPr>
          <p:cNvSpPr>
            <a:spLocks noGrp="1"/>
          </p:cNvSpPr>
          <p:nvPr>
            <p:ph type="title"/>
          </p:nvPr>
        </p:nvSpPr>
        <p:spPr/>
        <p:txBody>
          <a:bodyPr/>
          <a:lstStyle/>
          <a:p>
            <a:r>
              <a:rPr lang="nl-NL" dirty="0"/>
              <a:t>Wat is coaching?</a:t>
            </a:r>
          </a:p>
        </p:txBody>
      </p:sp>
      <p:sp>
        <p:nvSpPr>
          <p:cNvPr id="3" name="Tijdelijke aanduiding voor inhoud 2">
            <a:extLst>
              <a:ext uri="{FF2B5EF4-FFF2-40B4-BE49-F238E27FC236}">
                <a16:creationId xmlns:a16="http://schemas.microsoft.com/office/drawing/2014/main" id="{7485821C-D903-4137-9C56-623AC542BF72}"/>
              </a:ext>
            </a:extLst>
          </p:cNvPr>
          <p:cNvSpPr>
            <a:spLocks noGrp="1"/>
          </p:cNvSpPr>
          <p:nvPr>
            <p:ph idx="1"/>
          </p:nvPr>
        </p:nvSpPr>
        <p:spPr/>
        <p:txBody>
          <a:bodyPr/>
          <a:lstStyle/>
          <a:p>
            <a:r>
              <a:rPr lang="nl-NL" dirty="0"/>
              <a:t>Bij coaching ga je ervan uit dat je cliënt uiteindelijk zelf het beste weet wat goed voor hem is. De coachee, degene die gecoacht wordt, is dan ook zelf verantwoordelijk voor wat hij doet. </a:t>
            </a:r>
          </a:p>
          <a:p>
            <a:r>
              <a:rPr lang="nl-NL" dirty="0"/>
              <a:t>De bedoeling van de coaching is dat de coachee zich bewust wordt van zijn gedrag en het effect dat dit gedrag heeft.</a:t>
            </a:r>
          </a:p>
          <a:p>
            <a:r>
              <a:rPr lang="nl-NL" dirty="0"/>
              <a:t>Tijdens de coaching zijn coach en coachee volledig gelijkwaardig.</a:t>
            </a:r>
          </a:p>
          <a:p>
            <a:endParaRPr lang="nl-NL" dirty="0"/>
          </a:p>
          <a:p>
            <a:endParaRPr lang="nl-NL" dirty="0"/>
          </a:p>
        </p:txBody>
      </p:sp>
      <p:pic>
        <p:nvPicPr>
          <p:cNvPr id="5" name="Afbeelding 4">
            <a:extLst>
              <a:ext uri="{FF2B5EF4-FFF2-40B4-BE49-F238E27FC236}">
                <a16:creationId xmlns:a16="http://schemas.microsoft.com/office/drawing/2014/main" id="{9C1F8147-FB55-4BBA-AB69-4F9FDE0F1F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97778"/>
            <a:ext cx="2400300" cy="847725"/>
          </a:xfrm>
          <a:prstGeom prst="rect">
            <a:avLst/>
          </a:prstGeom>
        </p:spPr>
      </p:pic>
    </p:spTree>
    <p:extLst>
      <p:ext uri="{BB962C8B-B14F-4D97-AF65-F5344CB8AC3E}">
        <p14:creationId xmlns:p14="http://schemas.microsoft.com/office/powerpoint/2010/main" val="26098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D9EA9-5299-4F28-A811-A1989BC410FB}"/>
              </a:ext>
            </a:extLst>
          </p:cNvPr>
          <p:cNvSpPr>
            <a:spLocks noGrp="1"/>
          </p:cNvSpPr>
          <p:nvPr>
            <p:ph type="title"/>
          </p:nvPr>
        </p:nvSpPr>
        <p:spPr/>
        <p:txBody>
          <a:bodyPr/>
          <a:lstStyle/>
          <a:p>
            <a:r>
              <a:rPr lang="nl-NL" dirty="0"/>
              <a:t>Eerste gesprek</a:t>
            </a:r>
          </a:p>
        </p:txBody>
      </p:sp>
      <p:sp>
        <p:nvSpPr>
          <p:cNvPr id="3" name="Tijdelijke aanduiding voor inhoud 2">
            <a:extLst>
              <a:ext uri="{FF2B5EF4-FFF2-40B4-BE49-F238E27FC236}">
                <a16:creationId xmlns:a16="http://schemas.microsoft.com/office/drawing/2014/main" id="{4E3B7603-AC9C-4B87-8A66-6739BF06C56C}"/>
              </a:ext>
            </a:extLst>
          </p:cNvPr>
          <p:cNvSpPr>
            <a:spLocks noGrp="1"/>
          </p:cNvSpPr>
          <p:nvPr>
            <p:ph idx="1"/>
          </p:nvPr>
        </p:nvSpPr>
        <p:spPr/>
        <p:txBody>
          <a:bodyPr/>
          <a:lstStyle/>
          <a:p>
            <a:pPr marL="0" indent="0">
              <a:buNone/>
            </a:pPr>
            <a:r>
              <a:rPr lang="nl-NL" dirty="0"/>
              <a:t>Tijdens het eerste gesprek moeten de volgende dingen duidelijk worden:</a:t>
            </a:r>
          </a:p>
          <a:p>
            <a:pPr lvl="0"/>
            <a:r>
              <a:rPr lang="nl-NL" dirty="0"/>
              <a:t>Wat is expliciet het doel?</a:t>
            </a:r>
          </a:p>
          <a:p>
            <a:pPr lvl="0"/>
            <a:r>
              <a:rPr lang="nl-NL" dirty="0"/>
              <a:t>Wat wil, denkt en voelt de collega?</a:t>
            </a:r>
          </a:p>
          <a:p>
            <a:pPr lvl="0"/>
            <a:r>
              <a:rPr lang="nl-NL" dirty="0"/>
              <a:t>Wat moet voorkomen worden?</a:t>
            </a:r>
          </a:p>
          <a:p>
            <a:pPr lvl="0"/>
            <a:r>
              <a:rPr lang="nl-NL" dirty="0"/>
              <a:t>Hoe wordt de huidige situatie in stand gehouden?</a:t>
            </a:r>
          </a:p>
          <a:p>
            <a:pPr lvl="0"/>
            <a:r>
              <a:rPr lang="nl-NL" dirty="0"/>
              <a:t>Wat zijn niet helpende gedachten?</a:t>
            </a:r>
          </a:p>
          <a:p>
            <a:r>
              <a:rPr lang="nl-NL" dirty="0"/>
              <a:t>Voor welke tussendoelen gaat de collega?</a:t>
            </a:r>
          </a:p>
        </p:txBody>
      </p:sp>
      <p:pic>
        <p:nvPicPr>
          <p:cNvPr id="5" name="Afbeelding 4">
            <a:extLst>
              <a:ext uri="{FF2B5EF4-FFF2-40B4-BE49-F238E27FC236}">
                <a16:creationId xmlns:a16="http://schemas.microsoft.com/office/drawing/2014/main" id="{FA9156FE-1F4D-47B7-BCE6-AF6A3DEAC4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4476383"/>
            <a:ext cx="2373240" cy="2373240"/>
          </a:xfrm>
          <a:prstGeom prst="rect">
            <a:avLst/>
          </a:prstGeom>
        </p:spPr>
      </p:pic>
      <p:pic>
        <p:nvPicPr>
          <p:cNvPr id="6" name="Afbeelding 5">
            <a:extLst>
              <a:ext uri="{FF2B5EF4-FFF2-40B4-BE49-F238E27FC236}">
                <a16:creationId xmlns:a16="http://schemas.microsoft.com/office/drawing/2014/main" id="{62138BAA-619A-4C09-95DA-52B1104312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84688"/>
            <a:ext cx="2400300" cy="847725"/>
          </a:xfrm>
          <a:prstGeom prst="rect">
            <a:avLst/>
          </a:prstGeom>
        </p:spPr>
      </p:pic>
    </p:spTree>
    <p:extLst>
      <p:ext uri="{BB962C8B-B14F-4D97-AF65-F5344CB8AC3E}">
        <p14:creationId xmlns:p14="http://schemas.microsoft.com/office/powerpoint/2010/main" val="272364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D59C2-24E4-4041-8D0D-7637D7E84E68}"/>
              </a:ext>
            </a:extLst>
          </p:cNvPr>
          <p:cNvSpPr>
            <a:spLocks noGrp="1"/>
          </p:cNvSpPr>
          <p:nvPr>
            <p:ph type="title"/>
          </p:nvPr>
        </p:nvSpPr>
        <p:spPr/>
        <p:txBody>
          <a:bodyPr/>
          <a:lstStyle/>
          <a:p>
            <a:r>
              <a:rPr lang="nl-NL" dirty="0"/>
              <a:t>Coachvraag</a:t>
            </a:r>
          </a:p>
        </p:txBody>
      </p:sp>
      <p:sp>
        <p:nvSpPr>
          <p:cNvPr id="3" name="Tijdelijke aanduiding voor inhoud 2">
            <a:extLst>
              <a:ext uri="{FF2B5EF4-FFF2-40B4-BE49-F238E27FC236}">
                <a16:creationId xmlns:a16="http://schemas.microsoft.com/office/drawing/2014/main" id="{26E8111F-EA1D-412F-820E-7A5731068E2D}"/>
              </a:ext>
            </a:extLst>
          </p:cNvPr>
          <p:cNvSpPr>
            <a:spLocks noGrp="1"/>
          </p:cNvSpPr>
          <p:nvPr>
            <p:ph idx="1"/>
          </p:nvPr>
        </p:nvSpPr>
        <p:spPr/>
        <p:txBody>
          <a:bodyPr/>
          <a:lstStyle/>
          <a:p>
            <a:r>
              <a:rPr lang="nl-NL" dirty="0"/>
              <a:t>Hoe houd ik  deze situatie in stand?</a:t>
            </a:r>
          </a:p>
          <a:p>
            <a:r>
              <a:rPr lang="nl-NL" dirty="0"/>
              <a:t>Wat is mijn bijdrage in deze ongewenste situatie?</a:t>
            </a:r>
          </a:p>
          <a:p>
            <a:r>
              <a:rPr lang="nl-NL" dirty="0"/>
              <a:t>Ik wil meer weten over mijn motieven omdat ik steeds zo reageer.</a:t>
            </a:r>
          </a:p>
          <a:p>
            <a:r>
              <a:rPr lang="nl-NL" dirty="0"/>
              <a:t>Ik wil graag leren hoe ik beter…</a:t>
            </a:r>
          </a:p>
        </p:txBody>
      </p:sp>
      <p:pic>
        <p:nvPicPr>
          <p:cNvPr id="5" name="Afbeelding 4">
            <a:extLst>
              <a:ext uri="{FF2B5EF4-FFF2-40B4-BE49-F238E27FC236}">
                <a16:creationId xmlns:a16="http://schemas.microsoft.com/office/drawing/2014/main" id="{AB6B1507-2606-44C6-BDB7-1A6BEB2B99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4490179"/>
            <a:ext cx="2737236" cy="2737236"/>
          </a:xfrm>
          <a:prstGeom prst="rect">
            <a:avLst/>
          </a:prstGeom>
        </p:spPr>
      </p:pic>
      <p:pic>
        <p:nvPicPr>
          <p:cNvPr id="6" name="Afbeelding 5">
            <a:extLst>
              <a:ext uri="{FF2B5EF4-FFF2-40B4-BE49-F238E27FC236}">
                <a16:creationId xmlns:a16="http://schemas.microsoft.com/office/drawing/2014/main" id="{FD7BD03A-0136-4338-B9CB-87642D26A0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120039"/>
            <a:ext cx="2400300" cy="847725"/>
          </a:xfrm>
          <a:prstGeom prst="rect">
            <a:avLst/>
          </a:prstGeom>
        </p:spPr>
      </p:pic>
    </p:spTree>
    <p:extLst>
      <p:ext uri="{BB962C8B-B14F-4D97-AF65-F5344CB8AC3E}">
        <p14:creationId xmlns:p14="http://schemas.microsoft.com/office/powerpoint/2010/main" val="361512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648C65-D68D-476D-BB98-6E454FD86D2B}"/>
              </a:ext>
            </a:extLst>
          </p:cNvPr>
          <p:cNvSpPr>
            <a:spLocks noGrp="1"/>
          </p:cNvSpPr>
          <p:nvPr>
            <p:ph type="title"/>
          </p:nvPr>
        </p:nvSpPr>
        <p:spPr/>
        <p:txBody>
          <a:bodyPr/>
          <a:lstStyle/>
          <a:p>
            <a:r>
              <a:rPr lang="nl-NL" dirty="0"/>
              <a:t>Doel</a:t>
            </a:r>
          </a:p>
        </p:txBody>
      </p:sp>
      <p:pic>
        <p:nvPicPr>
          <p:cNvPr id="5" name="Tijdelijke aanduiding voor inhoud 4">
            <a:extLst>
              <a:ext uri="{FF2B5EF4-FFF2-40B4-BE49-F238E27FC236}">
                <a16:creationId xmlns:a16="http://schemas.microsoft.com/office/drawing/2014/main" id="{B115CF6C-7C07-4760-B439-7583A7C01E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5882" y="2222500"/>
            <a:ext cx="2532235" cy="3636963"/>
          </a:xfrm>
        </p:spPr>
      </p:pic>
      <p:pic>
        <p:nvPicPr>
          <p:cNvPr id="4" name="Afbeelding 3">
            <a:extLst>
              <a:ext uri="{FF2B5EF4-FFF2-40B4-BE49-F238E27FC236}">
                <a16:creationId xmlns:a16="http://schemas.microsoft.com/office/drawing/2014/main" id="{56D5B8AA-68B7-46CB-8474-A1A79E38CA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188640"/>
            <a:ext cx="2400300" cy="847725"/>
          </a:xfrm>
          <a:prstGeom prst="rect">
            <a:avLst/>
          </a:prstGeom>
        </p:spPr>
      </p:pic>
    </p:spTree>
    <p:extLst>
      <p:ext uri="{BB962C8B-B14F-4D97-AF65-F5344CB8AC3E}">
        <p14:creationId xmlns:p14="http://schemas.microsoft.com/office/powerpoint/2010/main" val="392442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CDB065-7454-42F5-BEBA-13332815D455}"/>
              </a:ext>
            </a:extLst>
          </p:cNvPr>
          <p:cNvSpPr>
            <a:spLocks noGrp="1"/>
          </p:cNvSpPr>
          <p:nvPr>
            <p:ph type="title"/>
          </p:nvPr>
        </p:nvSpPr>
        <p:spPr/>
        <p:txBody>
          <a:bodyPr/>
          <a:lstStyle/>
          <a:p>
            <a:r>
              <a:rPr lang="nl-NL" dirty="0"/>
              <a:t>Waar ligt het probleem?</a:t>
            </a:r>
          </a:p>
        </p:txBody>
      </p:sp>
      <p:pic>
        <p:nvPicPr>
          <p:cNvPr id="4" name="Tijdelijke aanduiding voor inhoud 4">
            <a:extLst>
              <a:ext uri="{FF2B5EF4-FFF2-40B4-BE49-F238E27FC236}">
                <a16:creationId xmlns:a16="http://schemas.microsoft.com/office/drawing/2014/main" id="{43A833C4-C29A-471D-8162-48B8E93DF4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9625" y="2370013"/>
            <a:ext cx="7524750" cy="3341937"/>
          </a:xfrm>
        </p:spPr>
      </p:pic>
      <p:pic>
        <p:nvPicPr>
          <p:cNvPr id="5" name="Afbeelding 4">
            <a:extLst>
              <a:ext uri="{FF2B5EF4-FFF2-40B4-BE49-F238E27FC236}">
                <a16:creationId xmlns:a16="http://schemas.microsoft.com/office/drawing/2014/main" id="{386C158F-E4F4-4A5F-9C27-B007F0981D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119246"/>
            <a:ext cx="2400300" cy="847725"/>
          </a:xfrm>
          <a:prstGeom prst="rect">
            <a:avLst/>
          </a:prstGeom>
        </p:spPr>
      </p:pic>
    </p:spTree>
    <p:extLst>
      <p:ext uri="{BB962C8B-B14F-4D97-AF65-F5344CB8AC3E}">
        <p14:creationId xmlns:p14="http://schemas.microsoft.com/office/powerpoint/2010/main" val="3427865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A62C73-3A6A-4B22-A0CF-2934F81C0518}"/>
              </a:ext>
            </a:extLst>
          </p:cNvPr>
          <p:cNvSpPr>
            <a:spLocks noGrp="1"/>
          </p:cNvSpPr>
          <p:nvPr>
            <p:ph type="title"/>
          </p:nvPr>
        </p:nvSpPr>
        <p:spPr/>
        <p:txBody>
          <a:bodyPr/>
          <a:lstStyle/>
          <a:p>
            <a:r>
              <a:rPr lang="nl-NL" dirty="0"/>
              <a:t>Oplossingsgericht</a:t>
            </a:r>
          </a:p>
        </p:txBody>
      </p:sp>
      <p:sp>
        <p:nvSpPr>
          <p:cNvPr id="3" name="Tijdelijke aanduiding voor inhoud 2">
            <a:extLst>
              <a:ext uri="{FF2B5EF4-FFF2-40B4-BE49-F238E27FC236}">
                <a16:creationId xmlns:a16="http://schemas.microsoft.com/office/drawing/2014/main" id="{BFD8A216-AD2C-4EB4-B91B-6917E6BA1DDC}"/>
              </a:ext>
            </a:extLst>
          </p:cNvPr>
          <p:cNvSpPr>
            <a:spLocks noGrp="1"/>
          </p:cNvSpPr>
          <p:nvPr>
            <p:ph idx="1"/>
          </p:nvPr>
        </p:nvSpPr>
        <p:spPr/>
        <p:txBody>
          <a:bodyPr/>
          <a:lstStyle/>
          <a:p>
            <a:r>
              <a:rPr lang="nl-NL" dirty="0"/>
              <a:t>Focus op de oplossing</a:t>
            </a:r>
          </a:p>
          <a:p>
            <a:r>
              <a:rPr lang="nl-NL" dirty="0"/>
              <a:t>Een probleem doet zich nooit voortdurend in dezelfde mate voor</a:t>
            </a:r>
          </a:p>
          <a:p>
            <a:r>
              <a:rPr lang="nl-NL" dirty="0"/>
              <a:t>Wat is wel mogelijk?</a:t>
            </a:r>
          </a:p>
          <a:p>
            <a:r>
              <a:rPr lang="nl-NL" dirty="0"/>
              <a:t>Uitzondering</a:t>
            </a:r>
          </a:p>
          <a:p>
            <a:r>
              <a:rPr lang="nl-NL" dirty="0"/>
              <a:t>Wondervraag</a:t>
            </a:r>
          </a:p>
          <a:p>
            <a:r>
              <a:rPr lang="nl-NL" dirty="0"/>
              <a:t>Schaalvraag</a:t>
            </a:r>
          </a:p>
          <a:p>
            <a:r>
              <a:rPr lang="nl-NL" dirty="0"/>
              <a:t>Herkaderen (Dat lukt toch niet! Dat lukt nog niet.)</a:t>
            </a:r>
          </a:p>
          <a:p>
            <a:r>
              <a:rPr lang="nl-NL" dirty="0"/>
              <a:t>Liften tussen: denken, voelen en willen</a:t>
            </a:r>
          </a:p>
          <a:p>
            <a:endParaRPr lang="nl-NL" dirty="0"/>
          </a:p>
          <a:p>
            <a:endParaRPr lang="nl-NL" dirty="0"/>
          </a:p>
        </p:txBody>
      </p:sp>
      <p:pic>
        <p:nvPicPr>
          <p:cNvPr id="5" name="Afbeelding 4">
            <a:extLst>
              <a:ext uri="{FF2B5EF4-FFF2-40B4-BE49-F238E27FC236}">
                <a16:creationId xmlns:a16="http://schemas.microsoft.com/office/drawing/2014/main" id="{0018595B-38B1-4990-B779-EAEE62C0F8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2492896"/>
            <a:ext cx="2425452" cy="2425452"/>
          </a:xfrm>
          <a:prstGeom prst="rect">
            <a:avLst/>
          </a:prstGeom>
        </p:spPr>
      </p:pic>
      <p:pic>
        <p:nvPicPr>
          <p:cNvPr id="6" name="Afbeelding 5">
            <a:extLst>
              <a:ext uri="{FF2B5EF4-FFF2-40B4-BE49-F238E27FC236}">
                <a16:creationId xmlns:a16="http://schemas.microsoft.com/office/drawing/2014/main" id="{CE4290CE-6B69-4A93-95AA-307B51509A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88352"/>
            <a:ext cx="2400300" cy="847725"/>
          </a:xfrm>
          <a:prstGeom prst="rect">
            <a:avLst/>
          </a:prstGeom>
        </p:spPr>
      </p:pic>
    </p:spTree>
    <p:extLst>
      <p:ext uri="{BB962C8B-B14F-4D97-AF65-F5344CB8AC3E}">
        <p14:creationId xmlns:p14="http://schemas.microsoft.com/office/powerpoint/2010/main" val="386823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063108-7F73-4D2C-A7C0-E72B182682A4}"/>
              </a:ext>
            </a:extLst>
          </p:cNvPr>
          <p:cNvSpPr>
            <a:spLocks noGrp="1"/>
          </p:cNvSpPr>
          <p:nvPr>
            <p:ph type="title"/>
          </p:nvPr>
        </p:nvSpPr>
        <p:spPr/>
        <p:txBody>
          <a:bodyPr/>
          <a:lstStyle/>
          <a:p>
            <a:r>
              <a:rPr lang="nl-NL" dirty="0"/>
              <a:t>Functionele analyse</a:t>
            </a:r>
          </a:p>
        </p:txBody>
      </p:sp>
      <p:sp>
        <p:nvSpPr>
          <p:cNvPr id="3" name="Tijdelijke aanduiding voor inhoud 2">
            <a:extLst>
              <a:ext uri="{FF2B5EF4-FFF2-40B4-BE49-F238E27FC236}">
                <a16:creationId xmlns:a16="http://schemas.microsoft.com/office/drawing/2014/main" id="{523CE196-2011-4E33-93BC-B589F5824C69}"/>
              </a:ext>
            </a:extLst>
          </p:cNvPr>
          <p:cNvSpPr>
            <a:spLocks noGrp="1"/>
          </p:cNvSpPr>
          <p:nvPr>
            <p:ph idx="1"/>
          </p:nvPr>
        </p:nvSpPr>
        <p:spPr/>
        <p:txBody>
          <a:bodyPr/>
          <a:lstStyle/>
          <a:p>
            <a:r>
              <a:rPr lang="nl-NL" dirty="0"/>
              <a:t>Wanneer je een functionele analyse maakt, bekijk je wat het de collega oplevert om de huidige situatie in stand te houden.</a:t>
            </a:r>
          </a:p>
          <a:p>
            <a:endParaRPr lang="nl-NL" dirty="0"/>
          </a:p>
        </p:txBody>
      </p:sp>
      <p:pic>
        <p:nvPicPr>
          <p:cNvPr id="5" name="Afbeelding 4">
            <a:extLst>
              <a:ext uri="{FF2B5EF4-FFF2-40B4-BE49-F238E27FC236}">
                <a16:creationId xmlns:a16="http://schemas.microsoft.com/office/drawing/2014/main" id="{B8F9C96E-142D-4E66-9240-79AF736C29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4431368"/>
            <a:ext cx="4968552" cy="2092611"/>
          </a:xfrm>
          <a:prstGeom prst="rect">
            <a:avLst/>
          </a:prstGeom>
        </p:spPr>
      </p:pic>
      <p:pic>
        <p:nvPicPr>
          <p:cNvPr id="6" name="Afbeelding 5">
            <a:extLst>
              <a:ext uri="{FF2B5EF4-FFF2-40B4-BE49-F238E27FC236}">
                <a16:creationId xmlns:a16="http://schemas.microsoft.com/office/drawing/2014/main" id="{7C826C03-4F21-4F87-BF31-22965BDF63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1093" y="105467"/>
            <a:ext cx="2400300" cy="847725"/>
          </a:xfrm>
          <a:prstGeom prst="rect">
            <a:avLst/>
          </a:prstGeom>
        </p:spPr>
      </p:pic>
    </p:spTree>
    <p:extLst>
      <p:ext uri="{BB962C8B-B14F-4D97-AF65-F5344CB8AC3E}">
        <p14:creationId xmlns:p14="http://schemas.microsoft.com/office/powerpoint/2010/main" val="771998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Citeerbaar">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eerbaar">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eerbaar">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TM03457503[[fn=Citeerbaar]]</Template>
  <TotalTime>518</TotalTime>
  <Words>675</Words>
  <Application>Microsoft Office PowerPoint</Application>
  <PresentationFormat>Diavoorstelling (4:3)</PresentationFormat>
  <Paragraphs>87</Paragraphs>
  <Slides>27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27</vt:i4>
      </vt:variant>
    </vt:vector>
  </HeadingPairs>
  <TitlesOfParts>
    <vt:vector size="32" baseType="lpstr">
      <vt:lpstr>Calibri</vt:lpstr>
      <vt:lpstr>Century Gothic</vt:lpstr>
      <vt:lpstr>Trebuchet MS</vt:lpstr>
      <vt:lpstr>Wingdings 2</vt:lpstr>
      <vt:lpstr>Citeerbaar</vt:lpstr>
      <vt:lpstr>Coaching</vt:lpstr>
      <vt:lpstr>Voorstellen</vt:lpstr>
      <vt:lpstr>Wat is coaching?</vt:lpstr>
      <vt:lpstr>Eerste gesprek</vt:lpstr>
      <vt:lpstr>Coachvraag</vt:lpstr>
      <vt:lpstr>Doel</vt:lpstr>
      <vt:lpstr>Waar ligt het probleem?</vt:lpstr>
      <vt:lpstr>Oplossingsgericht</vt:lpstr>
      <vt:lpstr>Functionele analyse</vt:lpstr>
      <vt:lpstr>Opbouw vervolggesprekken</vt:lpstr>
      <vt:lpstr>Huiswerk</vt:lpstr>
      <vt:lpstr>Korthagen</vt:lpstr>
      <vt:lpstr>Focussen op wat goed gaat</vt:lpstr>
      <vt:lpstr>Overdracht</vt:lpstr>
      <vt:lpstr>Afsluiten van een traject</vt:lpstr>
      <vt:lpstr>Proces</vt:lpstr>
      <vt:lpstr>Nivea</vt:lpstr>
      <vt:lpstr>Oma</vt:lpstr>
      <vt:lpstr>LSD</vt:lpstr>
      <vt:lpstr>Oen</vt:lpstr>
      <vt:lpstr>Omgaan met weerstand</vt:lpstr>
      <vt:lpstr>Judo</vt:lpstr>
      <vt:lpstr>Roos van Leary</vt:lpstr>
      <vt:lpstr>Wel of niet coachen</vt:lpstr>
      <vt:lpstr>Oefenen</vt:lpstr>
      <vt:lpstr>filmpjes</vt:lpstr>
      <vt:lpstr>vragen</vt:lpstr>
    </vt:vector>
  </TitlesOfParts>
  <Company>Eduvier Onderwijsgroep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Martin Dijs</dc:creator>
  <cp:lastModifiedBy>Ellen Gommer</cp:lastModifiedBy>
  <cp:revision>75</cp:revision>
  <cp:lastPrinted>2018-01-31T14:13:36Z</cp:lastPrinted>
  <dcterms:created xsi:type="dcterms:W3CDTF">2013-11-11T15:34:52Z</dcterms:created>
  <dcterms:modified xsi:type="dcterms:W3CDTF">2018-02-22T18:28:55Z</dcterms:modified>
</cp:coreProperties>
</file>