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1" r:id="rId3"/>
    <p:sldId id="312" r:id="rId4"/>
    <p:sldId id="302" r:id="rId5"/>
    <p:sldId id="317" r:id="rId6"/>
    <p:sldId id="316" r:id="rId7"/>
    <p:sldId id="315" r:id="rId8"/>
    <p:sldId id="318" r:id="rId9"/>
    <p:sldId id="319" r:id="rId10"/>
    <p:sldId id="256" r:id="rId11"/>
    <p:sldId id="300" r:id="rId12"/>
    <p:sldId id="280" r:id="rId13"/>
    <p:sldId id="279" r:id="rId14"/>
    <p:sldId id="281" r:id="rId15"/>
    <p:sldId id="303" r:id="rId16"/>
    <p:sldId id="293" r:id="rId17"/>
    <p:sldId id="294" r:id="rId18"/>
    <p:sldId id="285" r:id="rId19"/>
    <p:sldId id="314" r:id="rId20"/>
    <p:sldId id="304" r:id="rId21"/>
    <p:sldId id="305" r:id="rId22"/>
    <p:sldId id="306" r:id="rId23"/>
    <p:sldId id="313" r:id="rId24"/>
    <p:sldId id="320" r:id="rId25"/>
    <p:sldId id="321" r:id="rId26"/>
    <p:sldId id="278"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585868-2F0E-4DF5-B464-57B77A0423E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7C8870A-5E30-420E-967B-15649D8C6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F3285E0-8128-4E74-B236-0D49E7769F27}"/>
              </a:ext>
            </a:extLst>
          </p:cNvPr>
          <p:cNvSpPr>
            <a:spLocks noGrp="1"/>
          </p:cNvSpPr>
          <p:nvPr>
            <p:ph type="dt" sz="half" idx="10"/>
          </p:nvPr>
        </p:nvSpPr>
        <p:spPr/>
        <p:txBody>
          <a:bodyPr/>
          <a:lstStyle/>
          <a:p>
            <a:fld id="{5D13FDAB-B158-4B08-8857-EB0D7FCB9720}" type="datetimeFigureOut">
              <a:rPr lang="nl-NL" smtClean="0"/>
              <a:t>11-7-2018</a:t>
            </a:fld>
            <a:endParaRPr lang="nl-NL"/>
          </a:p>
        </p:txBody>
      </p:sp>
      <p:sp>
        <p:nvSpPr>
          <p:cNvPr id="5" name="Tijdelijke aanduiding voor voettekst 4">
            <a:extLst>
              <a:ext uri="{FF2B5EF4-FFF2-40B4-BE49-F238E27FC236}">
                <a16:creationId xmlns:a16="http://schemas.microsoft.com/office/drawing/2014/main" id="{657D12ED-4D52-4978-8330-BEFDE68369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A25F82F-D5C1-41AC-BF51-A4DB3BF31387}"/>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1469385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4FD73-7256-4FF4-A2A2-C981079EC5E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4D3C106-1FCF-426E-AAD8-5078178B215C}"/>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D041068-B323-424C-9B79-FFB99F46AE93}"/>
              </a:ext>
            </a:extLst>
          </p:cNvPr>
          <p:cNvSpPr>
            <a:spLocks noGrp="1"/>
          </p:cNvSpPr>
          <p:nvPr>
            <p:ph type="dt" sz="half" idx="10"/>
          </p:nvPr>
        </p:nvSpPr>
        <p:spPr/>
        <p:txBody>
          <a:bodyPr/>
          <a:lstStyle/>
          <a:p>
            <a:fld id="{5D13FDAB-B158-4B08-8857-EB0D7FCB9720}" type="datetimeFigureOut">
              <a:rPr lang="nl-NL" smtClean="0"/>
              <a:t>11-7-2018</a:t>
            </a:fld>
            <a:endParaRPr lang="nl-NL"/>
          </a:p>
        </p:txBody>
      </p:sp>
      <p:sp>
        <p:nvSpPr>
          <p:cNvPr id="5" name="Tijdelijke aanduiding voor voettekst 4">
            <a:extLst>
              <a:ext uri="{FF2B5EF4-FFF2-40B4-BE49-F238E27FC236}">
                <a16:creationId xmlns:a16="http://schemas.microsoft.com/office/drawing/2014/main" id="{7C44FFE6-F678-44D1-AC38-5F0FBF44D2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D55F12A-26F3-4C11-8F90-1A74C15671D9}"/>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3862935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678CB34-3C61-4C68-BDA8-8AFC4177A52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E13161D-D11B-4DCD-B26A-E0E777CE8E71}"/>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4BE759E-BE7C-4792-9057-0AB3EAC12C3F}"/>
              </a:ext>
            </a:extLst>
          </p:cNvPr>
          <p:cNvSpPr>
            <a:spLocks noGrp="1"/>
          </p:cNvSpPr>
          <p:nvPr>
            <p:ph type="dt" sz="half" idx="10"/>
          </p:nvPr>
        </p:nvSpPr>
        <p:spPr/>
        <p:txBody>
          <a:bodyPr/>
          <a:lstStyle/>
          <a:p>
            <a:fld id="{5D13FDAB-B158-4B08-8857-EB0D7FCB9720}" type="datetimeFigureOut">
              <a:rPr lang="nl-NL" smtClean="0"/>
              <a:t>11-7-2018</a:t>
            </a:fld>
            <a:endParaRPr lang="nl-NL"/>
          </a:p>
        </p:txBody>
      </p:sp>
      <p:sp>
        <p:nvSpPr>
          <p:cNvPr id="5" name="Tijdelijke aanduiding voor voettekst 4">
            <a:extLst>
              <a:ext uri="{FF2B5EF4-FFF2-40B4-BE49-F238E27FC236}">
                <a16:creationId xmlns:a16="http://schemas.microsoft.com/office/drawing/2014/main" id="{172E4A77-BC5B-445D-A15F-756F174BA3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EE2AF44-DA29-4C74-9446-720BFC1E2F05}"/>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1242662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Voorblad Presentatie">
    <p:spTree>
      <p:nvGrpSpPr>
        <p:cNvPr id="1" name=""/>
        <p:cNvGrpSpPr/>
        <p:nvPr/>
      </p:nvGrpSpPr>
      <p:grpSpPr>
        <a:xfrm>
          <a:off x="0" y="0"/>
          <a:ext cx="0" cy="0"/>
          <a:chOff x="0" y="0"/>
          <a:chExt cx="0" cy="0"/>
        </a:xfrm>
      </p:grpSpPr>
      <p:sp>
        <p:nvSpPr>
          <p:cNvPr id="3" name="Ondertitel 2"/>
          <p:cNvSpPr>
            <a:spLocks noGrp="1"/>
          </p:cNvSpPr>
          <p:nvPr>
            <p:ph type="subTitle" idx="1" hasCustomPrompt="1"/>
          </p:nvPr>
        </p:nvSpPr>
        <p:spPr>
          <a:xfrm>
            <a:off x="5649290" y="4208931"/>
            <a:ext cx="5483881" cy="1655762"/>
          </a:xfrm>
          <a:prstGeom prst="rect">
            <a:avLst/>
          </a:prstGeom>
        </p:spPr>
        <p:txBody>
          <a:bodyPr>
            <a:normAutofit/>
          </a:bodyPr>
          <a:lstStyle>
            <a:lvl1pPr marL="0" indent="0" algn="l">
              <a:buNone/>
              <a:defRPr sz="1600" baseline="0">
                <a:solidFill>
                  <a:srgbClr val="84004F"/>
                </a:solidFill>
                <a:latin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dirty="0"/>
              <a:t>Type hier de maker van de presentatie</a:t>
            </a:r>
          </a:p>
        </p:txBody>
      </p:sp>
      <p:pic>
        <p:nvPicPr>
          <p:cNvPr id="4" name="Afbeelding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832107"/>
            <a:ext cx="9925539" cy="1202201"/>
          </a:xfrm>
          <a:prstGeom prst="rect">
            <a:avLst/>
          </a:prstGeom>
        </p:spPr>
      </p:pic>
    </p:spTree>
    <p:extLst>
      <p:ext uri="{BB962C8B-B14F-4D97-AF65-F5344CB8AC3E}">
        <p14:creationId xmlns:p14="http://schemas.microsoft.com/office/powerpoint/2010/main" val="1823705996"/>
      </p:ext>
    </p:extLst>
  </p:cSld>
  <p:clrMapOvr>
    <a:masterClrMapping/>
  </p:clrMapOvr>
  <p:extLst mod="1">
    <p:ext uri="{DCECCB84-F9BA-43D5-87BE-67443E8EF086}">
      <p15:sldGuideLst xmlns:p15="http://schemas.microsoft.com/office/powerpoint/2012/main">
        <p15:guide id="1" orient="horz" pos="2160">
          <p15:clr>
            <a:srgbClr val="FBAE40"/>
          </p15:clr>
        </p15:guide>
        <p15:guide id="2" pos="272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presentatie dia titel">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8517" y="2097089"/>
            <a:ext cx="9778803" cy="713019"/>
          </a:xfrm>
          <a:prstGeom prst="rect">
            <a:avLst/>
          </a:prstGeom>
        </p:spPr>
        <p:txBody>
          <a:bodyPr lIns="0" anchor="t" anchorCtr="0">
            <a:noAutofit/>
          </a:bodyPr>
          <a:lstStyle>
            <a:lvl1pPr algn="l" fontAlgn="ctr">
              <a:lnSpc>
                <a:spcPts val="3600"/>
              </a:lnSpc>
              <a:defRPr sz="2800" b="1" i="0" baseline="0">
                <a:solidFill>
                  <a:srgbClr val="D4310F"/>
                </a:solidFill>
                <a:latin typeface="arial" charset="0"/>
              </a:defRPr>
            </a:lvl1pPr>
          </a:lstStyle>
          <a:p>
            <a:r>
              <a:rPr lang="nl-NL" dirty="0"/>
              <a:t>Type hier titel van de presentatie</a:t>
            </a:r>
            <a:endParaRPr lang="en-US" dirty="0"/>
          </a:p>
        </p:txBody>
      </p:sp>
      <p:sp>
        <p:nvSpPr>
          <p:cNvPr id="3" name="Subtitle 2"/>
          <p:cNvSpPr>
            <a:spLocks noGrp="1"/>
          </p:cNvSpPr>
          <p:nvPr>
            <p:ph type="subTitle" idx="1" hasCustomPrompt="1"/>
          </p:nvPr>
        </p:nvSpPr>
        <p:spPr>
          <a:xfrm>
            <a:off x="1678517" y="2810107"/>
            <a:ext cx="9778803" cy="1655762"/>
          </a:xfrm>
          <a:prstGeom prst="rect">
            <a:avLst/>
          </a:prstGeom>
        </p:spPr>
        <p:txBody>
          <a:bodyPr lIns="0">
            <a:normAutofit/>
          </a:bodyPr>
          <a:lstStyle>
            <a:lvl1pPr marL="0" indent="0" algn="l">
              <a:lnSpc>
                <a:spcPts val="2800"/>
              </a:lnSpc>
              <a:buNone/>
              <a:defRPr sz="22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ondertitel van de presentatie</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Tree>
    <p:extLst>
      <p:ext uri="{BB962C8B-B14F-4D97-AF65-F5344CB8AC3E}">
        <p14:creationId xmlns:p14="http://schemas.microsoft.com/office/powerpoint/2010/main" val="2083256532"/>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presentatie NKD lee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Tree>
    <p:extLst>
      <p:ext uri="{BB962C8B-B14F-4D97-AF65-F5344CB8AC3E}">
        <p14:creationId xmlns:p14="http://schemas.microsoft.com/office/powerpoint/2010/main" val="3958925898"/>
      </p:ext>
    </p:extLst>
  </p:cSld>
  <p:clrMapOvr>
    <a:masterClrMapping/>
  </p:clrMapOvr>
  <p:extLst mod="1">
    <p:ext uri="{DCECCB84-F9BA-43D5-87BE-67443E8EF086}">
      <p15:sldGuideLst xmlns:p15="http://schemas.microsoft.com/office/powerpoint/2012/main">
        <p15:guide id="2" pos="79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4_presentatie dia teks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8517" y="2097088"/>
            <a:ext cx="9778803"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sp>
        <p:nvSpPr>
          <p:cNvPr id="3" name="Subtitle 2"/>
          <p:cNvSpPr>
            <a:spLocks noGrp="1"/>
          </p:cNvSpPr>
          <p:nvPr>
            <p:ph type="subTitle" idx="1" hasCustomPrompt="1"/>
          </p:nvPr>
        </p:nvSpPr>
        <p:spPr>
          <a:xfrm>
            <a:off x="1678517" y="2669710"/>
            <a:ext cx="9778803" cy="1655762"/>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Tree>
    <p:extLst>
      <p:ext uri="{BB962C8B-B14F-4D97-AF65-F5344CB8AC3E}">
        <p14:creationId xmlns:p14="http://schemas.microsoft.com/office/powerpoint/2010/main" val="2975803714"/>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presentatie dia bulle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8517" y="2097088"/>
            <a:ext cx="9778803"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
        <p:nvSpPr>
          <p:cNvPr id="5" name="Content Placeholder 2"/>
          <p:cNvSpPr>
            <a:spLocks noGrp="1"/>
          </p:cNvSpPr>
          <p:nvPr>
            <p:ph idx="1"/>
          </p:nvPr>
        </p:nvSpPr>
        <p:spPr>
          <a:xfrm>
            <a:off x="1667429" y="3242333"/>
            <a:ext cx="9789892" cy="2159077"/>
          </a:xfrm>
          <a:prstGeom prst="rect">
            <a:avLst/>
          </a:prstGeom>
        </p:spPr>
        <p:txBody>
          <a:bodyPr/>
          <a:lstStyle>
            <a:lvl1pPr>
              <a:buClr>
                <a:srgbClr val="D4310F"/>
              </a:buClr>
              <a:buSzPct val="120000"/>
              <a:defRPr sz="1800" baseline="0">
                <a:solidFill>
                  <a:srgbClr val="84004F"/>
                </a:solidFill>
                <a:latin typeface="Arial     " charset="0"/>
              </a:defRPr>
            </a:lvl1pPr>
            <a:lvl2pPr>
              <a:buClr>
                <a:srgbClr val="D4310F"/>
              </a:buClr>
              <a:buSzPct val="120000"/>
              <a:defRPr sz="1800" baseline="0">
                <a:solidFill>
                  <a:srgbClr val="84004F"/>
                </a:solidFill>
                <a:latin typeface="Arial     " charset="0"/>
              </a:defRPr>
            </a:lvl2pPr>
            <a:lvl3pPr>
              <a:buClr>
                <a:srgbClr val="D4310F"/>
              </a:buClr>
              <a:buSzPct val="120000"/>
              <a:defRPr sz="1800" baseline="0">
                <a:solidFill>
                  <a:srgbClr val="84004F"/>
                </a:solidFill>
                <a:latin typeface="Arial     " charset="0"/>
              </a:defRPr>
            </a:lvl3pPr>
            <a:lvl4pPr>
              <a:buClr>
                <a:srgbClr val="D4310F"/>
              </a:buClr>
              <a:buSzPct val="120000"/>
              <a:defRPr sz="1800" baseline="0">
                <a:solidFill>
                  <a:srgbClr val="84004F"/>
                </a:solidFill>
                <a:latin typeface="Arial     " charset="0"/>
              </a:defRPr>
            </a:lvl4pPr>
            <a:lvl5pPr>
              <a:buClr>
                <a:srgbClr val="D4310F"/>
              </a:buClr>
              <a:buSzPct val="120000"/>
              <a:defRPr sz="1800" baseline="0">
                <a:solidFill>
                  <a:srgbClr val="84004F"/>
                </a:solidFill>
                <a:latin typeface="Arial     "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Subtitle 2"/>
          <p:cNvSpPr>
            <a:spLocks noGrp="1"/>
          </p:cNvSpPr>
          <p:nvPr>
            <p:ph type="subTitle" idx="10" hasCustomPrompt="1"/>
          </p:nvPr>
        </p:nvSpPr>
        <p:spPr>
          <a:xfrm>
            <a:off x="1678517" y="2669710"/>
            <a:ext cx="9778803" cy="504670"/>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spTree>
    <p:extLst>
      <p:ext uri="{BB962C8B-B14F-4D97-AF65-F5344CB8AC3E}">
        <p14:creationId xmlns:p14="http://schemas.microsoft.com/office/powerpoint/2010/main" val="3530398763"/>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presentatie dia bullets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8517" y="2097088"/>
            <a:ext cx="9778803"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
        <p:nvSpPr>
          <p:cNvPr id="5" name="Content Placeholder 2"/>
          <p:cNvSpPr>
            <a:spLocks noGrp="1"/>
          </p:cNvSpPr>
          <p:nvPr>
            <p:ph idx="1" hasCustomPrompt="1"/>
          </p:nvPr>
        </p:nvSpPr>
        <p:spPr>
          <a:xfrm>
            <a:off x="1667430" y="3242332"/>
            <a:ext cx="4934092" cy="2972614"/>
          </a:xfrm>
          <a:prstGeom prst="rect">
            <a:avLst/>
          </a:prstGeom>
        </p:spPr>
        <p:txBody>
          <a:bodyPr/>
          <a:lstStyle>
            <a:lvl1pPr>
              <a:buClr>
                <a:srgbClr val="D4310F"/>
              </a:buClr>
              <a:buSzPct val="120000"/>
              <a:defRPr sz="1800" baseline="0">
                <a:solidFill>
                  <a:srgbClr val="84004F"/>
                </a:solidFill>
                <a:latin typeface="Arial     " charset="0"/>
              </a:defRPr>
            </a:lvl1pPr>
            <a:lvl2pPr>
              <a:buClr>
                <a:srgbClr val="D4310F"/>
              </a:buClr>
              <a:buSzPct val="120000"/>
              <a:defRPr sz="1800" baseline="0">
                <a:solidFill>
                  <a:srgbClr val="84004F"/>
                </a:solidFill>
                <a:latin typeface="Arial     " charset="0"/>
              </a:defRPr>
            </a:lvl2pPr>
            <a:lvl3pPr>
              <a:buClr>
                <a:srgbClr val="D4310F"/>
              </a:buClr>
              <a:buSzPct val="120000"/>
              <a:defRPr sz="1800" baseline="0">
                <a:solidFill>
                  <a:srgbClr val="84004F"/>
                </a:solidFill>
                <a:latin typeface="Arial     " charset="0"/>
              </a:defRPr>
            </a:lvl3pPr>
            <a:lvl4pPr>
              <a:buClr>
                <a:srgbClr val="D4310F"/>
              </a:buClr>
              <a:buSzPct val="120000"/>
              <a:defRPr sz="1800" baseline="0">
                <a:solidFill>
                  <a:srgbClr val="84004F"/>
                </a:solidFill>
                <a:latin typeface="Arial     " charset="0"/>
              </a:defRPr>
            </a:lvl4pPr>
            <a:lvl5pPr>
              <a:buClr>
                <a:srgbClr val="D4310F"/>
              </a:buClr>
              <a:buSzPct val="120000"/>
              <a:defRPr sz="1800" baseline="0">
                <a:solidFill>
                  <a:srgbClr val="84004F"/>
                </a:solidFill>
                <a:latin typeface="Arial     " charset="0"/>
              </a:defRPr>
            </a:lvl5pPr>
          </a:lstStyle>
          <a:p>
            <a:pPr lvl="0"/>
            <a:r>
              <a:rPr lang="nl-NL" dirty="0"/>
              <a:t>Klik om de tekststijl van het </a:t>
            </a:r>
            <a:br>
              <a:rPr lang="nl-NL" dirty="0"/>
            </a:br>
            <a:r>
              <a:rPr lang="nl-NL" dirty="0"/>
              <a:t>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6" name="Subtitle 2"/>
          <p:cNvSpPr>
            <a:spLocks noGrp="1"/>
          </p:cNvSpPr>
          <p:nvPr>
            <p:ph type="subTitle" idx="10" hasCustomPrompt="1"/>
          </p:nvPr>
        </p:nvSpPr>
        <p:spPr>
          <a:xfrm>
            <a:off x="1678517" y="2669710"/>
            <a:ext cx="9778803" cy="504670"/>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sp>
        <p:nvSpPr>
          <p:cNvPr id="10" name="Content Placeholder 2"/>
          <p:cNvSpPr>
            <a:spLocks noGrp="1"/>
          </p:cNvSpPr>
          <p:nvPr>
            <p:ph idx="12" hasCustomPrompt="1"/>
          </p:nvPr>
        </p:nvSpPr>
        <p:spPr>
          <a:xfrm>
            <a:off x="6849029" y="3242332"/>
            <a:ext cx="4608291" cy="2972614"/>
          </a:xfrm>
          <a:prstGeom prst="rect">
            <a:avLst/>
          </a:prstGeom>
        </p:spPr>
        <p:txBody>
          <a:bodyPr/>
          <a:lstStyle>
            <a:lvl1pPr>
              <a:buClr>
                <a:srgbClr val="D4310F"/>
              </a:buClr>
              <a:buSzPct val="120000"/>
              <a:defRPr sz="1800" baseline="0">
                <a:solidFill>
                  <a:srgbClr val="84004F"/>
                </a:solidFill>
                <a:latin typeface="Arial     " charset="0"/>
              </a:defRPr>
            </a:lvl1pPr>
            <a:lvl2pPr>
              <a:buClr>
                <a:srgbClr val="D4310F"/>
              </a:buClr>
              <a:buSzPct val="120000"/>
              <a:defRPr sz="1800" baseline="0">
                <a:solidFill>
                  <a:srgbClr val="84004F"/>
                </a:solidFill>
                <a:latin typeface="Arial     " charset="0"/>
              </a:defRPr>
            </a:lvl2pPr>
            <a:lvl3pPr>
              <a:buClr>
                <a:srgbClr val="D4310F"/>
              </a:buClr>
              <a:buSzPct val="120000"/>
              <a:defRPr sz="1800" baseline="0">
                <a:solidFill>
                  <a:srgbClr val="84004F"/>
                </a:solidFill>
                <a:latin typeface="Arial     " charset="0"/>
              </a:defRPr>
            </a:lvl3pPr>
            <a:lvl4pPr>
              <a:buClr>
                <a:srgbClr val="D4310F"/>
              </a:buClr>
              <a:buSzPct val="120000"/>
              <a:defRPr sz="1800" baseline="0">
                <a:solidFill>
                  <a:srgbClr val="84004F"/>
                </a:solidFill>
                <a:latin typeface="Arial     " charset="0"/>
              </a:defRPr>
            </a:lvl4pPr>
            <a:lvl5pPr>
              <a:buClr>
                <a:srgbClr val="D4310F"/>
              </a:buClr>
              <a:buSzPct val="120000"/>
              <a:defRPr sz="1800" baseline="0">
                <a:solidFill>
                  <a:srgbClr val="84004F"/>
                </a:solidFill>
                <a:latin typeface="Arial     " charset="0"/>
              </a:defRPr>
            </a:lvl5pPr>
          </a:lstStyle>
          <a:p>
            <a:pPr lvl="0"/>
            <a:r>
              <a:rPr lang="nl-NL" dirty="0"/>
              <a:t>Klik om de tekststijl van het </a:t>
            </a:r>
            <a:br>
              <a:rPr lang="nl-NL" dirty="0"/>
            </a:br>
            <a:r>
              <a:rPr lang="nl-NL" dirty="0"/>
              <a:t>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552628718"/>
      </p:ext>
    </p:extLst>
  </p:cSld>
  <p:clrMapOvr>
    <a:masterClrMapping/>
  </p:clrMapOvr>
  <p:extLst mod="1">
    <p:ext uri="{DCECCB84-F9BA-43D5-87BE-67443E8EF086}">
      <p15:sldGuideLst xmlns:p15="http://schemas.microsoft.com/office/powerpoint/2012/main">
        <p15:guide id="1" orient="horz" pos="1321">
          <p15:clr>
            <a:srgbClr val="FBAE40"/>
          </p15:clr>
        </p15:guide>
        <p15:guide id="2" pos="793">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presentatie NKD 3x illustraties">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2461" y="269807"/>
            <a:ext cx="10764859" cy="303784"/>
          </a:xfrm>
          <a:prstGeom prst="rect">
            <a:avLst/>
          </a:prstGeom>
        </p:spPr>
      </p:pic>
      <p:sp>
        <p:nvSpPr>
          <p:cNvPr id="3" name="Tijdelijke aanduiding voor afbeelding 2"/>
          <p:cNvSpPr>
            <a:spLocks noGrp="1"/>
          </p:cNvSpPr>
          <p:nvPr>
            <p:ph type="pic" sz="quarter" idx="10"/>
          </p:nvPr>
        </p:nvSpPr>
        <p:spPr>
          <a:xfrm>
            <a:off x="1678517" y="3818094"/>
            <a:ext cx="2880000" cy="2160000"/>
          </a:xfrm>
          <a:prstGeom prst="rect">
            <a:avLst/>
          </a:prstGeom>
          <a:ln w="12700">
            <a:solidFill>
              <a:srgbClr val="84004F"/>
            </a:solidFill>
          </a:ln>
        </p:spPr>
        <p:txBody>
          <a:bodyPr lIns="0" tIns="0" rIns="0" bIns="0" anchor="ctr" anchorCtr="0"/>
          <a:lstStyle>
            <a:lvl1pPr algn="ctr">
              <a:defRPr/>
            </a:lvl1pPr>
          </a:lstStyle>
          <a:p>
            <a:r>
              <a:rPr lang="nl-NL"/>
              <a:t>Klik op het pictogram als u een afbeelding wilt toevoegen</a:t>
            </a:r>
            <a:endParaRPr lang="nl-NL" dirty="0"/>
          </a:p>
        </p:txBody>
      </p:sp>
      <p:sp>
        <p:nvSpPr>
          <p:cNvPr id="14" name="Tijdelijke aanduiding voor afbeelding 2"/>
          <p:cNvSpPr>
            <a:spLocks noGrp="1"/>
          </p:cNvSpPr>
          <p:nvPr>
            <p:ph type="pic" sz="quarter" idx="11"/>
          </p:nvPr>
        </p:nvSpPr>
        <p:spPr>
          <a:xfrm>
            <a:off x="5135425" y="3818094"/>
            <a:ext cx="2880000" cy="2160000"/>
          </a:xfrm>
          <a:prstGeom prst="rect">
            <a:avLst/>
          </a:prstGeom>
          <a:ln w="12700">
            <a:solidFill>
              <a:srgbClr val="84004F"/>
            </a:solidFill>
          </a:ln>
        </p:spPr>
        <p:txBody>
          <a:bodyPr lIns="0" tIns="0" rIns="0" bIns="0" anchor="ctr" anchorCtr="0"/>
          <a:lstStyle>
            <a:lvl1pPr algn="ctr">
              <a:defRPr/>
            </a:lvl1pPr>
          </a:lstStyle>
          <a:p>
            <a:r>
              <a:rPr lang="nl-NL"/>
              <a:t>Klik op het pictogram als u een afbeelding wilt toevoegen</a:t>
            </a:r>
            <a:endParaRPr lang="nl-NL" dirty="0"/>
          </a:p>
        </p:txBody>
      </p:sp>
      <p:sp>
        <p:nvSpPr>
          <p:cNvPr id="15" name="Tijdelijke aanduiding voor afbeelding 2"/>
          <p:cNvSpPr>
            <a:spLocks noGrp="1"/>
          </p:cNvSpPr>
          <p:nvPr>
            <p:ph type="pic" sz="quarter" idx="12"/>
          </p:nvPr>
        </p:nvSpPr>
        <p:spPr>
          <a:xfrm>
            <a:off x="8592333" y="3818094"/>
            <a:ext cx="2880000" cy="2160000"/>
          </a:xfrm>
          <a:prstGeom prst="rect">
            <a:avLst/>
          </a:prstGeom>
          <a:ln w="12700">
            <a:solidFill>
              <a:srgbClr val="84004F"/>
            </a:solidFill>
          </a:ln>
        </p:spPr>
        <p:txBody>
          <a:bodyPr lIns="0" tIns="0" rIns="0" bIns="0" anchor="ctr" anchorCtr="0"/>
          <a:lstStyle>
            <a:lvl1pPr algn="ctr">
              <a:defRPr/>
            </a:lvl1pPr>
          </a:lstStyle>
          <a:p>
            <a:r>
              <a:rPr lang="nl-NL"/>
              <a:t>Klik op het pictogram als u een afbeelding wilt toevoegen</a:t>
            </a:r>
            <a:endParaRPr lang="nl-NL" dirty="0"/>
          </a:p>
        </p:txBody>
      </p:sp>
      <p:sp>
        <p:nvSpPr>
          <p:cNvPr id="16" name="Title 1"/>
          <p:cNvSpPr>
            <a:spLocks noGrp="1"/>
          </p:cNvSpPr>
          <p:nvPr>
            <p:ph type="ctrTitle" hasCustomPrompt="1"/>
          </p:nvPr>
        </p:nvSpPr>
        <p:spPr>
          <a:xfrm>
            <a:off x="1678517" y="2097088"/>
            <a:ext cx="9778803" cy="572622"/>
          </a:xfrm>
          <a:prstGeom prst="rect">
            <a:avLst/>
          </a:prstGeom>
        </p:spPr>
        <p:txBody>
          <a:bodyPr lIns="0" anchor="t" anchorCtr="0">
            <a:normAutofit/>
          </a:bodyPr>
          <a:lstStyle>
            <a:lvl1pPr algn="l" fontAlgn="ctr">
              <a:defRPr sz="2200" b="1" i="0" baseline="0">
                <a:solidFill>
                  <a:srgbClr val="D4310F"/>
                </a:solidFill>
                <a:latin typeface="arial" charset="0"/>
              </a:defRPr>
            </a:lvl1pPr>
          </a:lstStyle>
          <a:p>
            <a:r>
              <a:rPr lang="nl-NL" dirty="0"/>
              <a:t>Type hier de koptekst</a:t>
            </a:r>
            <a:endParaRPr lang="en-US" dirty="0"/>
          </a:p>
        </p:txBody>
      </p:sp>
      <p:sp>
        <p:nvSpPr>
          <p:cNvPr id="17" name="Subtitle 2"/>
          <p:cNvSpPr>
            <a:spLocks noGrp="1"/>
          </p:cNvSpPr>
          <p:nvPr>
            <p:ph type="subTitle" idx="1" hasCustomPrompt="1"/>
          </p:nvPr>
        </p:nvSpPr>
        <p:spPr>
          <a:xfrm>
            <a:off x="1678517" y="2669710"/>
            <a:ext cx="9778803" cy="1091968"/>
          </a:xfrm>
          <a:prstGeom prst="rect">
            <a:avLst/>
          </a:prstGeom>
        </p:spPr>
        <p:txBody>
          <a:bodyPr lIns="0">
            <a:normAutofit/>
          </a:bodyPr>
          <a:lstStyle>
            <a:lvl1pPr marL="0" indent="0" algn="l">
              <a:buNone/>
              <a:defRPr sz="1800" baseline="0">
                <a:solidFill>
                  <a:srgbClr val="84004F"/>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Type hier de platte tekst</a:t>
            </a:r>
            <a:endParaRPr lang="en-US" dirty="0"/>
          </a:p>
        </p:txBody>
      </p:sp>
    </p:spTree>
    <p:extLst>
      <p:ext uri="{BB962C8B-B14F-4D97-AF65-F5344CB8AC3E}">
        <p14:creationId xmlns:p14="http://schemas.microsoft.com/office/powerpoint/2010/main" val="2685729946"/>
      </p:ext>
    </p:extLst>
  </p:cSld>
  <p:clrMapOvr>
    <a:masterClrMapping/>
  </p:clrMapOvr>
  <p:extLst mod="1">
    <p:ext uri="{DCECCB84-F9BA-43D5-87BE-67443E8EF086}">
      <p15:sldGuideLst xmlns:p15="http://schemas.microsoft.com/office/powerpoint/2012/main">
        <p15:guide id="2" pos="793">
          <p15:clr>
            <a:srgbClr val="FBAE40"/>
          </p15:clr>
        </p15:guide>
        <p15:guide id="3" pos="54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109C3-E597-4185-BD12-0A2F43E1B76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B0FBCDC-9CA6-4EE1-BCF6-7AF20CB67D19}"/>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D8D659-84C4-4776-BD33-988F3F168218}"/>
              </a:ext>
            </a:extLst>
          </p:cNvPr>
          <p:cNvSpPr>
            <a:spLocks noGrp="1"/>
          </p:cNvSpPr>
          <p:nvPr>
            <p:ph type="dt" sz="half" idx="10"/>
          </p:nvPr>
        </p:nvSpPr>
        <p:spPr/>
        <p:txBody>
          <a:bodyPr/>
          <a:lstStyle/>
          <a:p>
            <a:fld id="{5D13FDAB-B158-4B08-8857-EB0D7FCB9720}" type="datetimeFigureOut">
              <a:rPr lang="nl-NL" smtClean="0"/>
              <a:t>11-7-2018</a:t>
            </a:fld>
            <a:endParaRPr lang="nl-NL"/>
          </a:p>
        </p:txBody>
      </p:sp>
      <p:sp>
        <p:nvSpPr>
          <p:cNvPr id="5" name="Tijdelijke aanduiding voor voettekst 4">
            <a:extLst>
              <a:ext uri="{FF2B5EF4-FFF2-40B4-BE49-F238E27FC236}">
                <a16:creationId xmlns:a16="http://schemas.microsoft.com/office/drawing/2014/main" id="{B1FD3A1F-F4B9-4872-839A-30ADDA81255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23F7FBD-B9E8-4F4E-8EB1-6474E5D8792C}"/>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192598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9477FE-BFE1-475C-8E96-F2C2BCBBA91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865262C-1D18-4DF2-85B8-9B83738DF2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9596F535-C7F9-4874-8944-04524DC77A85}"/>
              </a:ext>
            </a:extLst>
          </p:cNvPr>
          <p:cNvSpPr>
            <a:spLocks noGrp="1"/>
          </p:cNvSpPr>
          <p:nvPr>
            <p:ph type="dt" sz="half" idx="10"/>
          </p:nvPr>
        </p:nvSpPr>
        <p:spPr/>
        <p:txBody>
          <a:bodyPr/>
          <a:lstStyle/>
          <a:p>
            <a:fld id="{5D13FDAB-B158-4B08-8857-EB0D7FCB9720}" type="datetimeFigureOut">
              <a:rPr lang="nl-NL" smtClean="0"/>
              <a:t>11-7-2018</a:t>
            </a:fld>
            <a:endParaRPr lang="nl-NL"/>
          </a:p>
        </p:txBody>
      </p:sp>
      <p:sp>
        <p:nvSpPr>
          <p:cNvPr id="5" name="Tijdelijke aanduiding voor voettekst 4">
            <a:extLst>
              <a:ext uri="{FF2B5EF4-FFF2-40B4-BE49-F238E27FC236}">
                <a16:creationId xmlns:a16="http://schemas.microsoft.com/office/drawing/2014/main" id="{072E2CDA-B2BA-41F2-A829-B079235FCB5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A967B67-358C-439C-AC45-331BA58B373E}"/>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686367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DFB79B-95BF-452C-AA1D-538AF1C2FF0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8777FA2-07C1-44D1-A094-F874A6DBC33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8425F64-C93B-4334-80D5-EFD79690CB3C}"/>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9B84656-7EA9-489B-9C2C-EA898DA0D1E0}"/>
              </a:ext>
            </a:extLst>
          </p:cNvPr>
          <p:cNvSpPr>
            <a:spLocks noGrp="1"/>
          </p:cNvSpPr>
          <p:nvPr>
            <p:ph type="dt" sz="half" idx="10"/>
          </p:nvPr>
        </p:nvSpPr>
        <p:spPr/>
        <p:txBody>
          <a:bodyPr/>
          <a:lstStyle/>
          <a:p>
            <a:fld id="{5D13FDAB-B158-4B08-8857-EB0D7FCB9720}" type="datetimeFigureOut">
              <a:rPr lang="nl-NL" smtClean="0"/>
              <a:t>11-7-2018</a:t>
            </a:fld>
            <a:endParaRPr lang="nl-NL"/>
          </a:p>
        </p:txBody>
      </p:sp>
      <p:sp>
        <p:nvSpPr>
          <p:cNvPr id="6" name="Tijdelijke aanduiding voor voettekst 5">
            <a:extLst>
              <a:ext uri="{FF2B5EF4-FFF2-40B4-BE49-F238E27FC236}">
                <a16:creationId xmlns:a16="http://schemas.microsoft.com/office/drawing/2014/main" id="{CEF5AE6C-87E4-4E95-A0EA-D6F13341E93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10DF30-45AA-4D79-B89A-DFF56DED464B}"/>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690038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908C8-7570-4511-9E77-9B00137885A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BFFCB0C-9951-441C-A583-085BFC662A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30D00A18-2333-4DCB-B1AC-A645FD0CD869}"/>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A97A27D-6E1B-483A-86E5-58115AFFE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2CB7A148-5EF7-4657-9A85-091DB32A1600}"/>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5D7318E-18A4-4B9D-81ED-B72406F1F121}"/>
              </a:ext>
            </a:extLst>
          </p:cNvPr>
          <p:cNvSpPr>
            <a:spLocks noGrp="1"/>
          </p:cNvSpPr>
          <p:nvPr>
            <p:ph type="dt" sz="half" idx="10"/>
          </p:nvPr>
        </p:nvSpPr>
        <p:spPr/>
        <p:txBody>
          <a:bodyPr/>
          <a:lstStyle/>
          <a:p>
            <a:fld id="{5D13FDAB-B158-4B08-8857-EB0D7FCB9720}" type="datetimeFigureOut">
              <a:rPr lang="nl-NL" smtClean="0"/>
              <a:t>11-7-2018</a:t>
            </a:fld>
            <a:endParaRPr lang="nl-NL"/>
          </a:p>
        </p:txBody>
      </p:sp>
      <p:sp>
        <p:nvSpPr>
          <p:cNvPr id="8" name="Tijdelijke aanduiding voor voettekst 7">
            <a:extLst>
              <a:ext uri="{FF2B5EF4-FFF2-40B4-BE49-F238E27FC236}">
                <a16:creationId xmlns:a16="http://schemas.microsoft.com/office/drawing/2014/main" id="{6E6F9D13-CE29-4035-9B89-270604F49C3C}"/>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B7614C8-F5AA-4EC8-93C6-EB29CD233F8F}"/>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3849715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5C3DC-DBEB-4952-9777-2A290E61316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11883A6-52A1-4690-B623-7AD3DCF8F0DA}"/>
              </a:ext>
            </a:extLst>
          </p:cNvPr>
          <p:cNvSpPr>
            <a:spLocks noGrp="1"/>
          </p:cNvSpPr>
          <p:nvPr>
            <p:ph type="dt" sz="half" idx="10"/>
          </p:nvPr>
        </p:nvSpPr>
        <p:spPr/>
        <p:txBody>
          <a:bodyPr/>
          <a:lstStyle/>
          <a:p>
            <a:fld id="{5D13FDAB-B158-4B08-8857-EB0D7FCB9720}" type="datetimeFigureOut">
              <a:rPr lang="nl-NL" smtClean="0"/>
              <a:t>11-7-2018</a:t>
            </a:fld>
            <a:endParaRPr lang="nl-NL"/>
          </a:p>
        </p:txBody>
      </p:sp>
      <p:sp>
        <p:nvSpPr>
          <p:cNvPr id="4" name="Tijdelijke aanduiding voor voettekst 3">
            <a:extLst>
              <a:ext uri="{FF2B5EF4-FFF2-40B4-BE49-F238E27FC236}">
                <a16:creationId xmlns:a16="http://schemas.microsoft.com/office/drawing/2014/main" id="{F539EF2E-C627-4E10-93C3-D05F2C62B9D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BB4AC21-80CA-4E00-85F3-817D8DC2CB6B}"/>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812665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E351F81C-87D0-4225-B90F-501978B4918D}"/>
              </a:ext>
            </a:extLst>
          </p:cNvPr>
          <p:cNvSpPr>
            <a:spLocks noGrp="1"/>
          </p:cNvSpPr>
          <p:nvPr>
            <p:ph type="dt" sz="half" idx="10"/>
          </p:nvPr>
        </p:nvSpPr>
        <p:spPr/>
        <p:txBody>
          <a:bodyPr/>
          <a:lstStyle/>
          <a:p>
            <a:fld id="{5D13FDAB-B158-4B08-8857-EB0D7FCB9720}" type="datetimeFigureOut">
              <a:rPr lang="nl-NL" smtClean="0"/>
              <a:t>11-7-2018</a:t>
            </a:fld>
            <a:endParaRPr lang="nl-NL"/>
          </a:p>
        </p:txBody>
      </p:sp>
      <p:sp>
        <p:nvSpPr>
          <p:cNvPr id="3" name="Tijdelijke aanduiding voor voettekst 2">
            <a:extLst>
              <a:ext uri="{FF2B5EF4-FFF2-40B4-BE49-F238E27FC236}">
                <a16:creationId xmlns:a16="http://schemas.microsoft.com/office/drawing/2014/main" id="{DF1D4833-6D87-42F2-B868-193F51563D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6C35EA9-EDF5-4208-A735-993E9290D29B}"/>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2418945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B80B8-B566-43E5-888D-3BDC7ADE539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6665D86-5F04-4E36-864A-0071258FF1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38D4788-8943-42B4-A489-EFFA5F597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FCA6B9B8-EB06-4EFB-81D6-1E538E2B4AB4}"/>
              </a:ext>
            </a:extLst>
          </p:cNvPr>
          <p:cNvSpPr>
            <a:spLocks noGrp="1"/>
          </p:cNvSpPr>
          <p:nvPr>
            <p:ph type="dt" sz="half" idx="10"/>
          </p:nvPr>
        </p:nvSpPr>
        <p:spPr/>
        <p:txBody>
          <a:bodyPr/>
          <a:lstStyle/>
          <a:p>
            <a:fld id="{5D13FDAB-B158-4B08-8857-EB0D7FCB9720}" type="datetimeFigureOut">
              <a:rPr lang="nl-NL" smtClean="0"/>
              <a:t>11-7-2018</a:t>
            </a:fld>
            <a:endParaRPr lang="nl-NL"/>
          </a:p>
        </p:txBody>
      </p:sp>
      <p:sp>
        <p:nvSpPr>
          <p:cNvPr id="6" name="Tijdelijke aanduiding voor voettekst 5">
            <a:extLst>
              <a:ext uri="{FF2B5EF4-FFF2-40B4-BE49-F238E27FC236}">
                <a16:creationId xmlns:a16="http://schemas.microsoft.com/office/drawing/2014/main" id="{E5DD0F8A-A6B7-4F7E-8080-043B97FDB28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94CDF1E-2E28-4FEE-BA98-4646E0874DAA}"/>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2997591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6B7F07-6ACF-41AF-AFA4-0FAD7A16D52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C18D1275-F773-474B-9522-4B1F561F10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4BB7112-B61F-45BD-82AE-B1CABD0BC7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322523B-8D54-43E9-BC6D-2EF16AA65DCA}"/>
              </a:ext>
            </a:extLst>
          </p:cNvPr>
          <p:cNvSpPr>
            <a:spLocks noGrp="1"/>
          </p:cNvSpPr>
          <p:nvPr>
            <p:ph type="dt" sz="half" idx="10"/>
          </p:nvPr>
        </p:nvSpPr>
        <p:spPr/>
        <p:txBody>
          <a:bodyPr/>
          <a:lstStyle/>
          <a:p>
            <a:fld id="{5D13FDAB-B158-4B08-8857-EB0D7FCB9720}" type="datetimeFigureOut">
              <a:rPr lang="nl-NL" smtClean="0"/>
              <a:t>11-7-2018</a:t>
            </a:fld>
            <a:endParaRPr lang="nl-NL"/>
          </a:p>
        </p:txBody>
      </p:sp>
      <p:sp>
        <p:nvSpPr>
          <p:cNvPr id="6" name="Tijdelijke aanduiding voor voettekst 5">
            <a:extLst>
              <a:ext uri="{FF2B5EF4-FFF2-40B4-BE49-F238E27FC236}">
                <a16:creationId xmlns:a16="http://schemas.microsoft.com/office/drawing/2014/main" id="{112A67BA-A7C0-45B3-AAD4-86F78142D26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2EDF956-3B02-4469-A12B-38339B12DAFC}"/>
              </a:ext>
            </a:extLst>
          </p:cNvPr>
          <p:cNvSpPr>
            <a:spLocks noGrp="1"/>
          </p:cNvSpPr>
          <p:nvPr>
            <p:ph type="sldNum" sz="quarter" idx="12"/>
          </p:nvPr>
        </p:nvSpPr>
        <p:spPr/>
        <p:txBody>
          <a:bodyPr/>
          <a:lstStyle/>
          <a:p>
            <a:fld id="{314B2242-ADE8-4F14-812E-0483A1C9BEC5}" type="slidenum">
              <a:rPr lang="nl-NL" smtClean="0"/>
              <a:t>‹nr.›</a:t>
            </a:fld>
            <a:endParaRPr lang="nl-NL"/>
          </a:p>
        </p:txBody>
      </p:sp>
    </p:spTree>
    <p:extLst>
      <p:ext uri="{BB962C8B-B14F-4D97-AF65-F5344CB8AC3E}">
        <p14:creationId xmlns:p14="http://schemas.microsoft.com/office/powerpoint/2010/main" val="886378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E64D01A-A5CE-423D-9EA2-04EA5C2DB3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817A7D5-AD95-43E2-9B2C-B3145D72B8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7B2BB31-8D8F-4316-8170-84126A3D41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3FDAB-B158-4B08-8857-EB0D7FCB9720}" type="datetimeFigureOut">
              <a:rPr lang="nl-NL" smtClean="0"/>
              <a:t>11-7-2018</a:t>
            </a:fld>
            <a:endParaRPr lang="nl-NL"/>
          </a:p>
        </p:txBody>
      </p:sp>
      <p:sp>
        <p:nvSpPr>
          <p:cNvPr id="5" name="Tijdelijke aanduiding voor voettekst 4">
            <a:extLst>
              <a:ext uri="{FF2B5EF4-FFF2-40B4-BE49-F238E27FC236}">
                <a16:creationId xmlns:a16="http://schemas.microsoft.com/office/drawing/2014/main" id="{D55D964E-A83A-4FCE-8AF9-8920116EB4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E2A6FF7-E46B-4C01-8F35-1DBA109F79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4B2242-ADE8-4F14-812E-0483A1C9BEC5}" type="slidenum">
              <a:rPr lang="nl-NL" smtClean="0"/>
              <a:t>‹nr.›</a:t>
            </a:fld>
            <a:endParaRPr lang="nl-NL"/>
          </a:p>
        </p:txBody>
      </p:sp>
    </p:spTree>
    <p:extLst>
      <p:ext uri="{BB962C8B-B14F-4D97-AF65-F5344CB8AC3E}">
        <p14:creationId xmlns:p14="http://schemas.microsoft.com/office/powerpoint/2010/main" val="3329745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880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529840" y="1408013"/>
            <a:ext cx="8889999" cy="918710"/>
          </a:xfrm>
        </p:spPr>
        <p:txBody>
          <a:bodyPr>
            <a:noAutofit/>
          </a:bodyPr>
          <a:lstStyle/>
          <a:p>
            <a:r>
              <a:rPr lang="nl-NL" sz="4400" dirty="0">
                <a:solidFill>
                  <a:schemeClr val="accent2">
                    <a:lumMod val="60000"/>
                    <a:lumOff val="40000"/>
                  </a:schemeClr>
                </a:solidFill>
                <a:latin typeface="Calibri" panose="020F0502020204030204" pitchFamily="34" charset="0"/>
              </a:rPr>
              <a:t>Werkgroep Dyslexie-Onderwijs</a:t>
            </a: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904" y="175331"/>
            <a:ext cx="2896004" cy="1095528"/>
          </a:xfrm>
          <a:prstGeom prst="rect">
            <a:avLst/>
          </a:prstGeom>
        </p:spPr>
      </p:pic>
      <p:sp>
        <p:nvSpPr>
          <p:cNvPr id="17" name="Ondertitel 16">
            <a:extLst>
              <a:ext uri="{FF2B5EF4-FFF2-40B4-BE49-F238E27FC236}">
                <a16:creationId xmlns:a16="http://schemas.microsoft.com/office/drawing/2014/main" id="{CB07E1C4-CBC2-4247-94ED-E66C112701BF}"/>
              </a:ext>
            </a:extLst>
          </p:cNvPr>
          <p:cNvSpPr>
            <a:spLocks noGrp="1"/>
          </p:cNvSpPr>
          <p:nvPr>
            <p:ph type="subTitle" idx="1"/>
          </p:nvPr>
        </p:nvSpPr>
        <p:spPr>
          <a:xfrm>
            <a:off x="1567277" y="2463877"/>
            <a:ext cx="9778803" cy="1655762"/>
          </a:xfrm>
        </p:spPr>
        <p:txBody>
          <a:bodyPr>
            <a:normAutofit fontScale="85000" lnSpcReduction="20000"/>
          </a:bodyPr>
          <a:lstStyle/>
          <a:p>
            <a:pPr algn="ctr"/>
            <a:r>
              <a:rPr lang="nl-NL" sz="2400" dirty="0">
                <a:latin typeface="Calibri" panose="020F0502020204030204" pitchFamily="34" charset="0"/>
              </a:rPr>
              <a:t>bijeenkomst op 12 juli 2018</a:t>
            </a:r>
          </a:p>
          <a:p>
            <a:pPr algn="ctr"/>
            <a:r>
              <a:rPr lang="nl-NL" sz="2400" dirty="0">
                <a:latin typeface="Calibri" panose="020F0502020204030204" pitchFamily="34" charset="0"/>
              </a:rPr>
              <a:t>8.30-10.30 uur</a:t>
            </a:r>
          </a:p>
          <a:p>
            <a:pPr algn="ctr"/>
            <a:endParaRPr lang="nl-NL" sz="2400" dirty="0">
              <a:latin typeface="Calibri" panose="020F0502020204030204" pitchFamily="34" charset="0"/>
            </a:endParaRPr>
          </a:p>
          <a:p>
            <a:pPr algn="ctr"/>
            <a:r>
              <a:rPr lang="nl-NL" sz="4800" b="1" dirty="0">
                <a:latin typeface="Calibri" panose="020F0502020204030204" pitchFamily="34" charset="0"/>
              </a:rPr>
              <a:t>WELKOM!!</a:t>
            </a:r>
          </a:p>
        </p:txBody>
      </p:sp>
    </p:spTree>
    <p:extLst>
      <p:ext uri="{BB962C8B-B14F-4D97-AF65-F5344CB8AC3E}">
        <p14:creationId xmlns:p14="http://schemas.microsoft.com/office/powerpoint/2010/main" val="728581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703164" y="1202227"/>
            <a:ext cx="7334102" cy="572622"/>
          </a:xfrm>
        </p:spPr>
        <p:txBody>
          <a:bodyPr/>
          <a:lstStyle/>
          <a:p>
            <a:r>
              <a:rPr lang="nl-NL" dirty="0"/>
              <a:t>Leesprobleem of dyslexie?</a:t>
            </a:r>
          </a:p>
        </p:txBody>
      </p:sp>
      <p:sp>
        <p:nvSpPr>
          <p:cNvPr id="4" name="Gelijkbenige driehoek 3"/>
          <p:cNvSpPr/>
          <p:nvPr/>
        </p:nvSpPr>
        <p:spPr>
          <a:xfrm>
            <a:off x="1657814" y="811177"/>
            <a:ext cx="8943278" cy="5834951"/>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00000"/>
                </a:solidFill>
                <a:latin typeface="Arial" panose="020B0604020202020204"/>
              </a:rPr>
              <a:t>Goed leesonderwijs (100%)</a:t>
            </a:r>
          </a:p>
        </p:txBody>
      </p:sp>
      <p:pic>
        <p:nvPicPr>
          <p:cNvPr id="5" name="Afbeelding 4"/>
          <p:cNvPicPr>
            <a:picLocks noChangeAspect="1"/>
          </p:cNvPicPr>
          <p:nvPr/>
        </p:nvPicPr>
        <p:blipFill>
          <a:blip r:embed="rId2"/>
          <a:stretch>
            <a:fillRect/>
          </a:stretch>
        </p:blipFill>
        <p:spPr>
          <a:xfrm>
            <a:off x="2327985" y="4720491"/>
            <a:ext cx="3042230" cy="1986417"/>
          </a:xfrm>
          <a:prstGeom prst="rect">
            <a:avLst/>
          </a:prstGeom>
        </p:spPr>
      </p:pic>
      <p:sp>
        <p:nvSpPr>
          <p:cNvPr id="9" name="Gelijkbenige driehoek 8"/>
          <p:cNvSpPr/>
          <p:nvPr/>
        </p:nvSpPr>
        <p:spPr>
          <a:xfrm>
            <a:off x="3074021" y="840339"/>
            <a:ext cx="6099716" cy="3943534"/>
          </a:xfrm>
          <a:prstGeom prst="triangle">
            <a:avLst>
              <a:gd name="adj" fmla="val 5016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00000"/>
                </a:solidFill>
                <a:latin typeface="Arial" panose="020B0604020202020204"/>
              </a:rPr>
              <a:t>Extra hulp van de leerkracht en ouders (25%)</a:t>
            </a:r>
          </a:p>
        </p:txBody>
      </p:sp>
      <p:sp>
        <p:nvSpPr>
          <p:cNvPr id="8" name="Lijntoelichting 1 7"/>
          <p:cNvSpPr/>
          <p:nvPr/>
        </p:nvSpPr>
        <p:spPr>
          <a:xfrm>
            <a:off x="9164006" y="3971864"/>
            <a:ext cx="1227529" cy="582809"/>
          </a:xfrm>
          <a:prstGeom prst="borderCallout1">
            <a:avLst>
              <a:gd name="adj1" fmla="val 18750"/>
              <a:gd name="adj2" fmla="val -8333"/>
              <a:gd name="adj3" fmla="val 152464"/>
              <a:gd name="adj4" fmla="val -43506"/>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latin typeface="Arial" panose="020B0604020202020204"/>
              </a:rPr>
              <a:t>Niveau 1</a:t>
            </a:r>
          </a:p>
        </p:txBody>
      </p:sp>
      <p:sp>
        <p:nvSpPr>
          <p:cNvPr id="10" name="Lijntoelichting 1 9"/>
          <p:cNvSpPr/>
          <p:nvPr/>
        </p:nvSpPr>
        <p:spPr>
          <a:xfrm>
            <a:off x="9173732" y="3107705"/>
            <a:ext cx="1217802" cy="582809"/>
          </a:xfrm>
          <a:prstGeom prst="borderCallout1">
            <a:avLst>
              <a:gd name="adj1" fmla="val 18750"/>
              <a:gd name="adj2" fmla="val -8333"/>
              <a:gd name="adj3" fmla="val 118421"/>
              <a:gd name="adj4" fmla="val -83710"/>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latin typeface="Arial" panose="020B0604020202020204"/>
              </a:rPr>
              <a:t>Niveau 2</a:t>
            </a:r>
          </a:p>
        </p:txBody>
      </p:sp>
      <p:sp>
        <p:nvSpPr>
          <p:cNvPr id="11" name="Gelijkbenige driehoek 10"/>
          <p:cNvSpPr/>
          <p:nvPr/>
        </p:nvSpPr>
        <p:spPr>
          <a:xfrm>
            <a:off x="4367562" y="851489"/>
            <a:ext cx="3512634" cy="2226248"/>
          </a:xfrm>
          <a:prstGeom prst="triangle">
            <a:avLst>
              <a:gd name="adj" fmla="val 5009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000000"/>
                </a:solidFill>
                <a:latin typeface="Arial" panose="020B0604020202020204"/>
              </a:rPr>
              <a:t>Speciale hulp op school en thuis (10%)</a:t>
            </a:r>
          </a:p>
        </p:txBody>
      </p:sp>
      <p:sp>
        <p:nvSpPr>
          <p:cNvPr id="12" name="Lijntoelichting 1 11"/>
          <p:cNvSpPr/>
          <p:nvPr/>
        </p:nvSpPr>
        <p:spPr>
          <a:xfrm>
            <a:off x="9173737" y="2160237"/>
            <a:ext cx="1213178" cy="582809"/>
          </a:xfrm>
          <a:prstGeom prst="borderCallout1">
            <a:avLst>
              <a:gd name="adj1" fmla="val 18750"/>
              <a:gd name="adj2" fmla="val -8333"/>
              <a:gd name="adj3" fmla="val 65136"/>
              <a:gd name="adj4" fmla="val -15784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latin typeface="Arial" panose="020B0604020202020204"/>
              </a:rPr>
              <a:t>Niveau 3</a:t>
            </a:r>
          </a:p>
        </p:txBody>
      </p:sp>
      <p:sp>
        <p:nvSpPr>
          <p:cNvPr id="13" name="Gelijkbenige driehoek 12"/>
          <p:cNvSpPr/>
          <p:nvPr/>
        </p:nvSpPr>
        <p:spPr>
          <a:xfrm>
            <a:off x="5114693" y="840339"/>
            <a:ext cx="2018369" cy="1296401"/>
          </a:xfrm>
          <a:prstGeom prst="triangle">
            <a:avLst>
              <a:gd name="adj" fmla="val 50094"/>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0000"/>
                </a:solidFill>
                <a:latin typeface="Arial" panose="020B0604020202020204"/>
              </a:rPr>
              <a:t>EED-zorg (3,6%)</a:t>
            </a:r>
          </a:p>
        </p:txBody>
      </p:sp>
      <p:sp>
        <p:nvSpPr>
          <p:cNvPr id="14" name="Lijntoelichting 1 13"/>
          <p:cNvSpPr/>
          <p:nvPr/>
        </p:nvSpPr>
        <p:spPr>
          <a:xfrm>
            <a:off x="9172901" y="1263109"/>
            <a:ext cx="1214014" cy="582809"/>
          </a:xfrm>
          <a:prstGeom prst="borderCallout1">
            <a:avLst>
              <a:gd name="adj1" fmla="val 18750"/>
              <a:gd name="adj2" fmla="val -8333"/>
              <a:gd name="adj3" fmla="val 54775"/>
              <a:gd name="adj4" fmla="val -21637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prstClr val="white"/>
                </a:solidFill>
                <a:latin typeface="Arial" panose="020B0604020202020204"/>
              </a:rPr>
              <a:t>Niveau 4</a:t>
            </a:r>
          </a:p>
        </p:txBody>
      </p:sp>
      <p:pic>
        <p:nvPicPr>
          <p:cNvPr id="6" name="Afbeelding 5">
            <a:extLst>
              <a:ext uri="{FF2B5EF4-FFF2-40B4-BE49-F238E27FC236}">
                <a16:creationId xmlns:a16="http://schemas.microsoft.com/office/drawing/2014/main" id="{AC9B53D8-2A7E-471D-BE4F-6A233B1E5A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22" y="106699"/>
            <a:ext cx="2896004" cy="1095528"/>
          </a:xfrm>
          <a:prstGeom prst="rect">
            <a:avLst/>
          </a:prstGeom>
        </p:spPr>
      </p:pic>
    </p:spTree>
    <p:extLst>
      <p:ext uri="{BB962C8B-B14F-4D97-AF65-F5344CB8AC3E}">
        <p14:creationId xmlns:p14="http://schemas.microsoft.com/office/powerpoint/2010/main" val="297816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8" grpId="0" animBg="1"/>
      <p:bldP spid="10" grpId="0" animBg="1"/>
      <p:bldP spid="11" grpId="0" animBg="1"/>
      <p:bldP spid="12"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FB69B7-F41C-418B-877D-A6B55DD5BB75}"/>
              </a:ext>
            </a:extLst>
          </p:cNvPr>
          <p:cNvSpPr>
            <a:spLocks noGrp="1"/>
          </p:cNvSpPr>
          <p:nvPr>
            <p:ph type="ctrTitle"/>
          </p:nvPr>
        </p:nvSpPr>
        <p:spPr>
          <a:xfrm>
            <a:off x="2782888" y="1524466"/>
            <a:ext cx="7334102" cy="572622"/>
          </a:xfrm>
        </p:spPr>
        <p:txBody>
          <a:bodyPr>
            <a:noAutofit/>
          </a:bodyPr>
          <a:lstStyle/>
          <a:p>
            <a:r>
              <a:rPr lang="nl-NL" sz="4400" dirty="0"/>
              <a:t>Stapelen</a:t>
            </a:r>
          </a:p>
        </p:txBody>
      </p:sp>
      <p:sp>
        <p:nvSpPr>
          <p:cNvPr id="3" name="Ondertitel 2">
            <a:extLst>
              <a:ext uri="{FF2B5EF4-FFF2-40B4-BE49-F238E27FC236}">
                <a16:creationId xmlns:a16="http://schemas.microsoft.com/office/drawing/2014/main" id="{6D586071-4D18-440D-A736-97C20B497E60}"/>
              </a:ext>
            </a:extLst>
          </p:cNvPr>
          <p:cNvSpPr>
            <a:spLocks noGrp="1"/>
          </p:cNvSpPr>
          <p:nvPr>
            <p:ph type="subTitle" idx="1"/>
          </p:nvPr>
        </p:nvSpPr>
        <p:spPr/>
        <p:txBody>
          <a:bodyPr/>
          <a:lstStyle/>
          <a:p>
            <a:pPr marL="457200" indent="-457200">
              <a:buFont typeface="Arial" panose="020B0604020202020204" pitchFamily="34" charset="0"/>
              <a:buChar char="•"/>
            </a:pPr>
            <a:r>
              <a:rPr lang="nl-NL" sz="2800" dirty="0"/>
              <a:t>Ondersteuningsniveau 1</a:t>
            </a:r>
          </a:p>
          <a:p>
            <a:pPr marL="457200" indent="-457200">
              <a:buFont typeface="Arial" panose="020B0604020202020204" pitchFamily="34" charset="0"/>
              <a:buChar char="•"/>
            </a:pPr>
            <a:r>
              <a:rPr lang="nl-NL" sz="2800" dirty="0"/>
              <a:t>Ondersteuningsniveau 1+2</a:t>
            </a:r>
          </a:p>
          <a:p>
            <a:pPr marL="457200" indent="-457200">
              <a:buFont typeface="Arial" panose="020B0604020202020204" pitchFamily="34" charset="0"/>
              <a:buChar char="•"/>
            </a:pPr>
            <a:r>
              <a:rPr lang="nl-NL" sz="2800" dirty="0"/>
              <a:t>Ondersteuningsniveau 1+2+3</a:t>
            </a:r>
          </a:p>
          <a:p>
            <a:endParaRPr lang="nl-NL" dirty="0"/>
          </a:p>
        </p:txBody>
      </p:sp>
      <p:pic>
        <p:nvPicPr>
          <p:cNvPr id="5" name="Afbeelding 4">
            <a:extLst>
              <a:ext uri="{FF2B5EF4-FFF2-40B4-BE49-F238E27FC236}">
                <a16:creationId xmlns:a16="http://schemas.microsoft.com/office/drawing/2014/main" id="{3D9064B7-4BD7-4DFF-8CAB-8FDD465AB8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515" y="142627"/>
            <a:ext cx="2896004" cy="1095528"/>
          </a:xfrm>
          <a:prstGeom prst="rect">
            <a:avLst/>
          </a:prstGeom>
        </p:spPr>
      </p:pic>
    </p:spTree>
    <p:extLst>
      <p:ext uri="{BB962C8B-B14F-4D97-AF65-F5344CB8AC3E}">
        <p14:creationId xmlns:p14="http://schemas.microsoft.com/office/powerpoint/2010/main" val="3177798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B414F9-A42B-4D5B-B51B-B3CC724E5B34}"/>
              </a:ext>
            </a:extLst>
          </p:cNvPr>
          <p:cNvSpPr>
            <a:spLocks noGrp="1"/>
          </p:cNvSpPr>
          <p:nvPr>
            <p:ph type="ctrTitle"/>
          </p:nvPr>
        </p:nvSpPr>
        <p:spPr>
          <a:xfrm>
            <a:off x="2274374" y="1145742"/>
            <a:ext cx="7643251" cy="572622"/>
          </a:xfrm>
        </p:spPr>
        <p:txBody>
          <a:bodyPr>
            <a:noAutofit/>
          </a:bodyPr>
          <a:lstStyle/>
          <a:p>
            <a:r>
              <a:rPr lang="nl-NL" sz="3600" dirty="0">
                <a:solidFill>
                  <a:schemeClr val="accent2"/>
                </a:solidFill>
              </a:rPr>
              <a:t>Handreiking NKD</a:t>
            </a:r>
          </a:p>
        </p:txBody>
      </p:sp>
      <p:sp>
        <p:nvSpPr>
          <p:cNvPr id="3" name="Ondertitel 2">
            <a:extLst>
              <a:ext uri="{FF2B5EF4-FFF2-40B4-BE49-F238E27FC236}">
                <a16:creationId xmlns:a16="http://schemas.microsoft.com/office/drawing/2014/main" id="{8934FFE9-0C95-4E04-9E77-C76677D4AD92}"/>
              </a:ext>
            </a:extLst>
          </p:cNvPr>
          <p:cNvSpPr>
            <a:spLocks noGrp="1"/>
          </p:cNvSpPr>
          <p:nvPr>
            <p:ph type="subTitle" idx="1"/>
          </p:nvPr>
        </p:nvSpPr>
        <p:spPr>
          <a:xfrm>
            <a:off x="2353994" y="1730326"/>
            <a:ext cx="7762996" cy="4304714"/>
          </a:xfrm>
        </p:spPr>
        <p:txBody>
          <a:bodyPr>
            <a:normAutofit/>
          </a:bodyPr>
          <a:lstStyle/>
          <a:p>
            <a:pPr marL="285750" indent="-285750">
              <a:buFont typeface="Arial" panose="020B0604020202020204" pitchFamily="34" charset="0"/>
              <a:buChar char="•"/>
            </a:pPr>
            <a:r>
              <a:rPr lang="nl-NL" sz="2000" dirty="0">
                <a:latin typeface="+mn-lt"/>
              </a:rPr>
              <a:t>Beschrijft wat verwacht wordt van scholen om de hardnekkigheid en achterstand aan te tonen op ondersteuningsniveau 2 en 3 op procesniveau en inhoudsniveau</a:t>
            </a:r>
          </a:p>
          <a:p>
            <a:pPr marL="285750" indent="-285750">
              <a:buFont typeface="Arial" panose="020B0604020202020204" pitchFamily="34" charset="0"/>
              <a:buChar char="•"/>
            </a:pPr>
            <a:r>
              <a:rPr lang="nl-NL" sz="2000" dirty="0">
                <a:latin typeface="+mn-lt"/>
              </a:rPr>
              <a:t>Geschreven door een werkgroep vanuit NKD-BARD (aanbieders, samenwerkingsverband, EN, onderwijsveld), voorgelegd aan OCW</a:t>
            </a:r>
          </a:p>
          <a:p>
            <a:pPr marL="285750" indent="-285750">
              <a:buFont typeface="Arial" panose="020B0604020202020204" pitchFamily="34" charset="0"/>
              <a:buChar char="•"/>
            </a:pPr>
            <a:r>
              <a:rPr lang="nl-NL" sz="2000" dirty="0">
                <a:latin typeface="+mn-lt"/>
              </a:rPr>
              <a:t>Doelgroepen: </a:t>
            </a:r>
          </a:p>
          <a:p>
            <a:pPr lvl="1" algn="l"/>
            <a:r>
              <a:rPr lang="nl-NL" dirty="0">
                <a:solidFill>
                  <a:srgbClr val="820056"/>
                </a:solidFill>
              </a:rPr>
              <a:t>- Scholen (leerkrachten, RT-</a:t>
            </a:r>
            <a:r>
              <a:rPr lang="nl-NL" dirty="0" err="1">
                <a:solidFill>
                  <a:srgbClr val="820056"/>
                </a:solidFill>
              </a:rPr>
              <a:t>ers</a:t>
            </a:r>
            <a:r>
              <a:rPr lang="nl-NL" dirty="0">
                <a:solidFill>
                  <a:srgbClr val="820056"/>
                </a:solidFill>
              </a:rPr>
              <a:t> en IB-</a:t>
            </a:r>
            <a:r>
              <a:rPr lang="nl-NL" dirty="0" err="1">
                <a:solidFill>
                  <a:srgbClr val="820056"/>
                </a:solidFill>
              </a:rPr>
              <a:t>ers</a:t>
            </a:r>
            <a:r>
              <a:rPr lang="nl-NL" dirty="0">
                <a:solidFill>
                  <a:srgbClr val="820056"/>
                </a:solidFill>
              </a:rPr>
              <a:t>)</a:t>
            </a:r>
          </a:p>
          <a:p>
            <a:pPr lvl="1" algn="l"/>
            <a:r>
              <a:rPr lang="nl-NL" dirty="0">
                <a:solidFill>
                  <a:srgbClr val="820056"/>
                </a:solidFill>
              </a:rPr>
              <a:t>- </a:t>
            </a:r>
            <a:r>
              <a:rPr lang="nl-NL" dirty="0" err="1">
                <a:solidFill>
                  <a:srgbClr val="820056"/>
                </a:solidFill>
              </a:rPr>
              <a:t>SWV’s</a:t>
            </a:r>
            <a:r>
              <a:rPr lang="nl-NL" dirty="0">
                <a:solidFill>
                  <a:srgbClr val="820056"/>
                </a:solidFill>
              </a:rPr>
              <a:t> (vertaalslag basisondersteuning)</a:t>
            </a:r>
          </a:p>
          <a:p>
            <a:pPr lvl="1" algn="l"/>
            <a:r>
              <a:rPr lang="nl-NL" dirty="0">
                <a:solidFill>
                  <a:srgbClr val="820056"/>
                </a:solidFill>
              </a:rPr>
              <a:t>- Zorgaanbieders (toetsen dossier en </a:t>
            </a:r>
            <a:r>
              <a:rPr lang="nl-NL" dirty="0" err="1">
                <a:solidFill>
                  <a:srgbClr val="820056"/>
                </a:solidFill>
              </a:rPr>
              <a:t>pre-advies</a:t>
            </a:r>
            <a:r>
              <a:rPr lang="nl-NL" dirty="0">
                <a:solidFill>
                  <a:srgbClr val="820056"/>
                </a:solidFill>
              </a:rPr>
              <a:t>)</a:t>
            </a:r>
          </a:p>
          <a:p>
            <a:pPr lvl="1" algn="l"/>
            <a:r>
              <a:rPr lang="nl-NL" dirty="0">
                <a:solidFill>
                  <a:srgbClr val="820056"/>
                </a:solidFill>
              </a:rPr>
              <a:t>- Besturen (beoordelen kwaliteit basisondersteuning)</a:t>
            </a:r>
          </a:p>
          <a:p>
            <a:pPr lvl="1" algn="l"/>
            <a:r>
              <a:rPr lang="nl-NL" dirty="0">
                <a:solidFill>
                  <a:srgbClr val="820056"/>
                </a:solidFill>
              </a:rPr>
              <a:t>- Gemeenten (toetsing dossier, monitoren kwaliteit van zorg)</a:t>
            </a:r>
          </a:p>
          <a:p>
            <a:endParaRPr lang="nl-NL" dirty="0"/>
          </a:p>
        </p:txBody>
      </p:sp>
      <p:pic>
        <p:nvPicPr>
          <p:cNvPr id="5" name="Afbeelding 4">
            <a:extLst>
              <a:ext uri="{FF2B5EF4-FFF2-40B4-BE49-F238E27FC236}">
                <a16:creationId xmlns:a16="http://schemas.microsoft.com/office/drawing/2014/main" id="{F2E176EC-5100-45E7-B004-7BCDFA7294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238" y="13743"/>
            <a:ext cx="2896004" cy="1095528"/>
          </a:xfrm>
          <a:prstGeom prst="rect">
            <a:avLst/>
          </a:prstGeom>
        </p:spPr>
      </p:pic>
    </p:spTree>
    <p:extLst>
      <p:ext uri="{BB962C8B-B14F-4D97-AF65-F5344CB8AC3E}">
        <p14:creationId xmlns:p14="http://schemas.microsoft.com/office/powerpoint/2010/main" val="99342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B62E3C-1FBB-473E-B454-B38E52DF89BB}"/>
              </a:ext>
            </a:extLst>
          </p:cNvPr>
          <p:cNvSpPr>
            <a:spLocks noGrp="1"/>
          </p:cNvSpPr>
          <p:nvPr>
            <p:ph type="ctrTitle"/>
          </p:nvPr>
        </p:nvSpPr>
        <p:spPr>
          <a:xfrm>
            <a:off x="2536874" y="971067"/>
            <a:ext cx="7580116" cy="572622"/>
          </a:xfrm>
        </p:spPr>
        <p:txBody>
          <a:bodyPr>
            <a:normAutofit/>
          </a:bodyPr>
          <a:lstStyle/>
          <a:p>
            <a:r>
              <a:rPr lang="nl-NL" sz="3200" dirty="0"/>
              <a:t>Sleutelbegrippen</a:t>
            </a:r>
          </a:p>
        </p:txBody>
      </p:sp>
      <p:sp>
        <p:nvSpPr>
          <p:cNvPr id="3" name="Ondertitel 2">
            <a:extLst>
              <a:ext uri="{FF2B5EF4-FFF2-40B4-BE49-F238E27FC236}">
                <a16:creationId xmlns:a16="http://schemas.microsoft.com/office/drawing/2014/main" id="{A675EC92-4E2A-48C7-A090-8005E7E097BA}"/>
              </a:ext>
            </a:extLst>
          </p:cNvPr>
          <p:cNvSpPr>
            <a:spLocks noGrp="1"/>
          </p:cNvSpPr>
          <p:nvPr>
            <p:ph type="subTitle" idx="1"/>
          </p:nvPr>
        </p:nvSpPr>
        <p:spPr>
          <a:xfrm>
            <a:off x="2536874" y="1842869"/>
            <a:ext cx="7580116" cy="4417255"/>
          </a:xfrm>
        </p:spPr>
        <p:txBody>
          <a:bodyPr>
            <a:normAutofit/>
          </a:bodyPr>
          <a:lstStyle/>
          <a:p>
            <a:r>
              <a:rPr lang="nl-NL" sz="2000" b="1" u="sng" dirty="0"/>
              <a:t>Normatief en suggesties:</a:t>
            </a:r>
            <a:r>
              <a:rPr lang="nl-NL" sz="2000" i="1" dirty="0"/>
              <a:t> Aan de hand van de normatieve criteria kunnen scholen zelf bepalen of de aanpak die zij inzetten voldoet voor het betreffende zorgniveau</a:t>
            </a:r>
            <a:endParaRPr lang="nl-NL" sz="2000" dirty="0"/>
          </a:p>
          <a:p>
            <a:r>
              <a:rPr lang="nl-NL" sz="2000" b="1" u="sng" dirty="0"/>
              <a:t>Beredeneerd aanbod:</a:t>
            </a:r>
            <a:r>
              <a:rPr lang="nl-NL" sz="2000" i="1" dirty="0"/>
              <a:t> Er is omschreven wat de normatieve criteria voor deze hulp zijn op niveau 2 en 3, maar het is de taak en verantwoordelijkheid van de leerkracht (eventueel in samenwerking met de intern begeleider) een weloverwogen, beredeneerd aanbod voor de leerling samen te stellen</a:t>
            </a:r>
            <a:endParaRPr lang="nl-NL" sz="2000" dirty="0"/>
          </a:p>
          <a:p>
            <a:r>
              <a:rPr lang="nl-NL" sz="2000" b="1" u="sng" dirty="0"/>
              <a:t>Transparant en navolgbaar:</a:t>
            </a:r>
            <a:r>
              <a:rPr lang="nl-NL" sz="2000" dirty="0"/>
              <a:t> </a:t>
            </a:r>
            <a:r>
              <a:rPr lang="nl-NL" sz="2000" i="1" dirty="0"/>
              <a:t>Bij het beschrijven van de geboden hulp gaat het er nadrukkelijk om dat de gemaakte, inhoudelijke keuzes navolgbaar en transparant worden verantwoord. Het gaat daarbij om welke aanpak gekozen wordt, waarom en wat het verwachte resultaat is. Het gebruikte materiaal staat ten dienste aan die keuzes</a:t>
            </a:r>
            <a:endParaRPr lang="nl-NL" sz="2000" dirty="0"/>
          </a:p>
          <a:p>
            <a:endParaRPr lang="nl-NL" dirty="0"/>
          </a:p>
        </p:txBody>
      </p:sp>
    </p:spTree>
    <p:extLst>
      <p:ext uri="{BB962C8B-B14F-4D97-AF65-F5344CB8AC3E}">
        <p14:creationId xmlns:p14="http://schemas.microsoft.com/office/powerpoint/2010/main" val="3040768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69A4063-9802-4FBA-807B-A672B28B8CAA}"/>
              </a:ext>
            </a:extLst>
          </p:cNvPr>
          <p:cNvSpPr/>
          <p:nvPr/>
        </p:nvSpPr>
        <p:spPr>
          <a:xfrm>
            <a:off x="513079" y="2067607"/>
            <a:ext cx="11195011" cy="2862322"/>
          </a:xfrm>
          <a:prstGeom prst="rect">
            <a:avLst/>
          </a:prstGeom>
        </p:spPr>
        <p:txBody>
          <a:bodyPr wrap="square">
            <a:spAutoFit/>
          </a:bodyPr>
          <a:lstStyle/>
          <a:p>
            <a:r>
              <a:rPr lang="nl-NL" sz="2000" u="sng" dirty="0"/>
              <a:t>1 </a:t>
            </a:r>
            <a:r>
              <a:rPr lang="nl-NL" sz="2000" b="1" u="sng" dirty="0"/>
              <a:t>Het criterium van achterstand aantonen </a:t>
            </a:r>
          </a:p>
          <a:p>
            <a:endParaRPr lang="nl-NL" sz="2000" dirty="0"/>
          </a:p>
          <a:p>
            <a:r>
              <a:rPr lang="nl-NL" sz="2000" dirty="0"/>
              <a:t>Normatief: door genormeerde en gevalideerde toetsinstrumenten op hoofdmeetmomenten. </a:t>
            </a:r>
          </a:p>
          <a:p>
            <a:r>
              <a:rPr lang="nl-NL" sz="2000" dirty="0"/>
              <a:t>Een leerling komt voor vergoede zorg in aanmerking als de volgende scores worden behaald:</a:t>
            </a:r>
          </a:p>
          <a:p>
            <a:pPr lvl="0"/>
            <a:r>
              <a:rPr lang="nl-NL" sz="2000" dirty="0">
                <a:solidFill>
                  <a:prstClr val="black"/>
                </a:solidFill>
              </a:rPr>
              <a:t>• Lezen: V-(min)score of E-score (laagste 10%) of</a:t>
            </a:r>
          </a:p>
          <a:p>
            <a:pPr lvl="0"/>
            <a:r>
              <a:rPr lang="nl-NL" sz="2000" dirty="0">
                <a:solidFill>
                  <a:prstClr val="black"/>
                </a:solidFill>
              </a:rPr>
              <a:t>• Lezen: V-score of lage D-score (laagste 20%) én Spelling: V-(min)score of E-score (laagste 10%) </a:t>
            </a:r>
          </a:p>
          <a:p>
            <a:endParaRPr lang="nl-NL" sz="2000" dirty="0"/>
          </a:p>
          <a:p>
            <a:r>
              <a:rPr lang="nl-NL" sz="2000" dirty="0"/>
              <a:t>Zie NKD: stappenplan voor een groepsaanpak bij aanvang van het leesonderwijs in groep 3/4. </a:t>
            </a:r>
          </a:p>
          <a:p>
            <a:r>
              <a:rPr lang="nl-NL" sz="2000" dirty="0"/>
              <a:t>In figuur 2a, 2b en 2c wordt dit op </a:t>
            </a:r>
            <a:r>
              <a:rPr lang="nl-NL" sz="2000" dirty="0" err="1"/>
              <a:t>leerlingniveau</a:t>
            </a:r>
            <a:r>
              <a:rPr lang="nl-NL" sz="2000" dirty="0"/>
              <a:t> geconcretiseerd. </a:t>
            </a:r>
          </a:p>
        </p:txBody>
      </p:sp>
      <p:pic>
        <p:nvPicPr>
          <p:cNvPr id="3" name="Afbeelding 2">
            <a:extLst>
              <a:ext uri="{FF2B5EF4-FFF2-40B4-BE49-F238E27FC236}">
                <a16:creationId xmlns:a16="http://schemas.microsoft.com/office/drawing/2014/main" id="{DE3B50B3-1551-425D-B574-031A2BB3D81D}"/>
              </a:ext>
            </a:extLst>
          </p:cNvPr>
          <p:cNvPicPr>
            <a:picLocks noChangeAspect="1"/>
          </p:cNvPicPr>
          <p:nvPr/>
        </p:nvPicPr>
        <p:blipFill>
          <a:blip r:embed="rId2"/>
          <a:stretch>
            <a:fillRect/>
          </a:stretch>
        </p:blipFill>
        <p:spPr>
          <a:xfrm>
            <a:off x="391034" y="391112"/>
            <a:ext cx="2895851" cy="1097375"/>
          </a:xfrm>
          <a:prstGeom prst="rect">
            <a:avLst/>
          </a:prstGeom>
        </p:spPr>
      </p:pic>
    </p:spTree>
    <p:extLst>
      <p:ext uri="{BB962C8B-B14F-4D97-AF65-F5344CB8AC3E}">
        <p14:creationId xmlns:p14="http://schemas.microsoft.com/office/powerpoint/2010/main" val="752277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Afbeelding 3" descr="180205 Poortwachtersbijeenkomst NKD - versie 1 [Alleen-lezen] - PowerPoint"/>
          <p:cNvPicPr>
            <a:picLocks noChangeAspect="1"/>
          </p:cNvPicPr>
          <p:nvPr/>
        </p:nvPicPr>
        <p:blipFill rotWithShape="1">
          <a:blip r:embed="rId2">
            <a:extLst>
              <a:ext uri="{28A0092B-C50C-407E-A947-70E740481C1C}">
                <a14:useLocalDpi xmlns:a14="http://schemas.microsoft.com/office/drawing/2010/main" val="0"/>
              </a:ext>
            </a:extLst>
          </a:blip>
          <a:srcRect l="31301" t="19672" r="14999" b="6358"/>
          <a:stretch/>
        </p:blipFill>
        <p:spPr>
          <a:xfrm>
            <a:off x="1944624" y="660004"/>
            <a:ext cx="8320810" cy="6197996"/>
          </a:xfrm>
          <a:prstGeom prst="rect">
            <a:avLst/>
          </a:prstGeom>
        </p:spPr>
      </p:pic>
    </p:spTree>
    <p:extLst>
      <p:ext uri="{BB962C8B-B14F-4D97-AF65-F5344CB8AC3E}">
        <p14:creationId xmlns:p14="http://schemas.microsoft.com/office/powerpoint/2010/main" val="217905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Afbeelding 1" descr="180205 Poortwachtersbijeenkomst NKD - versie 1 [Alleen-lezen] - PowerPoint"/>
          <p:cNvPicPr>
            <a:picLocks noChangeAspect="1"/>
          </p:cNvPicPr>
          <p:nvPr/>
        </p:nvPicPr>
        <p:blipFill rotWithShape="1">
          <a:blip r:embed="rId2">
            <a:extLst>
              <a:ext uri="{28A0092B-C50C-407E-A947-70E740481C1C}">
                <a14:useLocalDpi xmlns:a14="http://schemas.microsoft.com/office/drawing/2010/main" val="0"/>
              </a:ext>
            </a:extLst>
          </a:blip>
          <a:srcRect l="31500" t="19672" r="15100" b="6174"/>
          <a:stretch/>
        </p:blipFill>
        <p:spPr>
          <a:xfrm>
            <a:off x="1917192" y="621792"/>
            <a:ext cx="8229600" cy="6179907"/>
          </a:xfrm>
          <a:prstGeom prst="rect">
            <a:avLst/>
          </a:prstGeom>
        </p:spPr>
      </p:pic>
    </p:spTree>
    <p:extLst>
      <p:ext uri="{BB962C8B-B14F-4D97-AF65-F5344CB8AC3E}">
        <p14:creationId xmlns:p14="http://schemas.microsoft.com/office/powerpoint/2010/main" val="4042379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894D4B3-B469-4ED5-891E-0BE917A459AC}"/>
              </a:ext>
            </a:extLst>
          </p:cNvPr>
          <p:cNvPicPr>
            <a:picLocks noChangeAspect="1"/>
          </p:cNvPicPr>
          <p:nvPr/>
        </p:nvPicPr>
        <p:blipFill>
          <a:blip r:embed="rId2"/>
          <a:stretch>
            <a:fillRect/>
          </a:stretch>
        </p:blipFill>
        <p:spPr>
          <a:xfrm>
            <a:off x="1706880" y="640729"/>
            <a:ext cx="8665698" cy="6058725"/>
          </a:xfrm>
          <a:prstGeom prst="rect">
            <a:avLst/>
          </a:prstGeom>
        </p:spPr>
      </p:pic>
    </p:spTree>
    <p:extLst>
      <p:ext uri="{BB962C8B-B14F-4D97-AF65-F5344CB8AC3E}">
        <p14:creationId xmlns:p14="http://schemas.microsoft.com/office/powerpoint/2010/main" val="2251055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BAD5066-C23F-4742-9007-6B61F60F7378}"/>
              </a:ext>
            </a:extLst>
          </p:cNvPr>
          <p:cNvSpPr/>
          <p:nvPr/>
        </p:nvSpPr>
        <p:spPr>
          <a:xfrm>
            <a:off x="735291" y="1912219"/>
            <a:ext cx="10096107" cy="4391523"/>
          </a:xfrm>
          <a:prstGeom prst="rect">
            <a:avLst/>
          </a:prstGeom>
        </p:spPr>
        <p:txBody>
          <a:bodyPr wrap="square">
            <a:spAutoFit/>
          </a:bodyPr>
          <a:lstStyle/>
          <a:p>
            <a:pPr marR="573405" lvl="1" algn="just" fontAlgn="base">
              <a:lnSpc>
                <a:spcPct val="100000"/>
              </a:lnSpc>
              <a:spcAft>
                <a:spcPts val="0"/>
              </a:spcAft>
              <a:buClr>
                <a:srgbClr val="365F91"/>
              </a:buClr>
              <a:buSzPts val="1200"/>
            </a:pPr>
            <a:r>
              <a:rPr lang="nl-NL" sz="2000" b="1" u="sng" dirty="0">
                <a:uFill>
                  <a:solidFill>
                    <a:srgbClr val="000000"/>
                  </a:solidFill>
                </a:uFill>
                <a:latin typeface="Calibri" panose="020F0502020204030204" pitchFamily="34" charset="0"/>
                <a:ea typeface="Calibri" panose="020F0502020204030204" pitchFamily="34" charset="0"/>
                <a:cs typeface="Calibri" panose="020F0502020204030204" pitchFamily="34" charset="0"/>
              </a:rPr>
              <a:t>2 Criterium van hardnekkigheid aantonen.</a:t>
            </a:r>
          </a:p>
          <a:p>
            <a:pPr marR="573405" lvl="1" algn="just" fontAlgn="base">
              <a:lnSpc>
                <a:spcPct val="100000"/>
              </a:lnSpc>
              <a:spcAft>
                <a:spcPts val="0"/>
              </a:spcAft>
              <a:buClr>
                <a:srgbClr val="365F91"/>
              </a:buClr>
              <a:buSzPts val="1200"/>
            </a:pPr>
            <a:endParaRPr lang="nl-NL" sz="2000" b="1" dirty="0">
              <a:solidFill>
                <a:srgbClr val="0070C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R="573405" lvl="1" algn="just" fontAlgn="base">
              <a:lnSpc>
                <a:spcPct val="100000"/>
              </a:lnSpc>
              <a:spcAft>
                <a:spcPts val="0"/>
              </a:spcAft>
              <a:buClr>
                <a:srgbClr val="365F91"/>
              </a:buClr>
              <a:buSzPts val="1200"/>
            </a:pPr>
            <a:r>
              <a:rPr lang="nl-NL" sz="2000" b="1" dirty="0">
                <a:solidFill>
                  <a:srgbClr val="0070C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Normatieve omschrijving </a:t>
            </a:r>
            <a:r>
              <a:rPr lang="nl-NL" sz="2000" b="1" u="sng" dirty="0">
                <a:solidFill>
                  <a:srgbClr val="0070C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ondersteuningsniveau 2 </a:t>
            </a:r>
            <a:r>
              <a:rPr lang="nl-NL" sz="2000" b="1" dirty="0">
                <a:solidFill>
                  <a:srgbClr val="0070C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rPr>
              <a:t>voor lezen en spelling </a:t>
            </a:r>
          </a:p>
          <a:p>
            <a:pPr marR="573405" lvl="1" algn="just" fontAlgn="base">
              <a:lnSpc>
                <a:spcPct val="100000"/>
              </a:lnSpc>
              <a:spcAft>
                <a:spcPts val="0"/>
              </a:spcAft>
              <a:buClr>
                <a:srgbClr val="365F91"/>
              </a:buClr>
              <a:buSzPts val="1200"/>
            </a:pPr>
            <a:endParaRPr lang="nl-NL" sz="2000" b="1" dirty="0">
              <a:solidFill>
                <a:srgbClr val="0070C0"/>
              </a:solidFill>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1270" marR="573405" indent="-5715" algn="just">
              <a:lnSpc>
                <a:spcPct val="100000"/>
              </a:lnSpc>
              <a:spcAft>
                <a:spcPts val="0"/>
              </a:spcAft>
            </a:pPr>
            <a:r>
              <a:rPr lang="nl-NL" sz="2000"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nl-NL" sz="2000" b="1" dirty="0">
                <a:solidFill>
                  <a:srgbClr val="0070C0"/>
                </a:solidFill>
                <a:latin typeface="Calibri" panose="020F0502020204030204" pitchFamily="34" charset="0"/>
                <a:ea typeface="Calibri" panose="020F0502020204030204" pitchFamily="34" charset="0"/>
                <a:cs typeface="Calibri" panose="020F0502020204030204" pitchFamily="34" charset="0"/>
              </a:rPr>
              <a:t>Begeleiding met extra, aangepaste instructie en begeleide </a:t>
            </a:r>
            <a:r>
              <a:rPr lang="nl-NL" sz="2000" b="1" dirty="0" err="1">
                <a:solidFill>
                  <a:srgbClr val="0070C0"/>
                </a:solidFill>
                <a:latin typeface="Calibri" panose="020F0502020204030204" pitchFamily="34" charset="0"/>
                <a:ea typeface="Calibri" panose="020F0502020204030204" pitchFamily="34" charset="0"/>
                <a:cs typeface="Calibri" panose="020F0502020204030204" pitchFamily="34" charset="0"/>
              </a:rPr>
              <a:t>inoefening</a:t>
            </a:r>
            <a:r>
              <a:rPr lang="nl-NL" sz="2000" b="1"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L="1270" marR="573405" indent="-5715" algn="just">
              <a:lnSpc>
                <a:spcPct val="100000"/>
              </a:lnSpc>
              <a:spcAft>
                <a:spcPts val="0"/>
              </a:spcAft>
            </a:pPr>
            <a:endParaRPr lang="nl-NL"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6985" marR="114300" lvl="0" indent="-5715">
              <a:lnSpc>
                <a:spcPct val="103000"/>
              </a:lnSpc>
              <a:spcAft>
                <a:spcPts val="25"/>
              </a:spcAft>
            </a:pPr>
            <a:r>
              <a:rPr lang="nl-NL"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nl-NL" sz="2000" b="1" i="1" dirty="0">
                <a:solidFill>
                  <a:srgbClr val="000000"/>
                </a:solidFill>
                <a:latin typeface="Calibri" panose="020F0502020204030204" pitchFamily="34" charset="0"/>
                <a:ea typeface="Calibri" panose="020F0502020204030204" pitchFamily="34" charset="0"/>
                <a:cs typeface="Calibri" panose="020F0502020204030204" pitchFamily="34" charset="0"/>
              </a:rPr>
              <a:t>NB. Herhaling van de instructie aan de instructietafel is niet voldoende voor 	ondersteuningsniveau 2. </a:t>
            </a:r>
          </a:p>
          <a:p>
            <a:pPr marL="1270" marR="573405" indent="-5715" algn="just">
              <a:lnSpc>
                <a:spcPct val="100000"/>
              </a:lnSpc>
              <a:spcAft>
                <a:spcPts val="0"/>
              </a:spcAft>
            </a:pPr>
            <a:endParaRPr lang="nl-NL"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800100" marR="114300" lvl="1" indent="-342900" fontAlgn="base">
              <a:lnSpc>
                <a:spcPct val="103000"/>
              </a:lnSpc>
              <a:spcAft>
                <a:spcPts val="25"/>
              </a:spcAft>
              <a:buClr>
                <a:srgbClr val="000000"/>
              </a:buClr>
              <a:buSzPts val="1100"/>
              <a:buFont typeface="Arial" panose="020B0604020202020204" pitchFamily="34" charset="0"/>
              <a:buChar char="•"/>
            </a:pPr>
            <a:r>
              <a:rPr lang="nl-NL" sz="1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meer instructie, meer leertijd en meer oefentijd </a:t>
            </a:r>
          </a:p>
          <a:p>
            <a:pPr marL="800100" marR="114300" lvl="1" indent="-342900" fontAlgn="base">
              <a:lnSpc>
                <a:spcPct val="103000"/>
              </a:lnSpc>
              <a:spcAft>
                <a:spcPts val="25"/>
              </a:spcAft>
              <a:buClr>
                <a:srgbClr val="000000"/>
              </a:buClr>
              <a:buSzPts val="1100"/>
              <a:buFont typeface="Arial" panose="020B0604020202020204" pitchFamily="34" charset="0"/>
              <a:buChar char="•"/>
            </a:pPr>
            <a:r>
              <a:rPr lang="nl-NL" sz="1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aangepaste instructie in kleinere stappen</a:t>
            </a:r>
          </a:p>
          <a:p>
            <a:pPr marL="800100" marR="114300" lvl="1" indent="-342900" fontAlgn="base">
              <a:lnSpc>
                <a:spcPct val="103000"/>
              </a:lnSpc>
              <a:spcAft>
                <a:spcPts val="25"/>
              </a:spcAft>
              <a:buClr>
                <a:srgbClr val="000000"/>
              </a:buClr>
              <a:buSzPts val="1100"/>
              <a:buFont typeface="Arial" panose="020B0604020202020204" pitchFamily="34" charset="0"/>
              <a:buChar char="•"/>
            </a:pPr>
            <a:r>
              <a:rPr lang="nl-NL" sz="1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extra feedback</a:t>
            </a:r>
          </a:p>
          <a:p>
            <a:pPr marL="800100" marR="114300" lvl="1" indent="-342900" fontAlgn="base">
              <a:lnSpc>
                <a:spcPct val="103000"/>
              </a:lnSpc>
              <a:spcAft>
                <a:spcPts val="25"/>
              </a:spcAft>
              <a:buClr>
                <a:srgbClr val="000000"/>
              </a:buClr>
              <a:buSzPts val="1100"/>
              <a:buFont typeface="Arial" panose="020B0604020202020204" pitchFamily="34" charset="0"/>
              <a:buChar char="•"/>
            </a:pPr>
            <a:r>
              <a:rPr lang="nl-NL" sz="1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aanvullende materialen uit de lees- en spellingmethode</a:t>
            </a:r>
          </a:p>
          <a:p>
            <a:pPr marL="800100" marR="114300" lvl="1" indent="-342900" fontAlgn="base">
              <a:lnSpc>
                <a:spcPct val="103000"/>
              </a:lnSpc>
              <a:spcAft>
                <a:spcPts val="25"/>
              </a:spcAft>
              <a:buClr>
                <a:srgbClr val="000000"/>
              </a:buClr>
              <a:buSzPts val="1100"/>
              <a:buFont typeface="Arial" panose="020B0604020202020204" pitchFamily="34" charset="0"/>
              <a:buChar char="•"/>
            </a:pPr>
            <a:r>
              <a:rPr lang="nl-NL" sz="1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eventueel materiaal uit andere methodes. </a:t>
            </a:r>
          </a:p>
          <a:p>
            <a:pPr marL="800100" marR="114300" lvl="1" indent="-342900" fontAlgn="base">
              <a:lnSpc>
                <a:spcPct val="103000"/>
              </a:lnSpc>
              <a:spcAft>
                <a:spcPts val="25"/>
              </a:spcAft>
              <a:buClr>
                <a:srgbClr val="000000"/>
              </a:buClr>
              <a:buSzPts val="1100"/>
              <a:buFont typeface="Arial" panose="020B0604020202020204" pitchFamily="34" charset="0"/>
              <a:buChar char="•"/>
            </a:pPr>
            <a:r>
              <a:rPr lang="nl-NL" sz="16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evaluatie na 10 tot 12 weken. </a:t>
            </a:r>
            <a:r>
              <a:rPr lang="nl-NL" sz="1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p:txBody>
      </p:sp>
      <p:pic>
        <p:nvPicPr>
          <p:cNvPr id="3" name="Afbeelding 2">
            <a:extLst>
              <a:ext uri="{FF2B5EF4-FFF2-40B4-BE49-F238E27FC236}">
                <a16:creationId xmlns:a16="http://schemas.microsoft.com/office/drawing/2014/main" id="{4BA3EC1C-6E9F-4ADE-B401-BA48B78CC390}"/>
              </a:ext>
            </a:extLst>
          </p:cNvPr>
          <p:cNvPicPr>
            <a:picLocks noChangeAspect="1"/>
          </p:cNvPicPr>
          <p:nvPr/>
        </p:nvPicPr>
        <p:blipFill>
          <a:blip r:embed="rId2"/>
          <a:stretch>
            <a:fillRect/>
          </a:stretch>
        </p:blipFill>
        <p:spPr>
          <a:xfrm>
            <a:off x="735291" y="627305"/>
            <a:ext cx="2895851" cy="1097375"/>
          </a:xfrm>
          <a:prstGeom prst="rect">
            <a:avLst/>
          </a:prstGeom>
        </p:spPr>
      </p:pic>
    </p:spTree>
    <p:extLst>
      <p:ext uri="{BB962C8B-B14F-4D97-AF65-F5344CB8AC3E}">
        <p14:creationId xmlns:p14="http://schemas.microsoft.com/office/powerpoint/2010/main" val="135966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DD53829-F7B7-4A7E-AC37-E2A92153E9BF}"/>
              </a:ext>
            </a:extLst>
          </p:cNvPr>
          <p:cNvSpPr/>
          <p:nvPr/>
        </p:nvSpPr>
        <p:spPr>
          <a:xfrm>
            <a:off x="670560" y="1855044"/>
            <a:ext cx="10586720" cy="4093428"/>
          </a:xfrm>
          <a:prstGeom prst="rect">
            <a:avLst/>
          </a:prstGeom>
        </p:spPr>
        <p:txBody>
          <a:bodyPr wrap="square">
            <a:spAutoFit/>
          </a:bodyPr>
          <a:lstStyle/>
          <a:p>
            <a:r>
              <a:rPr lang="nl-NL" sz="2000" b="1" dirty="0">
                <a:solidFill>
                  <a:srgbClr val="0070C0"/>
                </a:solidFill>
              </a:rPr>
              <a:t>Normatieve omschrijving </a:t>
            </a:r>
            <a:r>
              <a:rPr lang="nl-NL" sz="2000" b="1" u="sng" dirty="0">
                <a:solidFill>
                  <a:srgbClr val="0070C0"/>
                </a:solidFill>
              </a:rPr>
              <a:t>ondersteuningsniveau 3</a:t>
            </a:r>
            <a:r>
              <a:rPr lang="nl-NL" sz="2000" b="1" dirty="0">
                <a:solidFill>
                  <a:srgbClr val="0070C0"/>
                </a:solidFill>
              </a:rPr>
              <a:t> voor </a:t>
            </a:r>
            <a:r>
              <a:rPr lang="nl-NL" sz="2000" b="1" u="sng" dirty="0">
                <a:solidFill>
                  <a:srgbClr val="0070C0"/>
                </a:solidFill>
              </a:rPr>
              <a:t>lezen </a:t>
            </a:r>
          </a:p>
          <a:p>
            <a:endParaRPr lang="nl-NL" sz="2000" b="1" u="sng" dirty="0">
              <a:solidFill>
                <a:srgbClr val="0070C0"/>
              </a:solidFill>
            </a:endParaRPr>
          </a:p>
          <a:p>
            <a:pPr marL="342900" indent="-342900">
              <a:buFont typeface="Arial" panose="020B0604020202020204" pitchFamily="34" charset="0"/>
              <a:buChar char="•"/>
            </a:pPr>
            <a:r>
              <a:rPr lang="nl-NL" sz="2000" dirty="0"/>
              <a:t>zeer intensieve begeleiding met een aanvullend leesprogramma of verdere intensivering vanuit de leesmethode</a:t>
            </a:r>
          </a:p>
          <a:p>
            <a:pPr marL="342900" indent="-342900">
              <a:buFont typeface="Arial" panose="020B0604020202020204" pitchFamily="34" charset="0"/>
              <a:buChar char="•"/>
            </a:pPr>
            <a:r>
              <a:rPr lang="nl-NL" sz="2000" dirty="0"/>
              <a:t>systematisch en gestructureerde methodiek gericht op ontwikkeling van de hiaten </a:t>
            </a:r>
          </a:p>
          <a:p>
            <a:pPr marL="342900" indent="-342900">
              <a:buFont typeface="Arial" panose="020B0604020202020204" pitchFamily="34" charset="0"/>
              <a:buChar char="•"/>
            </a:pPr>
            <a:r>
              <a:rPr lang="nl-NL" sz="2000" dirty="0"/>
              <a:t>3 x 20 minuten (of in ieder geval in totaal 60 minuten) </a:t>
            </a:r>
          </a:p>
          <a:p>
            <a:pPr marL="342900" indent="-342900">
              <a:buFont typeface="Arial" panose="020B0604020202020204" pitchFamily="34" charset="0"/>
              <a:buChar char="•"/>
            </a:pPr>
            <a:r>
              <a:rPr lang="nl-NL" sz="2000" dirty="0"/>
              <a:t>uitgevoerd of ondersteund door zorgspecialist </a:t>
            </a:r>
          </a:p>
          <a:p>
            <a:pPr marL="342900" indent="-342900">
              <a:buFont typeface="Arial" panose="020B0604020202020204" pitchFamily="34" charset="0"/>
              <a:buChar char="•"/>
            </a:pPr>
            <a:r>
              <a:rPr lang="nl-NL" sz="2000" dirty="0"/>
              <a:t>individueel of in een groepje van maximaal vier leerlingen</a:t>
            </a:r>
            <a:br>
              <a:rPr lang="nl-NL" sz="2000" dirty="0"/>
            </a:br>
            <a:r>
              <a:rPr lang="nl-NL" sz="2000" dirty="0"/>
              <a:t>Bij groepen goed beschrijven hoe er wordt gestimuleerd</a:t>
            </a:r>
          </a:p>
          <a:p>
            <a:pPr marL="342900" indent="-342900">
              <a:buFont typeface="Arial" panose="020B0604020202020204" pitchFamily="34" charset="0"/>
              <a:buChar char="•"/>
            </a:pPr>
            <a:r>
              <a:rPr lang="nl-NL" sz="2000" dirty="0"/>
              <a:t>hulp gericht op de hiaten in de ontwikkeling van vaardigheden van de individuele leerling</a:t>
            </a:r>
          </a:p>
          <a:p>
            <a:pPr marL="342900" indent="-342900">
              <a:buFont typeface="Arial" panose="020B0604020202020204" pitchFamily="34" charset="0"/>
              <a:buChar char="•"/>
            </a:pPr>
            <a:r>
              <a:rPr lang="nl-NL" sz="2000" dirty="0"/>
              <a:t>vanuit een kwalitatieve en kwantitatieve analyse van het leesgedrag</a:t>
            </a:r>
            <a:r>
              <a:rPr lang="nl-NL" sz="2000" dirty="0">
                <a:solidFill>
                  <a:prstClr val="black"/>
                </a:solidFill>
              </a:rPr>
              <a:t> (nulmeting met niet-</a:t>
            </a:r>
            <a:r>
              <a:rPr lang="nl-NL" sz="2000" dirty="0" err="1">
                <a:solidFill>
                  <a:prstClr val="black"/>
                </a:solidFill>
              </a:rPr>
              <a:t>methodegebonden</a:t>
            </a:r>
            <a:r>
              <a:rPr lang="nl-NL" sz="2000" dirty="0">
                <a:solidFill>
                  <a:prstClr val="black"/>
                </a:solidFill>
              </a:rPr>
              <a:t> toetsen)</a:t>
            </a:r>
            <a:endParaRPr lang="nl-NL" sz="2000" dirty="0"/>
          </a:p>
          <a:p>
            <a:pPr marL="342900" indent="-342900">
              <a:buFont typeface="Arial" panose="020B0604020202020204" pitchFamily="34" charset="0"/>
              <a:buChar char="•"/>
            </a:pPr>
            <a:r>
              <a:rPr lang="nl-NL" sz="2000" dirty="0"/>
              <a:t>handelingsplan voldoet aan de in het kader op pagina 11 omschreven criteria</a:t>
            </a:r>
          </a:p>
        </p:txBody>
      </p:sp>
      <p:pic>
        <p:nvPicPr>
          <p:cNvPr id="3" name="Afbeelding 2">
            <a:extLst>
              <a:ext uri="{FF2B5EF4-FFF2-40B4-BE49-F238E27FC236}">
                <a16:creationId xmlns:a16="http://schemas.microsoft.com/office/drawing/2014/main" id="{5B148236-9950-4D8E-BFDF-B9E1CF3DEDED}"/>
              </a:ext>
            </a:extLst>
          </p:cNvPr>
          <p:cNvPicPr>
            <a:picLocks noChangeAspect="1"/>
          </p:cNvPicPr>
          <p:nvPr/>
        </p:nvPicPr>
        <p:blipFill>
          <a:blip r:embed="rId2"/>
          <a:stretch>
            <a:fillRect/>
          </a:stretch>
        </p:blipFill>
        <p:spPr>
          <a:xfrm>
            <a:off x="488235" y="133766"/>
            <a:ext cx="2895851" cy="1097375"/>
          </a:xfrm>
          <a:prstGeom prst="rect">
            <a:avLst/>
          </a:prstGeom>
        </p:spPr>
      </p:pic>
    </p:spTree>
    <p:extLst>
      <p:ext uri="{BB962C8B-B14F-4D97-AF65-F5344CB8AC3E}">
        <p14:creationId xmlns:p14="http://schemas.microsoft.com/office/powerpoint/2010/main" val="245779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B76308E2-E78D-4EB1-8737-FBD69EC996A6}"/>
              </a:ext>
            </a:extLst>
          </p:cNvPr>
          <p:cNvPicPr>
            <a:picLocks noChangeAspect="1"/>
          </p:cNvPicPr>
          <p:nvPr/>
        </p:nvPicPr>
        <p:blipFill>
          <a:blip r:embed="rId2"/>
          <a:stretch>
            <a:fillRect/>
          </a:stretch>
        </p:blipFill>
        <p:spPr>
          <a:xfrm>
            <a:off x="603975" y="344502"/>
            <a:ext cx="2895851" cy="1097375"/>
          </a:xfrm>
          <a:prstGeom prst="rect">
            <a:avLst/>
          </a:prstGeom>
        </p:spPr>
      </p:pic>
      <p:pic>
        <p:nvPicPr>
          <p:cNvPr id="3" name="Afbeelding 2">
            <a:extLst>
              <a:ext uri="{FF2B5EF4-FFF2-40B4-BE49-F238E27FC236}">
                <a16:creationId xmlns:a16="http://schemas.microsoft.com/office/drawing/2014/main" id="{AB42D22D-EB11-4DF3-8070-1E2FF6B63A11}"/>
              </a:ext>
            </a:extLst>
          </p:cNvPr>
          <p:cNvPicPr>
            <a:picLocks noChangeAspect="1"/>
          </p:cNvPicPr>
          <p:nvPr/>
        </p:nvPicPr>
        <p:blipFill>
          <a:blip r:embed="rId3"/>
          <a:stretch>
            <a:fillRect/>
          </a:stretch>
        </p:blipFill>
        <p:spPr>
          <a:xfrm>
            <a:off x="8599111" y="396667"/>
            <a:ext cx="2613025" cy="1045210"/>
          </a:xfrm>
          <a:prstGeom prst="rect">
            <a:avLst/>
          </a:prstGeom>
        </p:spPr>
      </p:pic>
      <p:sp>
        <p:nvSpPr>
          <p:cNvPr id="4" name="Rechthoek 3">
            <a:extLst>
              <a:ext uri="{FF2B5EF4-FFF2-40B4-BE49-F238E27FC236}">
                <a16:creationId xmlns:a16="http://schemas.microsoft.com/office/drawing/2014/main" id="{62C374D6-D1CE-4FB4-BC41-111B4EA427CC}"/>
              </a:ext>
            </a:extLst>
          </p:cNvPr>
          <p:cNvSpPr/>
          <p:nvPr/>
        </p:nvSpPr>
        <p:spPr>
          <a:xfrm>
            <a:off x="3593681" y="2532810"/>
            <a:ext cx="2243579" cy="88376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SWV</a:t>
            </a:r>
          </a:p>
        </p:txBody>
      </p:sp>
      <p:sp>
        <p:nvSpPr>
          <p:cNvPr id="13" name="Rechthoek 12">
            <a:extLst>
              <a:ext uri="{FF2B5EF4-FFF2-40B4-BE49-F238E27FC236}">
                <a16:creationId xmlns:a16="http://schemas.microsoft.com/office/drawing/2014/main" id="{131018F7-1A17-401E-9891-C8E58BD9C4AE}"/>
              </a:ext>
            </a:extLst>
          </p:cNvPr>
          <p:cNvSpPr/>
          <p:nvPr/>
        </p:nvSpPr>
        <p:spPr>
          <a:xfrm>
            <a:off x="1161494" y="2530620"/>
            <a:ext cx="2243579" cy="8837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SCHOLEN</a:t>
            </a:r>
          </a:p>
        </p:txBody>
      </p:sp>
      <p:sp>
        <p:nvSpPr>
          <p:cNvPr id="14" name="Rechthoek 13">
            <a:extLst>
              <a:ext uri="{FF2B5EF4-FFF2-40B4-BE49-F238E27FC236}">
                <a16:creationId xmlns:a16="http://schemas.microsoft.com/office/drawing/2014/main" id="{D58B24A1-55DC-4FDE-9D21-A09482EF8290}"/>
              </a:ext>
            </a:extLst>
          </p:cNvPr>
          <p:cNvSpPr/>
          <p:nvPr/>
        </p:nvSpPr>
        <p:spPr>
          <a:xfrm>
            <a:off x="8458056" y="3586690"/>
            <a:ext cx="2243579" cy="8837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JGT</a:t>
            </a:r>
          </a:p>
        </p:txBody>
      </p:sp>
      <p:sp>
        <p:nvSpPr>
          <p:cNvPr id="15" name="Rechthoek 14">
            <a:extLst>
              <a:ext uri="{FF2B5EF4-FFF2-40B4-BE49-F238E27FC236}">
                <a16:creationId xmlns:a16="http://schemas.microsoft.com/office/drawing/2014/main" id="{09DE6FE5-A655-4119-888B-16BAF10A3B68}"/>
              </a:ext>
            </a:extLst>
          </p:cNvPr>
          <p:cNvSpPr/>
          <p:nvPr/>
        </p:nvSpPr>
        <p:spPr>
          <a:xfrm>
            <a:off x="1171331" y="3586691"/>
            <a:ext cx="2243579" cy="883763"/>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BESTUREN</a:t>
            </a:r>
          </a:p>
        </p:txBody>
      </p:sp>
      <p:sp>
        <p:nvSpPr>
          <p:cNvPr id="16" name="Rechthoek 15">
            <a:extLst>
              <a:ext uri="{FF2B5EF4-FFF2-40B4-BE49-F238E27FC236}">
                <a16:creationId xmlns:a16="http://schemas.microsoft.com/office/drawing/2014/main" id="{9F351255-616B-48D8-9187-D752B23E0D55}"/>
              </a:ext>
            </a:extLst>
          </p:cNvPr>
          <p:cNvSpPr/>
          <p:nvPr/>
        </p:nvSpPr>
        <p:spPr>
          <a:xfrm>
            <a:off x="6025868" y="2545237"/>
            <a:ext cx="2243579" cy="88376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GEMEENTE LELYSTAD</a:t>
            </a:r>
          </a:p>
        </p:txBody>
      </p:sp>
      <p:sp>
        <p:nvSpPr>
          <p:cNvPr id="17" name="Rechthoek 16">
            <a:extLst>
              <a:ext uri="{FF2B5EF4-FFF2-40B4-BE49-F238E27FC236}">
                <a16:creationId xmlns:a16="http://schemas.microsoft.com/office/drawing/2014/main" id="{79B8ECB3-43DE-4A56-8687-70133A9904A7}"/>
              </a:ext>
            </a:extLst>
          </p:cNvPr>
          <p:cNvSpPr/>
          <p:nvPr/>
        </p:nvSpPr>
        <p:spPr>
          <a:xfrm>
            <a:off x="8458056" y="2530621"/>
            <a:ext cx="2243579" cy="8837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ZORGAANBIEDERS</a:t>
            </a:r>
          </a:p>
        </p:txBody>
      </p:sp>
      <p:sp>
        <p:nvSpPr>
          <p:cNvPr id="18" name="Rechthoek 17">
            <a:extLst>
              <a:ext uri="{FF2B5EF4-FFF2-40B4-BE49-F238E27FC236}">
                <a16:creationId xmlns:a16="http://schemas.microsoft.com/office/drawing/2014/main" id="{797B6812-22B4-4846-9295-D5A624C60A53}"/>
              </a:ext>
            </a:extLst>
          </p:cNvPr>
          <p:cNvSpPr/>
          <p:nvPr/>
        </p:nvSpPr>
        <p:spPr>
          <a:xfrm>
            <a:off x="4974210" y="3144811"/>
            <a:ext cx="2243579" cy="88376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Stuurgroep dyslexiezorg</a:t>
            </a:r>
          </a:p>
        </p:txBody>
      </p:sp>
      <p:sp>
        <p:nvSpPr>
          <p:cNvPr id="19" name="Rechthoek 18">
            <a:extLst>
              <a:ext uri="{FF2B5EF4-FFF2-40B4-BE49-F238E27FC236}">
                <a16:creationId xmlns:a16="http://schemas.microsoft.com/office/drawing/2014/main" id="{77F051AF-C3A2-4638-B79D-053A18DF5711}"/>
              </a:ext>
            </a:extLst>
          </p:cNvPr>
          <p:cNvSpPr/>
          <p:nvPr/>
        </p:nvSpPr>
        <p:spPr>
          <a:xfrm>
            <a:off x="4974210" y="4186266"/>
            <a:ext cx="2243579" cy="88376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Stuurgroep </a:t>
            </a:r>
          </a:p>
          <a:p>
            <a:pPr algn="ctr"/>
            <a:r>
              <a:rPr lang="nl-NL" dirty="0"/>
              <a:t>niveau 3</a:t>
            </a:r>
          </a:p>
        </p:txBody>
      </p:sp>
      <p:sp>
        <p:nvSpPr>
          <p:cNvPr id="20" name="Rechthoek 19">
            <a:extLst>
              <a:ext uri="{FF2B5EF4-FFF2-40B4-BE49-F238E27FC236}">
                <a16:creationId xmlns:a16="http://schemas.microsoft.com/office/drawing/2014/main" id="{7F6E33BF-70A2-41D2-AA91-2170D04B009D}"/>
              </a:ext>
            </a:extLst>
          </p:cNvPr>
          <p:cNvSpPr/>
          <p:nvPr/>
        </p:nvSpPr>
        <p:spPr>
          <a:xfrm>
            <a:off x="2377587" y="1721446"/>
            <a:ext cx="2243579" cy="8837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Werkgroep Dyslexie-Onderwijs</a:t>
            </a:r>
          </a:p>
        </p:txBody>
      </p:sp>
      <p:sp>
        <p:nvSpPr>
          <p:cNvPr id="21" name="Rechthoek 20">
            <a:extLst>
              <a:ext uri="{FF2B5EF4-FFF2-40B4-BE49-F238E27FC236}">
                <a16:creationId xmlns:a16="http://schemas.microsoft.com/office/drawing/2014/main" id="{3A733E4D-9022-4C20-8CC5-B1B069C40B4D}"/>
              </a:ext>
            </a:extLst>
          </p:cNvPr>
          <p:cNvSpPr/>
          <p:nvPr/>
        </p:nvSpPr>
        <p:spPr>
          <a:xfrm>
            <a:off x="7147657" y="1716676"/>
            <a:ext cx="2243579" cy="88376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Werkgroep Dyslexie-Zorgaanbieders</a:t>
            </a:r>
          </a:p>
        </p:txBody>
      </p:sp>
    </p:spTree>
    <p:extLst>
      <p:ext uri="{BB962C8B-B14F-4D97-AF65-F5344CB8AC3E}">
        <p14:creationId xmlns:p14="http://schemas.microsoft.com/office/powerpoint/2010/main" val="1258766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F46AEAF-368A-496F-807D-67091567C695}"/>
              </a:ext>
            </a:extLst>
          </p:cNvPr>
          <p:cNvSpPr/>
          <p:nvPr/>
        </p:nvSpPr>
        <p:spPr>
          <a:xfrm>
            <a:off x="802640" y="1533465"/>
            <a:ext cx="10942320" cy="4401205"/>
          </a:xfrm>
          <a:prstGeom prst="rect">
            <a:avLst/>
          </a:prstGeom>
        </p:spPr>
        <p:txBody>
          <a:bodyPr wrap="square">
            <a:spAutoFit/>
          </a:bodyPr>
          <a:lstStyle/>
          <a:p>
            <a:endParaRPr lang="nl-NL" sz="2000" b="1" dirty="0">
              <a:solidFill>
                <a:srgbClr val="0070C0"/>
              </a:solidFill>
            </a:endParaRPr>
          </a:p>
          <a:p>
            <a:r>
              <a:rPr lang="nl-NL" sz="2000" b="1" dirty="0">
                <a:solidFill>
                  <a:srgbClr val="0070C0"/>
                </a:solidFill>
              </a:rPr>
              <a:t>Normatieve omschrijving </a:t>
            </a:r>
            <a:r>
              <a:rPr lang="nl-NL" sz="2000" b="1" u="sng" dirty="0">
                <a:solidFill>
                  <a:srgbClr val="0070C0"/>
                </a:solidFill>
              </a:rPr>
              <a:t>ondersteuningsniveau 3 </a:t>
            </a:r>
            <a:r>
              <a:rPr lang="nl-NL" sz="2000" b="1" dirty="0">
                <a:solidFill>
                  <a:srgbClr val="0070C0"/>
                </a:solidFill>
              </a:rPr>
              <a:t>voor </a:t>
            </a:r>
            <a:r>
              <a:rPr lang="nl-NL" sz="2000" b="1" u="sng" dirty="0">
                <a:solidFill>
                  <a:srgbClr val="0070C0"/>
                </a:solidFill>
              </a:rPr>
              <a:t>spelling</a:t>
            </a:r>
            <a:r>
              <a:rPr lang="nl-NL" sz="2000" b="1" dirty="0">
                <a:solidFill>
                  <a:srgbClr val="0070C0"/>
                </a:solidFill>
              </a:rPr>
              <a:t>:</a:t>
            </a:r>
          </a:p>
          <a:p>
            <a:endParaRPr lang="nl-NL" sz="2000" b="1" dirty="0">
              <a:solidFill>
                <a:srgbClr val="0070C0"/>
              </a:solidFill>
            </a:endParaRPr>
          </a:p>
          <a:p>
            <a:pPr marL="342900" lvl="0" indent="-342900">
              <a:buFont typeface="Arial" panose="020B0604020202020204" pitchFamily="34" charset="0"/>
              <a:buChar char="•"/>
            </a:pPr>
            <a:r>
              <a:rPr lang="nl-NL" sz="2000" dirty="0">
                <a:solidFill>
                  <a:prstClr val="black"/>
                </a:solidFill>
              </a:rPr>
              <a:t>zeer intensieve begeleiding met een aanvullend spellingprogramma of verdere intensivering vanuit de spellingmethode</a:t>
            </a:r>
          </a:p>
          <a:p>
            <a:pPr marL="342900" lvl="0" indent="-342900">
              <a:buFont typeface="Arial" panose="020B0604020202020204" pitchFamily="34" charset="0"/>
              <a:buChar char="•"/>
            </a:pPr>
            <a:r>
              <a:rPr lang="nl-NL" sz="2000" dirty="0">
                <a:solidFill>
                  <a:prstClr val="black"/>
                </a:solidFill>
              </a:rPr>
              <a:t>systematisch en gestructureerde methodiek gericht op ontwikkeling van de hiaten </a:t>
            </a:r>
          </a:p>
          <a:p>
            <a:pPr marL="342900" lvl="0" indent="-342900">
              <a:buFont typeface="Arial" panose="020B0604020202020204" pitchFamily="34" charset="0"/>
              <a:buChar char="•"/>
            </a:pPr>
            <a:r>
              <a:rPr lang="nl-NL" sz="2000" dirty="0">
                <a:solidFill>
                  <a:prstClr val="black"/>
                </a:solidFill>
              </a:rPr>
              <a:t>3 x 20 minuten (of in ieder geval in totaal 60 minuten) </a:t>
            </a:r>
          </a:p>
          <a:p>
            <a:pPr marL="342900" lvl="0" indent="-342900">
              <a:buFont typeface="Arial" panose="020B0604020202020204" pitchFamily="34" charset="0"/>
              <a:buChar char="•"/>
            </a:pPr>
            <a:r>
              <a:rPr lang="nl-NL" sz="2000" dirty="0">
                <a:solidFill>
                  <a:prstClr val="black"/>
                </a:solidFill>
              </a:rPr>
              <a:t>uitgevoerd of ondersteund door zorgspecialist </a:t>
            </a:r>
          </a:p>
          <a:p>
            <a:pPr marL="342900" lvl="0" indent="-342900">
              <a:buFont typeface="Arial" panose="020B0604020202020204" pitchFamily="34" charset="0"/>
              <a:buChar char="•"/>
            </a:pPr>
            <a:r>
              <a:rPr lang="nl-NL" sz="2000" dirty="0">
                <a:solidFill>
                  <a:prstClr val="black"/>
                </a:solidFill>
              </a:rPr>
              <a:t>individueel of in een groepje van maximaal vier leerlingen</a:t>
            </a:r>
            <a:br>
              <a:rPr lang="nl-NL" sz="2000" dirty="0">
                <a:solidFill>
                  <a:prstClr val="black"/>
                </a:solidFill>
              </a:rPr>
            </a:br>
            <a:r>
              <a:rPr lang="nl-NL" sz="2000" dirty="0">
                <a:solidFill>
                  <a:prstClr val="black"/>
                </a:solidFill>
              </a:rPr>
              <a:t>(Bij groepen goed beschrijven hoe er wordt gestimuleerd)</a:t>
            </a:r>
          </a:p>
          <a:p>
            <a:pPr marL="342900" lvl="0" indent="-342900">
              <a:buFont typeface="Arial" panose="020B0604020202020204" pitchFamily="34" charset="0"/>
              <a:buChar char="•"/>
            </a:pPr>
            <a:r>
              <a:rPr lang="nl-NL" sz="2000" dirty="0">
                <a:solidFill>
                  <a:prstClr val="black"/>
                </a:solidFill>
              </a:rPr>
              <a:t>hulp gericht op de hiaten in de ontwikkeling van vaardigheden van de individuele leerling</a:t>
            </a:r>
          </a:p>
          <a:p>
            <a:pPr marL="342900" lvl="0" indent="-342900">
              <a:buFont typeface="Arial" panose="020B0604020202020204" pitchFamily="34" charset="0"/>
              <a:buChar char="•"/>
            </a:pPr>
            <a:r>
              <a:rPr lang="nl-NL" sz="2000" dirty="0">
                <a:solidFill>
                  <a:prstClr val="black"/>
                </a:solidFill>
              </a:rPr>
              <a:t>vanuit een kwalitatieve en kwantitatieve analyse van het spellinggedrag (nulmeting met niet-</a:t>
            </a:r>
            <a:r>
              <a:rPr lang="nl-NL" sz="2000" dirty="0" err="1">
                <a:solidFill>
                  <a:prstClr val="black"/>
                </a:solidFill>
              </a:rPr>
              <a:t>methodegebonden</a:t>
            </a:r>
            <a:r>
              <a:rPr lang="nl-NL" sz="2000" dirty="0">
                <a:solidFill>
                  <a:prstClr val="black"/>
                </a:solidFill>
              </a:rPr>
              <a:t> toetsen)</a:t>
            </a:r>
          </a:p>
          <a:p>
            <a:pPr marL="342900" lvl="0" indent="-342900">
              <a:buFont typeface="Arial" panose="020B0604020202020204" pitchFamily="34" charset="0"/>
              <a:buChar char="•"/>
            </a:pPr>
            <a:r>
              <a:rPr lang="nl-NL" sz="2000" dirty="0">
                <a:solidFill>
                  <a:prstClr val="black"/>
                </a:solidFill>
              </a:rPr>
              <a:t>handelingsplan voldoet aan de in het kader op pagina 11 omschreven criteria</a:t>
            </a:r>
            <a:endParaRPr lang="nl-NL" sz="2000" dirty="0"/>
          </a:p>
        </p:txBody>
      </p:sp>
      <p:pic>
        <p:nvPicPr>
          <p:cNvPr id="3" name="Afbeelding 2">
            <a:extLst>
              <a:ext uri="{FF2B5EF4-FFF2-40B4-BE49-F238E27FC236}">
                <a16:creationId xmlns:a16="http://schemas.microsoft.com/office/drawing/2014/main" id="{B8841D3C-735A-4996-BB87-B505A61B214B}"/>
              </a:ext>
            </a:extLst>
          </p:cNvPr>
          <p:cNvPicPr>
            <a:picLocks noChangeAspect="1"/>
          </p:cNvPicPr>
          <p:nvPr/>
        </p:nvPicPr>
        <p:blipFill>
          <a:blip r:embed="rId2"/>
          <a:stretch>
            <a:fillRect/>
          </a:stretch>
        </p:blipFill>
        <p:spPr>
          <a:xfrm>
            <a:off x="370714" y="370792"/>
            <a:ext cx="2895851" cy="1097375"/>
          </a:xfrm>
          <a:prstGeom prst="rect">
            <a:avLst/>
          </a:prstGeom>
        </p:spPr>
      </p:pic>
    </p:spTree>
    <p:extLst>
      <p:ext uri="{BB962C8B-B14F-4D97-AF65-F5344CB8AC3E}">
        <p14:creationId xmlns:p14="http://schemas.microsoft.com/office/powerpoint/2010/main" val="2101921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F584E16-4CBA-4F9B-86D3-90E46E6D314D}"/>
              </a:ext>
            </a:extLst>
          </p:cNvPr>
          <p:cNvSpPr/>
          <p:nvPr/>
        </p:nvSpPr>
        <p:spPr>
          <a:xfrm>
            <a:off x="678730" y="1347609"/>
            <a:ext cx="10671142" cy="3970318"/>
          </a:xfrm>
          <a:prstGeom prst="rect">
            <a:avLst/>
          </a:prstGeom>
        </p:spPr>
        <p:txBody>
          <a:bodyPr wrap="square">
            <a:spAutoFit/>
          </a:bodyPr>
          <a:lstStyle/>
          <a:p>
            <a:endParaRPr lang="nl-NL" b="1" dirty="0">
              <a:solidFill>
                <a:srgbClr val="0070C0"/>
              </a:solidFill>
            </a:endParaRPr>
          </a:p>
          <a:p>
            <a:endParaRPr lang="nl-NL" b="1" dirty="0">
              <a:solidFill>
                <a:srgbClr val="0070C0"/>
              </a:solidFill>
            </a:endParaRPr>
          </a:p>
          <a:p>
            <a:r>
              <a:rPr lang="nl-NL" b="1" dirty="0">
                <a:solidFill>
                  <a:srgbClr val="0070C0"/>
                </a:solidFill>
              </a:rPr>
              <a:t>Wie mag de begeleiding geven op ondersteuningsniveau 3? </a:t>
            </a:r>
          </a:p>
          <a:p>
            <a:endParaRPr lang="nl-NL" b="1" dirty="0">
              <a:solidFill>
                <a:srgbClr val="0070C0"/>
              </a:solidFill>
            </a:endParaRPr>
          </a:p>
          <a:p>
            <a:pPr marL="285750" indent="-285750">
              <a:buFont typeface="Arial" panose="020B0604020202020204" pitchFamily="34" charset="0"/>
              <a:buChar char="•"/>
            </a:pPr>
            <a:r>
              <a:rPr lang="nl-NL" dirty="0"/>
              <a:t>leesspecialist (bevoegd leerkracht met aanvullende opleiding: o.a. master SEN, basiscursus                   	    leesspecialist CED-Groep, leergang leescoach en leesspecialist CPS)</a:t>
            </a:r>
          </a:p>
          <a:p>
            <a:pPr marL="285750" indent="-285750">
              <a:buFont typeface="Arial" panose="020B0604020202020204" pitchFamily="34" charset="0"/>
              <a:buChar char="•"/>
            </a:pPr>
            <a:r>
              <a:rPr lang="nl-NL" dirty="0"/>
              <a:t>remedial teacher</a:t>
            </a:r>
          </a:p>
          <a:p>
            <a:pPr marL="285750" indent="-285750">
              <a:buFont typeface="Arial" panose="020B0604020202020204" pitchFamily="34" charset="0"/>
              <a:buChar char="•"/>
            </a:pPr>
            <a:r>
              <a:rPr lang="nl-NL" dirty="0"/>
              <a:t>intern begeleider</a:t>
            </a:r>
          </a:p>
          <a:p>
            <a:pPr marL="285750" indent="-285750">
              <a:buFont typeface="Arial" panose="020B0604020202020204" pitchFamily="34" charset="0"/>
              <a:buChar char="•"/>
            </a:pPr>
            <a:r>
              <a:rPr lang="nl-NL" dirty="0"/>
              <a:t>leerkracht, onder leiding van één van bovengenoemde specialisten </a:t>
            </a:r>
          </a:p>
          <a:p>
            <a:pPr marL="285750" indent="-285750">
              <a:buFont typeface="Arial" panose="020B0604020202020204" pitchFamily="34" charset="0"/>
              <a:buChar char="•"/>
            </a:pPr>
            <a:r>
              <a:rPr lang="nl-NL" dirty="0"/>
              <a:t>onderwijsassistent, mits de inhoud en wijze van aanbieden van de begeleiding nauwkeurig beschreven is en een specialist betrokken is bij het opstellen van het behandelplan en het volgen van de ontwikkeling gedurende de interventie</a:t>
            </a:r>
          </a:p>
          <a:p>
            <a:pPr marL="285750" indent="-285750">
              <a:buFont typeface="Arial" panose="020B0604020202020204" pitchFamily="34" charset="0"/>
              <a:buChar char="•"/>
            </a:pPr>
            <a:r>
              <a:rPr lang="nl-NL" dirty="0"/>
              <a:t>Wanneer de school dit niet kan bieden, kan dit ingevuld worden door een externe partij, (RT-er of logopedist met specialisatie dyslexie. (basisschool betaalt en is verantwoordelijk.) </a:t>
            </a:r>
          </a:p>
        </p:txBody>
      </p:sp>
      <p:pic>
        <p:nvPicPr>
          <p:cNvPr id="3" name="Afbeelding 2">
            <a:extLst>
              <a:ext uri="{FF2B5EF4-FFF2-40B4-BE49-F238E27FC236}">
                <a16:creationId xmlns:a16="http://schemas.microsoft.com/office/drawing/2014/main" id="{73CDEF92-0AAE-47B1-968F-4A26C64BDB3D}"/>
              </a:ext>
            </a:extLst>
          </p:cNvPr>
          <p:cNvPicPr>
            <a:picLocks noChangeAspect="1"/>
          </p:cNvPicPr>
          <p:nvPr/>
        </p:nvPicPr>
        <p:blipFill>
          <a:blip r:embed="rId2"/>
          <a:stretch>
            <a:fillRect/>
          </a:stretch>
        </p:blipFill>
        <p:spPr>
          <a:xfrm>
            <a:off x="396586" y="250234"/>
            <a:ext cx="2895851" cy="1097375"/>
          </a:xfrm>
          <a:prstGeom prst="rect">
            <a:avLst/>
          </a:prstGeom>
        </p:spPr>
      </p:pic>
    </p:spTree>
    <p:extLst>
      <p:ext uri="{BB962C8B-B14F-4D97-AF65-F5344CB8AC3E}">
        <p14:creationId xmlns:p14="http://schemas.microsoft.com/office/powerpoint/2010/main" val="2090939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63137AFB-C41E-4D7B-ABA5-185F4B059088}"/>
              </a:ext>
            </a:extLst>
          </p:cNvPr>
          <p:cNvSpPr/>
          <p:nvPr/>
        </p:nvSpPr>
        <p:spPr>
          <a:xfrm>
            <a:off x="1489435" y="2828836"/>
            <a:ext cx="8135332" cy="2308324"/>
          </a:xfrm>
          <a:prstGeom prst="rect">
            <a:avLst/>
          </a:prstGeom>
        </p:spPr>
        <p:txBody>
          <a:bodyPr wrap="square">
            <a:spAutoFit/>
          </a:bodyPr>
          <a:lstStyle/>
          <a:p>
            <a:pPr lvl="0"/>
            <a:r>
              <a:rPr lang="nl-NL" dirty="0">
                <a:solidFill>
                  <a:prstClr val="black"/>
                </a:solidFill>
              </a:rPr>
              <a:t>Wie mag de begeleiding niet geven? </a:t>
            </a:r>
          </a:p>
          <a:p>
            <a:pPr lvl="0"/>
            <a:endParaRPr lang="nl-NL" dirty="0">
              <a:solidFill>
                <a:prstClr val="black"/>
              </a:solidFill>
            </a:endParaRPr>
          </a:p>
          <a:p>
            <a:pPr lvl="0"/>
            <a:r>
              <a:rPr lang="nl-NL" dirty="0">
                <a:solidFill>
                  <a:prstClr val="black"/>
                </a:solidFill>
              </a:rPr>
              <a:t>• Leesouder </a:t>
            </a:r>
          </a:p>
          <a:p>
            <a:pPr lvl="0"/>
            <a:r>
              <a:rPr lang="nl-NL" dirty="0">
                <a:solidFill>
                  <a:prstClr val="black"/>
                </a:solidFill>
              </a:rPr>
              <a:t>• Oudere leerling/leesmaatje </a:t>
            </a:r>
          </a:p>
          <a:p>
            <a:pPr lvl="0"/>
            <a:r>
              <a:rPr lang="nl-NL" dirty="0">
                <a:solidFill>
                  <a:prstClr val="black"/>
                </a:solidFill>
              </a:rPr>
              <a:t>• Onderwijsassistent die niet wordt begeleid door een leesspecialist, RT-er of IB-er. </a:t>
            </a:r>
          </a:p>
          <a:p>
            <a:pPr lvl="0"/>
            <a:r>
              <a:rPr lang="nl-NL" dirty="0">
                <a:solidFill>
                  <a:prstClr val="black"/>
                </a:solidFill>
              </a:rPr>
              <a:t>• Leerkracht die niet wordt begeleid door een leesspecialist, RT-er of IB-er. </a:t>
            </a:r>
          </a:p>
          <a:p>
            <a:pPr lvl="0"/>
            <a:endParaRPr lang="nl-NL" dirty="0">
              <a:solidFill>
                <a:prstClr val="black"/>
              </a:solidFill>
            </a:endParaRPr>
          </a:p>
          <a:p>
            <a:pPr lvl="0"/>
            <a:r>
              <a:rPr lang="nl-NL" dirty="0">
                <a:solidFill>
                  <a:prstClr val="black"/>
                </a:solidFill>
              </a:rPr>
              <a:t>M.u.v. Bouw</a:t>
            </a:r>
          </a:p>
        </p:txBody>
      </p:sp>
      <p:pic>
        <p:nvPicPr>
          <p:cNvPr id="3" name="Afbeelding 2">
            <a:extLst>
              <a:ext uri="{FF2B5EF4-FFF2-40B4-BE49-F238E27FC236}">
                <a16:creationId xmlns:a16="http://schemas.microsoft.com/office/drawing/2014/main" id="{B9D7B02C-7B85-4C57-B9CE-169404F285A3}"/>
              </a:ext>
            </a:extLst>
          </p:cNvPr>
          <p:cNvPicPr>
            <a:picLocks noChangeAspect="1"/>
          </p:cNvPicPr>
          <p:nvPr/>
        </p:nvPicPr>
        <p:blipFill>
          <a:blip r:embed="rId2"/>
          <a:stretch>
            <a:fillRect/>
          </a:stretch>
        </p:blipFill>
        <p:spPr>
          <a:xfrm>
            <a:off x="849072" y="614831"/>
            <a:ext cx="2895851" cy="1103472"/>
          </a:xfrm>
          <a:prstGeom prst="rect">
            <a:avLst/>
          </a:prstGeom>
        </p:spPr>
      </p:pic>
    </p:spTree>
    <p:extLst>
      <p:ext uri="{BB962C8B-B14F-4D97-AF65-F5344CB8AC3E}">
        <p14:creationId xmlns:p14="http://schemas.microsoft.com/office/powerpoint/2010/main" val="1652391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011680" y="1093053"/>
            <a:ext cx="8889999" cy="918710"/>
          </a:xfrm>
        </p:spPr>
        <p:txBody>
          <a:bodyPr>
            <a:noAutofit/>
          </a:bodyPr>
          <a:lstStyle/>
          <a:p>
            <a:r>
              <a:rPr lang="nl-NL" sz="4400" dirty="0">
                <a:solidFill>
                  <a:schemeClr val="accent2">
                    <a:lumMod val="60000"/>
                    <a:lumOff val="40000"/>
                  </a:schemeClr>
                </a:solidFill>
              </a:rPr>
              <a:t>Werkgroep Dyslexie-Onderwijs</a:t>
            </a:r>
          </a:p>
        </p:txBody>
      </p:sp>
      <p:pic>
        <p:nvPicPr>
          <p:cNvPr id="4" name="Picture 6" descr="Handreiking&#10;">
            <a:extLst>
              <a:ext uri="{FF2B5EF4-FFF2-40B4-BE49-F238E27FC236}">
                <a16:creationId xmlns:a16="http://schemas.microsoft.com/office/drawing/2014/main" id="{F6E123D9-2E11-4574-AC06-0C897948E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4151">
            <a:off x="99397" y="1994470"/>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fbeeldingsresultaat voor post it transparent background">
            <a:extLst>
              <a:ext uri="{FF2B5EF4-FFF2-40B4-BE49-F238E27FC236}">
                <a16:creationId xmlns:a16="http://schemas.microsoft.com/office/drawing/2014/main" id="{07B4E63E-DFD1-45DE-A546-8AD57D66A9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3474">
            <a:off x="8736289" y="1785479"/>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43" y="52320"/>
            <a:ext cx="2896004" cy="1095528"/>
          </a:xfrm>
          <a:prstGeom prst="rect">
            <a:avLst/>
          </a:prstGeom>
        </p:spPr>
      </p:pic>
      <p:pic>
        <p:nvPicPr>
          <p:cNvPr id="3" name="Afbeelding 2">
            <a:extLst>
              <a:ext uri="{FF2B5EF4-FFF2-40B4-BE49-F238E27FC236}">
                <a16:creationId xmlns:a16="http://schemas.microsoft.com/office/drawing/2014/main" id="{131C66E3-7FE3-4C76-8502-E70BFF288F9A}"/>
              </a:ext>
            </a:extLst>
          </p:cNvPr>
          <p:cNvPicPr>
            <a:picLocks noChangeAspect="1"/>
          </p:cNvPicPr>
          <p:nvPr/>
        </p:nvPicPr>
        <p:blipFill>
          <a:blip r:embed="rId4"/>
          <a:stretch>
            <a:fillRect/>
          </a:stretch>
        </p:blipFill>
        <p:spPr>
          <a:xfrm>
            <a:off x="3977372" y="1827820"/>
            <a:ext cx="3432345" cy="3444539"/>
          </a:xfrm>
          <a:prstGeom prst="rect">
            <a:avLst/>
          </a:prstGeom>
        </p:spPr>
      </p:pic>
      <p:sp>
        <p:nvSpPr>
          <p:cNvPr id="6" name="Ondertitel 5">
            <a:extLst>
              <a:ext uri="{FF2B5EF4-FFF2-40B4-BE49-F238E27FC236}">
                <a16:creationId xmlns:a16="http://schemas.microsoft.com/office/drawing/2014/main" id="{42CEE53C-8A04-4C36-90F0-DEF1BB863E5C}"/>
              </a:ext>
            </a:extLst>
          </p:cNvPr>
          <p:cNvSpPr>
            <a:spLocks noGrp="1"/>
          </p:cNvSpPr>
          <p:nvPr>
            <p:ph type="subTitle" idx="1"/>
          </p:nvPr>
        </p:nvSpPr>
        <p:spPr>
          <a:xfrm rot="21036325">
            <a:off x="592446" y="2677041"/>
            <a:ext cx="2284586" cy="2110152"/>
          </a:xfrm>
        </p:spPr>
        <p:txBody>
          <a:bodyPr>
            <a:normAutofit lnSpcReduction="10000"/>
          </a:bodyPr>
          <a:lstStyle/>
          <a:p>
            <a:r>
              <a:rPr lang="nl-NL" dirty="0">
                <a:solidFill>
                  <a:schemeClr val="tx1"/>
                </a:solidFill>
                <a:latin typeface="Segoe Print" panose="02000600000000000000" pitchFamily="2" charset="0"/>
              </a:rPr>
              <a:t>Opening </a:t>
            </a:r>
          </a:p>
          <a:p>
            <a:endParaRPr lang="nl-NL" dirty="0">
              <a:solidFill>
                <a:schemeClr val="tx1"/>
              </a:solidFill>
              <a:latin typeface="Segoe Print" panose="02000600000000000000" pitchFamily="2" charset="0"/>
            </a:endParaRPr>
          </a:p>
          <a:p>
            <a:r>
              <a:rPr lang="nl-NL" dirty="0">
                <a:solidFill>
                  <a:schemeClr val="tx1"/>
                </a:solidFill>
                <a:latin typeface="Segoe Print" panose="02000600000000000000" pitchFamily="2" charset="0"/>
              </a:rPr>
              <a:t>Agenda</a:t>
            </a:r>
          </a:p>
          <a:p>
            <a:endParaRPr lang="nl-NL" dirty="0">
              <a:solidFill>
                <a:schemeClr val="tx1"/>
              </a:solidFill>
              <a:latin typeface="Segoe Print" panose="02000600000000000000" pitchFamily="2" charset="0"/>
            </a:endParaRPr>
          </a:p>
          <a:p>
            <a:r>
              <a:rPr lang="nl-NL" dirty="0">
                <a:solidFill>
                  <a:schemeClr val="tx1"/>
                </a:solidFill>
                <a:latin typeface="Segoe Print" panose="02000600000000000000" pitchFamily="2" charset="0"/>
              </a:rPr>
              <a:t>Mededelingen:</a:t>
            </a:r>
          </a:p>
          <a:p>
            <a:r>
              <a:rPr lang="nl-NL" dirty="0">
                <a:solidFill>
                  <a:schemeClr val="tx1"/>
                </a:solidFill>
                <a:latin typeface="Segoe Print" panose="02000600000000000000" pitchFamily="2" charset="0"/>
              </a:rPr>
              <a:t>-Monitor 2017</a:t>
            </a:r>
          </a:p>
        </p:txBody>
      </p:sp>
      <p:pic>
        <p:nvPicPr>
          <p:cNvPr id="10" name="Afbeelding 9">
            <a:extLst>
              <a:ext uri="{FF2B5EF4-FFF2-40B4-BE49-F238E27FC236}">
                <a16:creationId xmlns:a16="http://schemas.microsoft.com/office/drawing/2014/main" id="{2361BFF6-1348-43C9-9A14-85DAB2461D74}"/>
              </a:ext>
            </a:extLst>
          </p:cNvPr>
          <p:cNvPicPr>
            <a:picLocks noChangeAspect="1"/>
          </p:cNvPicPr>
          <p:nvPr/>
        </p:nvPicPr>
        <p:blipFill>
          <a:blip r:embed="rId5"/>
          <a:stretch>
            <a:fillRect/>
          </a:stretch>
        </p:blipFill>
        <p:spPr>
          <a:xfrm>
            <a:off x="1634464" y="3300885"/>
            <a:ext cx="4102964" cy="4115157"/>
          </a:xfrm>
          <a:prstGeom prst="rect">
            <a:avLst/>
          </a:prstGeom>
        </p:spPr>
      </p:pic>
      <p:sp>
        <p:nvSpPr>
          <p:cNvPr id="8" name="Rechthoek 7">
            <a:extLst>
              <a:ext uri="{FF2B5EF4-FFF2-40B4-BE49-F238E27FC236}">
                <a16:creationId xmlns:a16="http://schemas.microsoft.com/office/drawing/2014/main" id="{B4136DC1-A4DB-46E2-BC44-10099BCA064B}"/>
              </a:ext>
            </a:extLst>
          </p:cNvPr>
          <p:cNvSpPr/>
          <p:nvPr/>
        </p:nvSpPr>
        <p:spPr>
          <a:xfrm rot="701746">
            <a:off x="2510002" y="5159900"/>
            <a:ext cx="22438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Kennisdelen:</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Segoe Print" panose="02000600000000000000" pitchFamily="2" charset="0"/>
              </a:rPr>
              <a:t>Hoogbegaafdheid</a:t>
            </a: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
        <p:nvSpPr>
          <p:cNvPr id="7" name="Rechthoek 6">
            <a:extLst>
              <a:ext uri="{FF2B5EF4-FFF2-40B4-BE49-F238E27FC236}">
                <a16:creationId xmlns:a16="http://schemas.microsoft.com/office/drawing/2014/main" id="{9063089F-150B-467B-9927-B0C0AEF0F18C}"/>
              </a:ext>
            </a:extLst>
          </p:cNvPr>
          <p:cNvSpPr/>
          <p:nvPr/>
        </p:nvSpPr>
        <p:spPr>
          <a:xfrm rot="21113732">
            <a:off x="4273662" y="2534425"/>
            <a:ext cx="2457042" cy="20313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Inhoud: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Handreiking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zorgniveau 2 en 3</a:t>
            </a:r>
            <a:r>
              <a:rPr lang="nl-NL" dirty="0">
                <a:solidFill>
                  <a:prstClr val="black"/>
                </a:solidFill>
                <a:latin typeface="Segoe Print" panose="02000600000000000000"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Binnenhalen ideeën</a:t>
            </a:r>
          </a:p>
        </p:txBody>
      </p:sp>
      <p:pic>
        <p:nvPicPr>
          <p:cNvPr id="12" name="Afbeelding 11">
            <a:extLst>
              <a:ext uri="{FF2B5EF4-FFF2-40B4-BE49-F238E27FC236}">
                <a16:creationId xmlns:a16="http://schemas.microsoft.com/office/drawing/2014/main" id="{57E79DC9-3FDE-4081-83DC-AC9C0FEAFCF9}"/>
              </a:ext>
            </a:extLst>
          </p:cNvPr>
          <p:cNvPicPr>
            <a:picLocks noChangeAspect="1"/>
          </p:cNvPicPr>
          <p:nvPr/>
        </p:nvPicPr>
        <p:blipFill>
          <a:blip r:embed="rId6"/>
          <a:stretch>
            <a:fillRect/>
          </a:stretch>
        </p:blipFill>
        <p:spPr>
          <a:xfrm>
            <a:off x="6375399" y="3112997"/>
            <a:ext cx="4102964" cy="4115157"/>
          </a:xfrm>
          <a:prstGeom prst="rect">
            <a:avLst/>
          </a:prstGeom>
        </p:spPr>
      </p:pic>
      <p:sp>
        <p:nvSpPr>
          <p:cNvPr id="14" name="Rechthoek 13">
            <a:extLst>
              <a:ext uri="{FF2B5EF4-FFF2-40B4-BE49-F238E27FC236}">
                <a16:creationId xmlns:a16="http://schemas.microsoft.com/office/drawing/2014/main" id="{5D86BBA0-3F1F-4012-B098-98E7534969B6}"/>
              </a:ext>
            </a:extLst>
          </p:cNvPr>
          <p:cNvSpPr/>
          <p:nvPr/>
        </p:nvSpPr>
        <p:spPr>
          <a:xfrm rot="701746">
            <a:off x="7201009" y="4772671"/>
            <a:ext cx="22438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schemeClr val="accent2"/>
                </a:solidFill>
                <a:latin typeface="Segoe Print" panose="02000600000000000000" pitchFamily="2" charset="0"/>
              </a:rPr>
              <a:t>Proces: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schemeClr val="accent2"/>
                </a:solidFill>
                <a:latin typeface="Segoe Print" panose="02000600000000000000" pitchFamily="2" charset="0"/>
              </a:rPr>
              <a:t>Leesdossier</a:t>
            </a:r>
            <a:endPar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ndParaRPr>
          </a:p>
        </p:txBody>
      </p:sp>
      <p:sp>
        <p:nvSpPr>
          <p:cNvPr id="15" name="Rechthoek 14">
            <a:extLst>
              <a:ext uri="{FF2B5EF4-FFF2-40B4-BE49-F238E27FC236}">
                <a16:creationId xmlns:a16="http://schemas.microsoft.com/office/drawing/2014/main" id="{28FAEEC6-5AED-40AE-B075-3611CE53AC54}"/>
              </a:ext>
            </a:extLst>
          </p:cNvPr>
          <p:cNvSpPr/>
          <p:nvPr/>
        </p:nvSpPr>
        <p:spPr>
          <a:xfrm rot="701746">
            <a:off x="9203620" y="2358224"/>
            <a:ext cx="2243894"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ib-bijeenkomst op 24 sept.2018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dirty="0">
              <a:solidFill>
                <a:prstClr val="black"/>
              </a:solidFill>
              <a:latin typeface="Segoe Print" panose="020006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Segoe Print" panose="02000600000000000000" pitchFamily="2" charset="0"/>
              </a:rPr>
              <a:t>Uitwisseling</a:t>
            </a: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Tree>
    <p:extLst>
      <p:ext uri="{BB962C8B-B14F-4D97-AF65-F5344CB8AC3E}">
        <p14:creationId xmlns:p14="http://schemas.microsoft.com/office/powerpoint/2010/main" val="2642405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011680" y="1093053"/>
            <a:ext cx="8889999" cy="918710"/>
          </a:xfrm>
        </p:spPr>
        <p:txBody>
          <a:bodyPr>
            <a:noAutofit/>
          </a:bodyPr>
          <a:lstStyle/>
          <a:p>
            <a:r>
              <a:rPr lang="nl-NL" sz="4400" dirty="0">
                <a:solidFill>
                  <a:schemeClr val="accent2">
                    <a:lumMod val="60000"/>
                    <a:lumOff val="40000"/>
                  </a:schemeClr>
                </a:solidFill>
              </a:rPr>
              <a:t>Werkgroep Dyslexie-Onderwijs</a:t>
            </a:r>
          </a:p>
        </p:txBody>
      </p:sp>
      <p:pic>
        <p:nvPicPr>
          <p:cNvPr id="4" name="Picture 6" descr="Handreiking&#10;">
            <a:extLst>
              <a:ext uri="{FF2B5EF4-FFF2-40B4-BE49-F238E27FC236}">
                <a16:creationId xmlns:a16="http://schemas.microsoft.com/office/drawing/2014/main" id="{F6E123D9-2E11-4574-AC06-0C897948E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4151">
            <a:off x="99397" y="1994470"/>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fbeeldingsresultaat voor post it transparent background">
            <a:extLst>
              <a:ext uri="{FF2B5EF4-FFF2-40B4-BE49-F238E27FC236}">
                <a16:creationId xmlns:a16="http://schemas.microsoft.com/office/drawing/2014/main" id="{07B4E63E-DFD1-45DE-A546-8AD57D66A9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3474">
            <a:off x="8736289" y="1785479"/>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43" y="52320"/>
            <a:ext cx="2896004" cy="1095528"/>
          </a:xfrm>
          <a:prstGeom prst="rect">
            <a:avLst/>
          </a:prstGeom>
        </p:spPr>
      </p:pic>
      <p:pic>
        <p:nvPicPr>
          <p:cNvPr id="3" name="Afbeelding 2">
            <a:extLst>
              <a:ext uri="{FF2B5EF4-FFF2-40B4-BE49-F238E27FC236}">
                <a16:creationId xmlns:a16="http://schemas.microsoft.com/office/drawing/2014/main" id="{131C66E3-7FE3-4C76-8502-E70BFF288F9A}"/>
              </a:ext>
            </a:extLst>
          </p:cNvPr>
          <p:cNvPicPr>
            <a:picLocks noChangeAspect="1"/>
          </p:cNvPicPr>
          <p:nvPr/>
        </p:nvPicPr>
        <p:blipFill>
          <a:blip r:embed="rId4"/>
          <a:stretch>
            <a:fillRect/>
          </a:stretch>
        </p:blipFill>
        <p:spPr>
          <a:xfrm>
            <a:off x="3977372" y="1827820"/>
            <a:ext cx="3432345" cy="3444539"/>
          </a:xfrm>
          <a:prstGeom prst="rect">
            <a:avLst/>
          </a:prstGeom>
        </p:spPr>
      </p:pic>
      <p:sp>
        <p:nvSpPr>
          <p:cNvPr id="6" name="Ondertitel 5">
            <a:extLst>
              <a:ext uri="{FF2B5EF4-FFF2-40B4-BE49-F238E27FC236}">
                <a16:creationId xmlns:a16="http://schemas.microsoft.com/office/drawing/2014/main" id="{42CEE53C-8A04-4C36-90F0-DEF1BB863E5C}"/>
              </a:ext>
            </a:extLst>
          </p:cNvPr>
          <p:cNvSpPr>
            <a:spLocks noGrp="1"/>
          </p:cNvSpPr>
          <p:nvPr>
            <p:ph type="subTitle" idx="1"/>
          </p:nvPr>
        </p:nvSpPr>
        <p:spPr>
          <a:xfrm rot="21036325">
            <a:off x="592446" y="2677041"/>
            <a:ext cx="2284586" cy="2110152"/>
          </a:xfrm>
        </p:spPr>
        <p:txBody>
          <a:bodyPr>
            <a:normAutofit lnSpcReduction="10000"/>
          </a:bodyPr>
          <a:lstStyle/>
          <a:p>
            <a:r>
              <a:rPr lang="nl-NL" dirty="0">
                <a:solidFill>
                  <a:schemeClr val="tx1"/>
                </a:solidFill>
                <a:latin typeface="Segoe Print" panose="02000600000000000000" pitchFamily="2" charset="0"/>
              </a:rPr>
              <a:t>Opening </a:t>
            </a:r>
          </a:p>
          <a:p>
            <a:endParaRPr lang="nl-NL" dirty="0">
              <a:solidFill>
                <a:schemeClr val="tx1"/>
              </a:solidFill>
              <a:latin typeface="Segoe Print" panose="02000600000000000000" pitchFamily="2" charset="0"/>
            </a:endParaRPr>
          </a:p>
          <a:p>
            <a:r>
              <a:rPr lang="nl-NL" dirty="0">
                <a:solidFill>
                  <a:schemeClr val="tx1"/>
                </a:solidFill>
                <a:latin typeface="Segoe Print" panose="02000600000000000000" pitchFamily="2" charset="0"/>
              </a:rPr>
              <a:t>Agenda</a:t>
            </a:r>
          </a:p>
          <a:p>
            <a:endParaRPr lang="nl-NL" dirty="0">
              <a:solidFill>
                <a:schemeClr val="tx1"/>
              </a:solidFill>
              <a:latin typeface="Segoe Print" panose="02000600000000000000" pitchFamily="2" charset="0"/>
            </a:endParaRPr>
          </a:p>
          <a:p>
            <a:r>
              <a:rPr lang="nl-NL" dirty="0">
                <a:solidFill>
                  <a:schemeClr val="tx1"/>
                </a:solidFill>
                <a:latin typeface="Segoe Print" panose="02000600000000000000" pitchFamily="2" charset="0"/>
              </a:rPr>
              <a:t>Mededelingen:</a:t>
            </a:r>
          </a:p>
          <a:p>
            <a:r>
              <a:rPr lang="nl-NL" dirty="0">
                <a:solidFill>
                  <a:schemeClr val="tx1"/>
                </a:solidFill>
                <a:latin typeface="Segoe Print" panose="02000600000000000000" pitchFamily="2" charset="0"/>
              </a:rPr>
              <a:t>-Monitor 2017</a:t>
            </a:r>
          </a:p>
        </p:txBody>
      </p:sp>
      <p:pic>
        <p:nvPicPr>
          <p:cNvPr id="10" name="Afbeelding 9">
            <a:extLst>
              <a:ext uri="{FF2B5EF4-FFF2-40B4-BE49-F238E27FC236}">
                <a16:creationId xmlns:a16="http://schemas.microsoft.com/office/drawing/2014/main" id="{2361BFF6-1348-43C9-9A14-85DAB2461D74}"/>
              </a:ext>
            </a:extLst>
          </p:cNvPr>
          <p:cNvPicPr>
            <a:picLocks noChangeAspect="1"/>
          </p:cNvPicPr>
          <p:nvPr/>
        </p:nvPicPr>
        <p:blipFill>
          <a:blip r:embed="rId5"/>
          <a:stretch>
            <a:fillRect/>
          </a:stretch>
        </p:blipFill>
        <p:spPr>
          <a:xfrm>
            <a:off x="1634464" y="3300885"/>
            <a:ext cx="4102964" cy="4115157"/>
          </a:xfrm>
          <a:prstGeom prst="rect">
            <a:avLst/>
          </a:prstGeom>
        </p:spPr>
      </p:pic>
      <p:sp>
        <p:nvSpPr>
          <p:cNvPr id="8" name="Rechthoek 7">
            <a:extLst>
              <a:ext uri="{FF2B5EF4-FFF2-40B4-BE49-F238E27FC236}">
                <a16:creationId xmlns:a16="http://schemas.microsoft.com/office/drawing/2014/main" id="{B4136DC1-A4DB-46E2-BC44-10099BCA064B}"/>
              </a:ext>
            </a:extLst>
          </p:cNvPr>
          <p:cNvSpPr/>
          <p:nvPr/>
        </p:nvSpPr>
        <p:spPr>
          <a:xfrm rot="701746">
            <a:off x="2510002" y="5159900"/>
            <a:ext cx="22438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Kennisdelen:</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Segoe Print" panose="02000600000000000000" pitchFamily="2" charset="0"/>
              </a:rPr>
              <a:t>Hoogbegaafdheid</a:t>
            </a: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
        <p:nvSpPr>
          <p:cNvPr id="7" name="Rechthoek 6">
            <a:extLst>
              <a:ext uri="{FF2B5EF4-FFF2-40B4-BE49-F238E27FC236}">
                <a16:creationId xmlns:a16="http://schemas.microsoft.com/office/drawing/2014/main" id="{9063089F-150B-467B-9927-B0C0AEF0F18C}"/>
              </a:ext>
            </a:extLst>
          </p:cNvPr>
          <p:cNvSpPr/>
          <p:nvPr/>
        </p:nvSpPr>
        <p:spPr>
          <a:xfrm rot="21113732">
            <a:off x="4273662" y="2534425"/>
            <a:ext cx="2457042" cy="20313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Inhoud: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Handreiking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zorgniveau 2 en 3</a:t>
            </a:r>
            <a:r>
              <a:rPr lang="nl-NL" dirty="0">
                <a:solidFill>
                  <a:prstClr val="black"/>
                </a:solidFill>
                <a:latin typeface="Segoe Print" panose="02000600000000000000"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Binnenhalen ideeën</a:t>
            </a:r>
          </a:p>
        </p:txBody>
      </p:sp>
      <p:pic>
        <p:nvPicPr>
          <p:cNvPr id="12" name="Afbeelding 11">
            <a:extLst>
              <a:ext uri="{FF2B5EF4-FFF2-40B4-BE49-F238E27FC236}">
                <a16:creationId xmlns:a16="http://schemas.microsoft.com/office/drawing/2014/main" id="{57E79DC9-3FDE-4081-83DC-AC9C0FEAFCF9}"/>
              </a:ext>
            </a:extLst>
          </p:cNvPr>
          <p:cNvPicPr>
            <a:picLocks noChangeAspect="1"/>
          </p:cNvPicPr>
          <p:nvPr/>
        </p:nvPicPr>
        <p:blipFill>
          <a:blip r:embed="rId6"/>
          <a:stretch>
            <a:fillRect/>
          </a:stretch>
        </p:blipFill>
        <p:spPr>
          <a:xfrm>
            <a:off x="6375399" y="3112997"/>
            <a:ext cx="4102964" cy="4115157"/>
          </a:xfrm>
          <a:prstGeom prst="rect">
            <a:avLst/>
          </a:prstGeom>
        </p:spPr>
      </p:pic>
      <p:sp>
        <p:nvSpPr>
          <p:cNvPr id="14" name="Rechthoek 13">
            <a:extLst>
              <a:ext uri="{FF2B5EF4-FFF2-40B4-BE49-F238E27FC236}">
                <a16:creationId xmlns:a16="http://schemas.microsoft.com/office/drawing/2014/main" id="{5D86BBA0-3F1F-4012-B098-98E7534969B6}"/>
              </a:ext>
            </a:extLst>
          </p:cNvPr>
          <p:cNvSpPr/>
          <p:nvPr/>
        </p:nvSpPr>
        <p:spPr>
          <a:xfrm rot="701746">
            <a:off x="7201009" y="4772671"/>
            <a:ext cx="22438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latin typeface="Segoe Print" panose="02000600000000000000" pitchFamily="2" charset="0"/>
              </a:rPr>
              <a:t>Proces: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latin typeface="Segoe Print" panose="02000600000000000000" pitchFamily="2" charset="0"/>
              </a:rPr>
              <a:t>Leesdossier</a:t>
            </a:r>
            <a:endParaRPr kumimoji="0" lang="nl-NL" sz="1800" b="0" i="0" u="none" strike="noStrike" kern="1200" cap="none" spc="0" normalizeH="0" baseline="0" noProof="0" dirty="0">
              <a:ln>
                <a:noFill/>
              </a:ln>
              <a:effectLst/>
              <a:uLnTx/>
              <a:uFillTx/>
              <a:latin typeface="Segoe Print" panose="02000600000000000000" pitchFamily="2" charset="0"/>
            </a:endParaRPr>
          </a:p>
        </p:txBody>
      </p:sp>
      <p:sp>
        <p:nvSpPr>
          <p:cNvPr id="15" name="Rechthoek 14">
            <a:extLst>
              <a:ext uri="{FF2B5EF4-FFF2-40B4-BE49-F238E27FC236}">
                <a16:creationId xmlns:a16="http://schemas.microsoft.com/office/drawing/2014/main" id="{28FAEEC6-5AED-40AE-B075-3611CE53AC54}"/>
              </a:ext>
            </a:extLst>
          </p:cNvPr>
          <p:cNvSpPr/>
          <p:nvPr/>
        </p:nvSpPr>
        <p:spPr>
          <a:xfrm rot="701746">
            <a:off x="9203620" y="2219725"/>
            <a:ext cx="2243894" cy="20313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a typeface="+mn-ea"/>
                <a:cs typeface="+mn-cs"/>
              </a:rPr>
              <a:t>Invulling ib-bijeenkomst op 24 sept.2018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dirty="0">
              <a:solidFill>
                <a:schemeClr val="accent2"/>
              </a:solidFill>
              <a:latin typeface="Segoe Print" panose="020006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schemeClr val="accent2"/>
                </a:solidFill>
                <a:latin typeface="Segoe Print" panose="02000600000000000000" pitchFamily="2" charset="0"/>
              </a:rPr>
              <a:t>Uitwisseling: Redzaamheids-</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schemeClr val="accent2"/>
                </a:solidFill>
                <a:latin typeface="Segoe Print" panose="02000600000000000000" pitchFamily="2" charset="0"/>
              </a:rPr>
              <a:t>lezen</a:t>
            </a:r>
            <a:endPar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ndParaRPr>
          </a:p>
        </p:txBody>
      </p:sp>
    </p:spTree>
    <p:extLst>
      <p:ext uri="{BB962C8B-B14F-4D97-AF65-F5344CB8AC3E}">
        <p14:creationId xmlns:p14="http://schemas.microsoft.com/office/powerpoint/2010/main" val="2806201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594040" y="2270566"/>
            <a:ext cx="7334102" cy="572622"/>
          </a:xfrm>
        </p:spPr>
        <p:txBody>
          <a:bodyPr>
            <a:noAutofit/>
          </a:bodyPr>
          <a:lstStyle/>
          <a:p>
            <a:pPr algn="ctr"/>
            <a:r>
              <a:rPr lang="nl-NL" sz="4400" dirty="0">
                <a:solidFill>
                  <a:schemeClr val="accent2">
                    <a:lumMod val="75000"/>
                  </a:schemeClr>
                </a:solidFill>
              </a:rPr>
              <a:t>Bedankt </a:t>
            </a:r>
            <a:br>
              <a:rPr lang="nl-NL" sz="4400" dirty="0">
                <a:solidFill>
                  <a:schemeClr val="accent2">
                    <a:lumMod val="75000"/>
                  </a:schemeClr>
                </a:solidFill>
              </a:rPr>
            </a:br>
            <a:r>
              <a:rPr lang="nl-NL" sz="4400" dirty="0">
                <a:solidFill>
                  <a:schemeClr val="accent2">
                    <a:lumMod val="75000"/>
                  </a:schemeClr>
                </a:solidFill>
              </a:rPr>
              <a:t>voor je aanwezigheid </a:t>
            </a:r>
            <a:br>
              <a:rPr lang="nl-NL" sz="4400" dirty="0">
                <a:solidFill>
                  <a:schemeClr val="accent2">
                    <a:lumMod val="75000"/>
                  </a:schemeClr>
                </a:solidFill>
              </a:rPr>
            </a:br>
            <a:r>
              <a:rPr lang="nl-NL" sz="4400" dirty="0">
                <a:solidFill>
                  <a:schemeClr val="accent2">
                    <a:lumMod val="75000"/>
                  </a:schemeClr>
                </a:solidFill>
              </a:rPr>
              <a:t>en inbreng!</a:t>
            </a:r>
            <a:br>
              <a:rPr lang="nl-NL" sz="4400" dirty="0">
                <a:solidFill>
                  <a:schemeClr val="accent2">
                    <a:lumMod val="75000"/>
                  </a:schemeClr>
                </a:solidFill>
              </a:rPr>
            </a:br>
            <a:br>
              <a:rPr lang="nl-NL" sz="4400" dirty="0">
                <a:solidFill>
                  <a:schemeClr val="accent2">
                    <a:lumMod val="75000"/>
                  </a:schemeClr>
                </a:solidFill>
              </a:rPr>
            </a:br>
            <a:r>
              <a:rPr lang="nl-NL" sz="2400" dirty="0">
                <a:solidFill>
                  <a:schemeClr val="accent2">
                    <a:lumMod val="75000"/>
                  </a:schemeClr>
                </a:solidFill>
              </a:rPr>
              <a:t>Tot 12 juli 2018, 8.30-10.30 uur</a:t>
            </a:r>
            <a:br>
              <a:rPr lang="nl-NL" sz="4400" dirty="0">
                <a:solidFill>
                  <a:schemeClr val="accent2">
                    <a:lumMod val="75000"/>
                  </a:schemeClr>
                </a:solidFill>
              </a:rPr>
            </a:br>
            <a:endParaRPr lang="nl-NL" sz="4400" dirty="0">
              <a:solidFill>
                <a:schemeClr val="accent2">
                  <a:lumMod val="75000"/>
                </a:schemeClr>
              </a:solidFill>
            </a:endParaRPr>
          </a:p>
        </p:txBody>
      </p:sp>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771" y="199599"/>
            <a:ext cx="2896004" cy="1095528"/>
          </a:xfrm>
          <a:prstGeom prst="rect">
            <a:avLst/>
          </a:prstGeom>
        </p:spPr>
      </p:pic>
    </p:spTree>
    <p:extLst>
      <p:ext uri="{BB962C8B-B14F-4D97-AF65-F5344CB8AC3E}">
        <p14:creationId xmlns:p14="http://schemas.microsoft.com/office/powerpoint/2010/main" val="1700283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011680" y="1093053"/>
            <a:ext cx="8889999" cy="918710"/>
          </a:xfrm>
        </p:spPr>
        <p:txBody>
          <a:bodyPr>
            <a:noAutofit/>
          </a:bodyPr>
          <a:lstStyle/>
          <a:p>
            <a:r>
              <a:rPr lang="nl-NL" sz="4400" dirty="0">
                <a:solidFill>
                  <a:schemeClr val="accent2">
                    <a:lumMod val="60000"/>
                    <a:lumOff val="40000"/>
                  </a:schemeClr>
                </a:solidFill>
              </a:rPr>
              <a:t>Werkgroep Dyslexie-Onderwijs</a:t>
            </a:r>
          </a:p>
        </p:txBody>
      </p:sp>
      <p:pic>
        <p:nvPicPr>
          <p:cNvPr id="4" name="Picture 6" descr="Handreiking&#10;">
            <a:extLst>
              <a:ext uri="{FF2B5EF4-FFF2-40B4-BE49-F238E27FC236}">
                <a16:creationId xmlns:a16="http://schemas.microsoft.com/office/drawing/2014/main" id="{F6E123D9-2E11-4574-AC06-0C897948E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4151">
            <a:off x="99397" y="1994470"/>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fbeeldingsresultaat voor post it transparent background">
            <a:extLst>
              <a:ext uri="{FF2B5EF4-FFF2-40B4-BE49-F238E27FC236}">
                <a16:creationId xmlns:a16="http://schemas.microsoft.com/office/drawing/2014/main" id="{07B4E63E-DFD1-45DE-A546-8AD57D66A9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3474">
            <a:off x="8736289" y="1785479"/>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43" y="52320"/>
            <a:ext cx="2896004" cy="1095528"/>
          </a:xfrm>
          <a:prstGeom prst="rect">
            <a:avLst/>
          </a:prstGeom>
        </p:spPr>
      </p:pic>
      <p:pic>
        <p:nvPicPr>
          <p:cNvPr id="3" name="Afbeelding 2">
            <a:extLst>
              <a:ext uri="{FF2B5EF4-FFF2-40B4-BE49-F238E27FC236}">
                <a16:creationId xmlns:a16="http://schemas.microsoft.com/office/drawing/2014/main" id="{131C66E3-7FE3-4C76-8502-E70BFF288F9A}"/>
              </a:ext>
            </a:extLst>
          </p:cNvPr>
          <p:cNvPicPr>
            <a:picLocks noChangeAspect="1"/>
          </p:cNvPicPr>
          <p:nvPr/>
        </p:nvPicPr>
        <p:blipFill>
          <a:blip r:embed="rId4"/>
          <a:stretch>
            <a:fillRect/>
          </a:stretch>
        </p:blipFill>
        <p:spPr>
          <a:xfrm>
            <a:off x="3977372" y="1827820"/>
            <a:ext cx="3432345" cy="3444539"/>
          </a:xfrm>
          <a:prstGeom prst="rect">
            <a:avLst/>
          </a:prstGeom>
        </p:spPr>
      </p:pic>
      <p:sp>
        <p:nvSpPr>
          <p:cNvPr id="6" name="Ondertitel 5">
            <a:extLst>
              <a:ext uri="{FF2B5EF4-FFF2-40B4-BE49-F238E27FC236}">
                <a16:creationId xmlns:a16="http://schemas.microsoft.com/office/drawing/2014/main" id="{42CEE53C-8A04-4C36-90F0-DEF1BB863E5C}"/>
              </a:ext>
            </a:extLst>
          </p:cNvPr>
          <p:cNvSpPr>
            <a:spLocks noGrp="1"/>
          </p:cNvSpPr>
          <p:nvPr>
            <p:ph type="subTitle" idx="1"/>
          </p:nvPr>
        </p:nvSpPr>
        <p:spPr>
          <a:xfrm rot="21036325">
            <a:off x="592446" y="2677041"/>
            <a:ext cx="2284586" cy="2110152"/>
          </a:xfrm>
        </p:spPr>
        <p:txBody>
          <a:bodyPr>
            <a:normAutofit lnSpcReduction="10000"/>
          </a:bodyPr>
          <a:lstStyle/>
          <a:p>
            <a:r>
              <a:rPr lang="nl-NL" b="1" dirty="0">
                <a:solidFill>
                  <a:schemeClr val="accent2"/>
                </a:solidFill>
                <a:latin typeface="Segoe Print" panose="02000600000000000000" pitchFamily="2" charset="0"/>
              </a:rPr>
              <a:t>Opening </a:t>
            </a:r>
          </a:p>
          <a:p>
            <a:endParaRPr lang="nl-NL" b="1" dirty="0">
              <a:solidFill>
                <a:schemeClr val="accent2"/>
              </a:solidFill>
              <a:latin typeface="Segoe Print" panose="02000600000000000000" pitchFamily="2" charset="0"/>
            </a:endParaRPr>
          </a:p>
          <a:p>
            <a:r>
              <a:rPr lang="nl-NL" b="1" dirty="0">
                <a:solidFill>
                  <a:schemeClr val="accent2"/>
                </a:solidFill>
                <a:latin typeface="Segoe Print" panose="02000600000000000000" pitchFamily="2" charset="0"/>
              </a:rPr>
              <a:t>Agenda</a:t>
            </a:r>
          </a:p>
          <a:p>
            <a:endParaRPr lang="nl-NL" b="1" dirty="0">
              <a:solidFill>
                <a:schemeClr val="accent2"/>
              </a:solidFill>
              <a:latin typeface="Segoe Print" panose="02000600000000000000" pitchFamily="2" charset="0"/>
            </a:endParaRPr>
          </a:p>
          <a:p>
            <a:r>
              <a:rPr lang="nl-NL" b="1" dirty="0">
                <a:solidFill>
                  <a:schemeClr val="accent2"/>
                </a:solidFill>
                <a:latin typeface="Segoe Print" panose="02000600000000000000" pitchFamily="2" charset="0"/>
              </a:rPr>
              <a:t>Mededelingen:</a:t>
            </a:r>
          </a:p>
          <a:p>
            <a:r>
              <a:rPr lang="nl-NL" b="1" dirty="0">
                <a:solidFill>
                  <a:schemeClr val="accent2"/>
                </a:solidFill>
                <a:latin typeface="Segoe Print" panose="02000600000000000000" pitchFamily="2" charset="0"/>
              </a:rPr>
              <a:t>-Monitor 2017</a:t>
            </a:r>
          </a:p>
        </p:txBody>
      </p:sp>
      <p:pic>
        <p:nvPicPr>
          <p:cNvPr id="10" name="Afbeelding 9">
            <a:extLst>
              <a:ext uri="{FF2B5EF4-FFF2-40B4-BE49-F238E27FC236}">
                <a16:creationId xmlns:a16="http://schemas.microsoft.com/office/drawing/2014/main" id="{2361BFF6-1348-43C9-9A14-85DAB2461D74}"/>
              </a:ext>
            </a:extLst>
          </p:cNvPr>
          <p:cNvPicPr>
            <a:picLocks noChangeAspect="1"/>
          </p:cNvPicPr>
          <p:nvPr/>
        </p:nvPicPr>
        <p:blipFill>
          <a:blip r:embed="rId5"/>
          <a:stretch>
            <a:fillRect/>
          </a:stretch>
        </p:blipFill>
        <p:spPr>
          <a:xfrm>
            <a:off x="1634464" y="3300885"/>
            <a:ext cx="4102964" cy="4115157"/>
          </a:xfrm>
          <a:prstGeom prst="rect">
            <a:avLst/>
          </a:prstGeom>
        </p:spPr>
      </p:pic>
      <p:sp>
        <p:nvSpPr>
          <p:cNvPr id="8" name="Rechthoek 7">
            <a:extLst>
              <a:ext uri="{FF2B5EF4-FFF2-40B4-BE49-F238E27FC236}">
                <a16:creationId xmlns:a16="http://schemas.microsoft.com/office/drawing/2014/main" id="{B4136DC1-A4DB-46E2-BC44-10099BCA064B}"/>
              </a:ext>
            </a:extLst>
          </p:cNvPr>
          <p:cNvSpPr/>
          <p:nvPr/>
        </p:nvSpPr>
        <p:spPr>
          <a:xfrm rot="701746">
            <a:off x="2510002" y="5159900"/>
            <a:ext cx="22438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Kennisdelen:</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Segoe Print" panose="02000600000000000000" pitchFamily="2" charset="0"/>
              </a:rPr>
              <a:t>Hoogbegaafdheid</a:t>
            </a: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
        <p:nvSpPr>
          <p:cNvPr id="7" name="Rechthoek 6">
            <a:extLst>
              <a:ext uri="{FF2B5EF4-FFF2-40B4-BE49-F238E27FC236}">
                <a16:creationId xmlns:a16="http://schemas.microsoft.com/office/drawing/2014/main" id="{9063089F-150B-467B-9927-B0C0AEF0F18C}"/>
              </a:ext>
            </a:extLst>
          </p:cNvPr>
          <p:cNvSpPr/>
          <p:nvPr/>
        </p:nvSpPr>
        <p:spPr>
          <a:xfrm rot="21113732">
            <a:off x="4273662" y="2534425"/>
            <a:ext cx="2457042" cy="20313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Inhoud: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Handreiking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zorgniveau 2 en 3</a:t>
            </a:r>
            <a:r>
              <a:rPr lang="nl-NL" dirty="0">
                <a:solidFill>
                  <a:prstClr val="black"/>
                </a:solidFill>
                <a:latin typeface="Segoe Print" panose="02000600000000000000"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Binnenhalen ideeën</a:t>
            </a:r>
          </a:p>
        </p:txBody>
      </p:sp>
      <p:pic>
        <p:nvPicPr>
          <p:cNvPr id="12" name="Afbeelding 11">
            <a:extLst>
              <a:ext uri="{FF2B5EF4-FFF2-40B4-BE49-F238E27FC236}">
                <a16:creationId xmlns:a16="http://schemas.microsoft.com/office/drawing/2014/main" id="{57E79DC9-3FDE-4081-83DC-AC9C0FEAFCF9}"/>
              </a:ext>
            </a:extLst>
          </p:cNvPr>
          <p:cNvPicPr>
            <a:picLocks noChangeAspect="1"/>
          </p:cNvPicPr>
          <p:nvPr/>
        </p:nvPicPr>
        <p:blipFill>
          <a:blip r:embed="rId6"/>
          <a:stretch>
            <a:fillRect/>
          </a:stretch>
        </p:blipFill>
        <p:spPr>
          <a:xfrm>
            <a:off x="6375399" y="3112997"/>
            <a:ext cx="4102964" cy="4115157"/>
          </a:xfrm>
          <a:prstGeom prst="rect">
            <a:avLst/>
          </a:prstGeom>
        </p:spPr>
      </p:pic>
      <p:sp>
        <p:nvSpPr>
          <p:cNvPr id="14" name="Rechthoek 13">
            <a:extLst>
              <a:ext uri="{FF2B5EF4-FFF2-40B4-BE49-F238E27FC236}">
                <a16:creationId xmlns:a16="http://schemas.microsoft.com/office/drawing/2014/main" id="{5D86BBA0-3F1F-4012-B098-98E7534969B6}"/>
              </a:ext>
            </a:extLst>
          </p:cNvPr>
          <p:cNvSpPr/>
          <p:nvPr/>
        </p:nvSpPr>
        <p:spPr>
          <a:xfrm rot="701746">
            <a:off x="7201009" y="4772671"/>
            <a:ext cx="22438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Segoe Print" panose="02000600000000000000" pitchFamily="2" charset="0"/>
              </a:rPr>
              <a:t>Proces: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Segoe Print" panose="02000600000000000000" pitchFamily="2" charset="0"/>
              </a:rPr>
              <a:t>Leesdossier</a:t>
            </a: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
        <p:nvSpPr>
          <p:cNvPr id="15" name="Rechthoek 14">
            <a:extLst>
              <a:ext uri="{FF2B5EF4-FFF2-40B4-BE49-F238E27FC236}">
                <a16:creationId xmlns:a16="http://schemas.microsoft.com/office/drawing/2014/main" id="{28FAEEC6-5AED-40AE-B075-3611CE53AC54}"/>
              </a:ext>
            </a:extLst>
          </p:cNvPr>
          <p:cNvSpPr/>
          <p:nvPr/>
        </p:nvSpPr>
        <p:spPr>
          <a:xfrm rot="701746">
            <a:off x="9203620" y="2358224"/>
            <a:ext cx="2243894"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ib-bijeenkomst op 24 sept.2018</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nl-NL" dirty="0">
              <a:solidFill>
                <a:prstClr val="black"/>
              </a:solidFill>
              <a:latin typeface="Segoe Print" panose="020006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Segoe Print" panose="02000600000000000000" pitchFamily="2" charset="0"/>
              </a:rPr>
              <a:t>Uitwisseling</a:t>
            </a: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Tree>
    <p:extLst>
      <p:ext uri="{BB962C8B-B14F-4D97-AF65-F5344CB8AC3E}">
        <p14:creationId xmlns:p14="http://schemas.microsoft.com/office/powerpoint/2010/main" val="2881422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70F682E-3F12-40F5-8E68-2D9CF4BF0C95}"/>
              </a:ext>
            </a:extLst>
          </p:cNvPr>
          <p:cNvPicPr>
            <a:picLocks noChangeAspect="1"/>
          </p:cNvPicPr>
          <p:nvPr/>
        </p:nvPicPr>
        <p:blipFill>
          <a:blip r:embed="rId2"/>
          <a:stretch>
            <a:fillRect/>
          </a:stretch>
        </p:blipFill>
        <p:spPr>
          <a:xfrm>
            <a:off x="311744" y="165392"/>
            <a:ext cx="2895851" cy="1097375"/>
          </a:xfrm>
          <a:prstGeom prst="rect">
            <a:avLst/>
          </a:prstGeom>
        </p:spPr>
      </p:pic>
      <p:graphicFrame>
        <p:nvGraphicFramePr>
          <p:cNvPr id="3" name="Tabel 2">
            <a:extLst>
              <a:ext uri="{FF2B5EF4-FFF2-40B4-BE49-F238E27FC236}">
                <a16:creationId xmlns:a16="http://schemas.microsoft.com/office/drawing/2014/main" id="{0BB0F957-4744-4580-8891-36B446A31CB1}"/>
              </a:ext>
            </a:extLst>
          </p:cNvPr>
          <p:cNvGraphicFramePr>
            <a:graphicFrameLocks noGrp="1"/>
          </p:cNvGraphicFramePr>
          <p:nvPr>
            <p:extLst>
              <p:ext uri="{D42A27DB-BD31-4B8C-83A1-F6EECF244321}">
                <p14:modId xmlns:p14="http://schemas.microsoft.com/office/powerpoint/2010/main" val="1181090980"/>
              </p:ext>
            </p:extLst>
          </p:nvPr>
        </p:nvGraphicFramePr>
        <p:xfrm>
          <a:off x="1223807" y="2310523"/>
          <a:ext cx="9607460" cy="2499360"/>
        </p:xfrm>
        <a:graphic>
          <a:graphicData uri="http://schemas.openxmlformats.org/drawingml/2006/table">
            <a:tbl>
              <a:tblPr firstRow="1" bandRow="1">
                <a:tableStyleId>{5C22544A-7EE6-4342-B048-85BDC9FD1C3A}</a:tableStyleId>
              </a:tblPr>
              <a:tblGrid>
                <a:gridCol w="1465544">
                  <a:extLst>
                    <a:ext uri="{9D8B030D-6E8A-4147-A177-3AD203B41FA5}">
                      <a16:colId xmlns:a16="http://schemas.microsoft.com/office/drawing/2014/main" val="3041234975"/>
                    </a:ext>
                  </a:extLst>
                </a:gridCol>
                <a:gridCol w="1416694">
                  <a:extLst>
                    <a:ext uri="{9D8B030D-6E8A-4147-A177-3AD203B41FA5}">
                      <a16:colId xmlns:a16="http://schemas.microsoft.com/office/drawing/2014/main" val="494611729"/>
                    </a:ext>
                  </a:extLst>
                </a:gridCol>
                <a:gridCol w="1476819">
                  <a:extLst>
                    <a:ext uri="{9D8B030D-6E8A-4147-A177-3AD203B41FA5}">
                      <a16:colId xmlns:a16="http://schemas.microsoft.com/office/drawing/2014/main" val="2750342732"/>
                    </a:ext>
                  </a:extLst>
                </a:gridCol>
                <a:gridCol w="1929008">
                  <a:extLst>
                    <a:ext uri="{9D8B030D-6E8A-4147-A177-3AD203B41FA5}">
                      <a16:colId xmlns:a16="http://schemas.microsoft.com/office/drawing/2014/main" val="2527875060"/>
                    </a:ext>
                  </a:extLst>
                </a:gridCol>
                <a:gridCol w="1515649">
                  <a:extLst>
                    <a:ext uri="{9D8B030D-6E8A-4147-A177-3AD203B41FA5}">
                      <a16:colId xmlns:a16="http://schemas.microsoft.com/office/drawing/2014/main" val="1788721431"/>
                    </a:ext>
                  </a:extLst>
                </a:gridCol>
                <a:gridCol w="1803746">
                  <a:extLst>
                    <a:ext uri="{9D8B030D-6E8A-4147-A177-3AD203B41FA5}">
                      <a16:colId xmlns:a16="http://schemas.microsoft.com/office/drawing/2014/main" val="1178871293"/>
                    </a:ext>
                  </a:extLst>
                </a:gridCol>
              </a:tblGrid>
              <a:tr h="790684">
                <a:tc>
                  <a:txBody>
                    <a:bodyPr/>
                    <a:lstStyle/>
                    <a:p>
                      <a:pPr algn="ctr"/>
                      <a:r>
                        <a:rPr lang="nl-NL" dirty="0"/>
                        <a:t>aantal ingediende aanvragen</a:t>
                      </a:r>
                    </a:p>
                  </a:txBody>
                  <a:tcPr/>
                </a:tc>
                <a:tc>
                  <a:txBody>
                    <a:bodyPr/>
                    <a:lstStyle/>
                    <a:p>
                      <a:pPr algn="ctr"/>
                      <a:r>
                        <a:rPr lang="nl-NL" dirty="0"/>
                        <a:t>aantal scholen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1" i="0" u="none" strike="noStrike" kern="1200" cap="none" spc="0" normalizeH="0" baseline="0" noProof="0" dirty="0">
                          <a:ln>
                            <a:noFill/>
                          </a:ln>
                          <a:solidFill>
                            <a:prstClr val="white"/>
                          </a:solidFill>
                          <a:effectLst/>
                          <a:uLnTx/>
                          <a:uFillTx/>
                          <a:latin typeface="+mn-lt"/>
                          <a:ea typeface="+mn-ea"/>
                          <a:cs typeface="+mn-cs"/>
                        </a:rPr>
                        <a:t>aantal aanvragen niet compleet</a:t>
                      </a:r>
                    </a:p>
                  </a:txBody>
                  <a:tcPr/>
                </a:tc>
                <a:tc>
                  <a:txBody>
                    <a:bodyPr/>
                    <a:lstStyle/>
                    <a:p>
                      <a:pPr algn="ctr"/>
                      <a:r>
                        <a:rPr lang="nl-NL" dirty="0"/>
                        <a:t>duur screening</a:t>
                      </a:r>
                    </a:p>
                  </a:txBody>
                  <a:tcPr/>
                </a:tc>
                <a:tc>
                  <a:txBody>
                    <a:bodyPr/>
                    <a:lstStyle/>
                    <a:p>
                      <a:pPr algn="ctr"/>
                      <a:r>
                        <a:rPr lang="nl-NL" dirty="0"/>
                        <a:t>aantal  afgewezen</a:t>
                      </a:r>
                    </a:p>
                    <a:p>
                      <a:pPr algn="ctr"/>
                      <a:r>
                        <a:rPr lang="nl-NL" dirty="0"/>
                        <a:t>door SWV</a:t>
                      </a:r>
                    </a:p>
                  </a:txBody>
                  <a:tcPr/>
                </a:tc>
                <a:tc>
                  <a:txBody>
                    <a:bodyPr/>
                    <a:lstStyle/>
                    <a:p>
                      <a:pPr algn="ctr"/>
                      <a:r>
                        <a:rPr lang="nl-NL" dirty="0"/>
                        <a:t>aantal in 2</a:t>
                      </a:r>
                      <a:r>
                        <a:rPr lang="nl-NL" baseline="30000" dirty="0"/>
                        <a:t>e</a:t>
                      </a:r>
                      <a:r>
                        <a:rPr lang="nl-NL" dirty="0"/>
                        <a:t> instantie door zorgaanbieder afgewezen</a:t>
                      </a:r>
                    </a:p>
                  </a:txBody>
                  <a:tcPr/>
                </a:tc>
                <a:extLst>
                  <a:ext uri="{0D108BD9-81ED-4DB2-BD59-A6C34878D82A}">
                    <a16:rowId xmlns:a16="http://schemas.microsoft.com/office/drawing/2014/main" val="574940285"/>
                  </a:ext>
                </a:extLst>
              </a:tr>
              <a:tr h="746309">
                <a:tc>
                  <a:txBody>
                    <a:bodyPr/>
                    <a:lstStyle/>
                    <a:p>
                      <a:pPr algn="ctr"/>
                      <a:r>
                        <a:rPr lang="nl-NL" sz="2000" b="1" dirty="0"/>
                        <a:t>60</a:t>
                      </a:r>
                    </a:p>
                    <a:p>
                      <a:pPr algn="ctr"/>
                      <a:r>
                        <a:rPr lang="nl-NL" sz="1400" b="1" dirty="0"/>
                        <a:t>Nog 7 in behandeling</a:t>
                      </a:r>
                    </a:p>
                  </a:txBody>
                  <a:tcPr/>
                </a:tc>
                <a:tc>
                  <a:txBody>
                    <a:bodyPr/>
                    <a:lstStyle/>
                    <a:p>
                      <a:pPr algn="ctr"/>
                      <a:r>
                        <a:rPr lang="nl-NL" sz="2000" b="1"/>
                        <a:t>26 </a:t>
                      </a:r>
                      <a:r>
                        <a:rPr lang="nl-NL" sz="1400" b="1"/>
                        <a:t>(van </a:t>
                      </a:r>
                      <a:r>
                        <a:rPr lang="nl-NL" sz="1400" b="1" dirty="0"/>
                        <a:t>38)</a:t>
                      </a:r>
                      <a:endParaRPr lang="nl-NL" sz="2000" b="1" dirty="0"/>
                    </a:p>
                    <a:p>
                      <a:pPr algn="ctr"/>
                      <a:r>
                        <a:rPr lang="nl-NL" sz="1200" b="1" dirty="0"/>
                        <a:t>Albatros 5</a:t>
                      </a:r>
                      <a:br>
                        <a:rPr lang="nl-NL" sz="1200" b="1" dirty="0"/>
                      </a:br>
                      <a:r>
                        <a:rPr lang="nl-NL" sz="1200" b="1" dirty="0"/>
                        <a:t>Wingerd 5</a:t>
                      </a:r>
                    </a:p>
                    <a:p>
                      <a:pPr algn="ctr"/>
                      <a:r>
                        <a:rPr lang="nl-NL" sz="1200" b="1" dirty="0"/>
                        <a:t>Warande 4</a:t>
                      </a:r>
                    </a:p>
                    <a:p>
                      <a:pPr algn="ctr"/>
                      <a:r>
                        <a:rPr lang="nl-NL" sz="1200" b="1" dirty="0"/>
                        <a:t>Boeier 4</a:t>
                      </a:r>
                    </a:p>
                    <a:p>
                      <a:pPr algn="ctr"/>
                      <a:r>
                        <a:rPr lang="nl-NL" sz="1200" b="1" dirty="0"/>
                        <a:t>Kring 4</a:t>
                      </a:r>
                    </a:p>
                  </a:txBody>
                  <a:tcPr/>
                </a:tc>
                <a:tc>
                  <a:txBody>
                    <a:bodyPr/>
                    <a:lstStyle/>
                    <a:p>
                      <a:pPr algn="ctr"/>
                      <a:r>
                        <a:rPr lang="nl-NL" sz="2000" b="1" dirty="0"/>
                        <a:t>22</a:t>
                      </a:r>
                    </a:p>
                  </a:txBody>
                  <a:tcPr/>
                </a:tc>
                <a:tc>
                  <a:txBody>
                    <a:bodyPr/>
                    <a:lstStyle/>
                    <a:p>
                      <a:pPr algn="ctr"/>
                      <a:r>
                        <a:rPr lang="nl-NL" sz="2000" b="1" dirty="0"/>
                        <a:t>max. 14 dagen</a:t>
                      </a:r>
                    </a:p>
                    <a:p>
                      <a:pPr algn="ctr"/>
                      <a:r>
                        <a:rPr lang="nl-NL" sz="2000" b="1" dirty="0"/>
                        <a:t>(</a:t>
                      </a:r>
                      <a:r>
                        <a:rPr lang="nl-NL" sz="1400" b="1" dirty="0"/>
                        <a:t>bij niet compleet soms langer)</a:t>
                      </a:r>
                    </a:p>
                  </a:txBody>
                  <a:tcPr/>
                </a:tc>
                <a:tc>
                  <a:txBody>
                    <a:bodyPr/>
                    <a:lstStyle/>
                    <a:p>
                      <a:pPr algn="ctr"/>
                      <a:r>
                        <a:rPr lang="nl-NL" sz="2000" b="1" dirty="0"/>
                        <a:t>6</a:t>
                      </a:r>
                    </a:p>
                  </a:txBody>
                  <a:tcPr/>
                </a:tc>
                <a:tc>
                  <a:txBody>
                    <a:bodyPr/>
                    <a:lstStyle/>
                    <a:p>
                      <a:pPr algn="ctr"/>
                      <a:r>
                        <a:rPr lang="nl-NL" sz="2000" b="1" dirty="0"/>
                        <a:t>2</a:t>
                      </a:r>
                    </a:p>
                  </a:txBody>
                  <a:tcPr/>
                </a:tc>
                <a:extLst>
                  <a:ext uri="{0D108BD9-81ED-4DB2-BD59-A6C34878D82A}">
                    <a16:rowId xmlns:a16="http://schemas.microsoft.com/office/drawing/2014/main" val="1434571446"/>
                  </a:ext>
                </a:extLst>
              </a:tr>
            </a:tbl>
          </a:graphicData>
        </a:graphic>
      </p:graphicFrame>
      <p:sp>
        <p:nvSpPr>
          <p:cNvPr id="7" name="Tekstvak 6">
            <a:extLst>
              <a:ext uri="{FF2B5EF4-FFF2-40B4-BE49-F238E27FC236}">
                <a16:creationId xmlns:a16="http://schemas.microsoft.com/office/drawing/2014/main" id="{87E7E858-204D-4E2C-9D92-B7F0FE2662DE}"/>
              </a:ext>
            </a:extLst>
          </p:cNvPr>
          <p:cNvSpPr txBox="1"/>
          <p:nvPr/>
        </p:nvSpPr>
        <p:spPr>
          <a:xfrm>
            <a:off x="960501" y="1910413"/>
            <a:ext cx="6825006" cy="400110"/>
          </a:xfrm>
          <a:prstGeom prst="rect">
            <a:avLst/>
          </a:prstGeom>
          <a:noFill/>
        </p:spPr>
        <p:txBody>
          <a:bodyPr wrap="square" rtlCol="0">
            <a:spAutoFit/>
          </a:bodyPr>
          <a:lstStyle/>
          <a:p>
            <a:r>
              <a:rPr lang="nl-NL" sz="2000" b="1" dirty="0" err="1"/>
              <a:t>Screeningen</a:t>
            </a:r>
            <a:r>
              <a:rPr lang="nl-NL" sz="2000" b="1" dirty="0"/>
              <a:t> door SWV van 1 oktober 2017 – 10 juli 2018</a:t>
            </a:r>
          </a:p>
        </p:txBody>
      </p:sp>
      <p:sp>
        <p:nvSpPr>
          <p:cNvPr id="8" name="Tekstvak 7">
            <a:extLst>
              <a:ext uri="{FF2B5EF4-FFF2-40B4-BE49-F238E27FC236}">
                <a16:creationId xmlns:a16="http://schemas.microsoft.com/office/drawing/2014/main" id="{D64AB5E4-C979-4BAA-86D9-2B2E0D862F8C}"/>
              </a:ext>
            </a:extLst>
          </p:cNvPr>
          <p:cNvSpPr txBox="1"/>
          <p:nvPr/>
        </p:nvSpPr>
        <p:spPr>
          <a:xfrm>
            <a:off x="1402916" y="4972833"/>
            <a:ext cx="9607460" cy="1292662"/>
          </a:xfrm>
          <a:prstGeom prst="rect">
            <a:avLst/>
          </a:prstGeom>
          <a:noFill/>
        </p:spPr>
        <p:txBody>
          <a:bodyPr wrap="square" rtlCol="0">
            <a:spAutoFit/>
          </a:bodyPr>
          <a:lstStyle/>
          <a:p>
            <a:r>
              <a:rPr lang="nl-NL" sz="2000" b="1" dirty="0"/>
              <a:t>Monitor 2017</a:t>
            </a:r>
          </a:p>
          <a:p>
            <a:r>
              <a:rPr lang="nl-NL" sz="2000" b="1" dirty="0"/>
              <a:t>A	: 4 leerlingen</a:t>
            </a:r>
          </a:p>
          <a:p>
            <a:r>
              <a:rPr lang="nl-NL" sz="2000" b="1" dirty="0"/>
              <a:t>B &amp;C	: 28 leerlingen</a:t>
            </a:r>
          </a:p>
          <a:p>
            <a:endParaRPr lang="nl-NL" dirty="0"/>
          </a:p>
        </p:txBody>
      </p:sp>
    </p:spTree>
    <p:extLst>
      <p:ext uri="{BB962C8B-B14F-4D97-AF65-F5344CB8AC3E}">
        <p14:creationId xmlns:p14="http://schemas.microsoft.com/office/powerpoint/2010/main" val="206843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011680" y="1093053"/>
            <a:ext cx="8889999" cy="918710"/>
          </a:xfrm>
        </p:spPr>
        <p:txBody>
          <a:bodyPr>
            <a:noAutofit/>
          </a:bodyPr>
          <a:lstStyle/>
          <a:p>
            <a:r>
              <a:rPr lang="nl-NL" sz="4400" dirty="0">
                <a:solidFill>
                  <a:schemeClr val="accent2">
                    <a:lumMod val="60000"/>
                    <a:lumOff val="40000"/>
                  </a:schemeClr>
                </a:solidFill>
              </a:rPr>
              <a:t>Werkgroep Dyslexie-Onderwijs</a:t>
            </a:r>
          </a:p>
        </p:txBody>
      </p:sp>
      <p:pic>
        <p:nvPicPr>
          <p:cNvPr id="4" name="Picture 6" descr="Handreiking&#10;">
            <a:extLst>
              <a:ext uri="{FF2B5EF4-FFF2-40B4-BE49-F238E27FC236}">
                <a16:creationId xmlns:a16="http://schemas.microsoft.com/office/drawing/2014/main" id="{F6E123D9-2E11-4574-AC06-0C897948E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4151">
            <a:off x="99397" y="1994470"/>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fbeeldingsresultaat voor post it transparent background">
            <a:extLst>
              <a:ext uri="{FF2B5EF4-FFF2-40B4-BE49-F238E27FC236}">
                <a16:creationId xmlns:a16="http://schemas.microsoft.com/office/drawing/2014/main" id="{07B4E63E-DFD1-45DE-A546-8AD57D66A9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3474">
            <a:off x="8736289" y="1785479"/>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43" y="52320"/>
            <a:ext cx="2896004" cy="1095528"/>
          </a:xfrm>
          <a:prstGeom prst="rect">
            <a:avLst/>
          </a:prstGeom>
        </p:spPr>
      </p:pic>
      <p:pic>
        <p:nvPicPr>
          <p:cNvPr id="3" name="Afbeelding 2">
            <a:extLst>
              <a:ext uri="{FF2B5EF4-FFF2-40B4-BE49-F238E27FC236}">
                <a16:creationId xmlns:a16="http://schemas.microsoft.com/office/drawing/2014/main" id="{131C66E3-7FE3-4C76-8502-E70BFF288F9A}"/>
              </a:ext>
            </a:extLst>
          </p:cNvPr>
          <p:cNvPicPr>
            <a:picLocks noChangeAspect="1"/>
          </p:cNvPicPr>
          <p:nvPr/>
        </p:nvPicPr>
        <p:blipFill>
          <a:blip r:embed="rId4"/>
          <a:stretch>
            <a:fillRect/>
          </a:stretch>
        </p:blipFill>
        <p:spPr>
          <a:xfrm>
            <a:off x="3977372" y="1827820"/>
            <a:ext cx="3432345" cy="3444539"/>
          </a:xfrm>
          <a:prstGeom prst="rect">
            <a:avLst/>
          </a:prstGeom>
        </p:spPr>
      </p:pic>
      <p:sp>
        <p:nvSpPr>
          <p:cNvPr id="6" name="Ondertitel 5">
            <a:extLst>
              <a:ext uri="{FF2B5EF4-FFF2-40B4-BE49-F238E27FC236}">
                <a16:creationId xmlns:a16="http://schemas.microsoft.com/office/drawing/2014/main" id="{42CEE53C-8A04-4C36-90F0-DEF1BB863E5C}"/>
              </a:ext>
            </a:extLst>
          </p:cNvPr>
          <p:cNvSpPr>
            <a:spLocks noGrp="1"/>
          </p:cNvSpPr>
          <p:nvPr>
            <p:ph type="subTitle" idx="1"/>
          </p:nvPr>
        </p:nvSpPr>
        <p:spPr>
          <a:xfrm rot="21036325">
            <a:off x="592446" y="2677041"/>
            <a:ext cx="2284586" cy="2110152"/>
          </a:xfrm>
        </p:spPr>
        <p:txBody>
          <a:bodyPr>
            <a:normAutofit lnSpcReduction="10000"/>
          </a:bodyPr>
          <a:lstStyle/>
          <a:p>
            <a:r>
              <a:rPr lang="nl-NL" b="1" dirty="0">
                <a:solidFill>
                  <a:srgbClr val="7030A0"/>
                </a:solidFill>
                <a:latin typeface="Segoe Print" panose="02000600000000000000" pitchFamily="2" charset="0"/>
              </a:rPr>
              <a:t>Opening </a:t>
            </a:r>
          </a:p>
          <a:p>
            <a:endParaRPr lang="nl-NL" b="1" dirty="0">
              <a:solidFill>
                <a:srgbClr val="7030A0"/>
              </a:solidFill>
              <a:latin typeface="Segoe Print" panose="02000600000000000000" pitchFamily="2" charset="0"/>
            </a:endParaRPr>
          </a:p>
          <a:p>
            <a:r>
              <a:rPr lang="nl-NL" b="1" dirty="0">
                <a:solidFill>
                  <a:srgbClr val="7030A0"/>
                </a:solidFill>
                <a:latin typeface="Segoe Print" panose="02000600000000000000" pitchFamily="2" charset="0"/>
              </a:rPr>
              <a:t>Agenda</a:t>
            </a:r>
          </a:p>
          <a:p>
            <a:endParaRPr lang="nl-NL" b="1" dirty="0">
              <a:solidFill>
                <a:srgbClr val="7030A0"/>
              </a:solidFill>
              <a:latin typeface="Segoe Print" panose="02000600000000000000" pitchFamily="2" charset="0"/>
            </a:endParaRPr>
          </a:p>
          <a:p>
            <a:r>
              <a:rPr lang="nl-NL" b="1" dirty="0">
                <a:solidFill>
                  <a:srgbClr val="7030A0"/>
                </a:solidFill>
                <a:latin typeface="Segoe Print" panose="02000600000000000000" pitchFamily="2" charset="0"/>
              </a:rPr>
              <a:t>Mededelingen:</a:t>
            </a:r>
          </a:p>
          <a:p>
            <a:r>
              <a:rPr lang="nl-NL" b="1" dirty="0">
                <a:solidFill>
                  <a:srgbClr val="7030A0"/>
                </a:solidFill>
                <a:latin typeface="Segoe Print" panose="02000600000000000000" pitchFamily="2" charset="0"/>
              </a:rPr>
              <a:t>-Monitor 2017</a:t>
            </a:r>
          </a:p>
        </p:txBody>
      </p:sp>
      <p:pic>
        <p:nvPicPr>
          <p:cNvPr id="10" name="Afbeelding 9">
            <a:extLst>
              <a:ext uri="{FF2B5EF4-FFF2-40B4-BE49-F238E27FC236}">
                <a16:creationId xmlns:a16="http://schemas.microsoft.com/office/drawing/2014/main" id="{2361BFF6-1348-43C9-9A14-85DAB2461D74}"/>
              </a:ext>
            </a:extLst>
          </p:cNvPr>
          <p:cNvPicPr>
            <a:picLocks noChangeAspect="1"/>
          </p:cNvPicPr>
          <p:nvPr/>
        </p:nvPicPr>
        <p:blipFill>
          <a:blip r:embed="rId5"/>
          <a:stretch>
            <a:fillRect/>
          </a:stretch>
        </p:blipFill>
        <p:spPr>
          <a:xfrm>
            <a:off x="1634464" y="3300885"/>
            <a:ext cx="4102964" cy="4115157"/>
          </a:xfrm>
          <a:prstGeom prst="rect">
            <a:avLst/>
          </a:prstGeom>
        </p:spPr>
      </p:pic>
      <p:sp>
        <p:nvSpPr>
          <p:cNvPr id="8" name="Rechthoek 7">
            <a:extLst>
              <a:ext uri="{FF2B5EF4-FFF2-40B4-BE49-F238E27FC236}">
                <a16:creationId xmlns:a16="http://schemas.microsoft.com/office/drawing/2014/main" id="{B4136DC1-A4DB-46E2-BC44-10099BCA064B}"/>
              </a:ext>
            </a:extLst>
          </p:cNvPr>
          <p:cNvSpPr/>
          <p:nvPr/>
        </p:nvSpPr>
        <p:spPr>
          <a:xfrm rot="701746">
            <a:off x="2510002" y="5159900"/>
            <a:ext cx="22438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a typeface="+mn-ea"/>
                <a:cs typeface="+mn-cs"/>
              </a:rPr>
              <a:t>Kennisdelen:</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schemeClr val="accent2"/>
                </a:solidFill>
                <a:latin typeface="Segoe Print" panose="02000600000000000000" pitchFamily="2" charset="0"/>
              </a:rPr>
              <a:t>Hoogbegaafdheid</a:t>
            </a:r>
            <a:endPar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ndParaRPr>
          </a:p>
        </p:txBody>
      </p:sp>
      <p:sp>
        <p:nvSpPr>
          <p:cNvPr id="7" name="Rechthoek 6">
            <a:extLst>
              <a:ext uri="{FF2B5EF4-FFF2-40B4-BE49-F238E27FC236}">
                <a16:creationId xmlns:a16="http://schemas.microsoft.com/office/drawing/2014/main" id="{9063089F-150B-467B-9927-B0C0AEF0F18C}"/>
              </a:ext>
            </a:extLst>
          </p:cNvPr>
          <p:cNvSpPr/>
          <p:nvPr/>
        </p:nvSpPr>
        <p:spPr>
          <a:xfrm rot="21113732">
            <a:off x="4273662" y="2534425"/>
            <a:ext cx="2457042" cy="20313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Inhoud: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Handreiking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zorgniveau 2 en 3</a:t>
            </a:r>
            <a:r>
              <a:rPr lang="nl-NL" dirty="0">
                <a:solidFill>
                  <a:prstClr val="black"/>
                </a:solidFill>
                <a:latin typeface="Segoe Print" panose="02000600000000000000"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Binnenhalen ideeën</a:t>
            </a:r>
          </a:p>
        </p:txBody>
      </p:sp>
      <p:pic>
        <p:nvPicPr>
          <p:cNvPr id="12" name="Afbeelding 11">
            <a:extLst>
              <a:ext uri="{FF2B5EF4-FFF2-40B4-BE49-F238E27FC236}">
                <a16:creationId xmlns:a16="http://schemas.microsoft.com/office/drawing/2014/main" id="{57E79DC9-3FDE-4081-83DC-AC9C0FEAFCF9}"/>
              </a:ext>
            </a:extLst>
          </p:cNvPr>
          <p:cNvPicPr>
            <a:picLocks noChangeAspect="1"/>
          </p:cNvPicPr>
          <p:nvPr/>
        </p:nvPicPr>
        <p:blipFill>
          <a:blip r:embed="rId6"/>
          <a:stretch>
            <a:fillRect/>
          </a:stretch>
        </p:blipFill>
        <p:spPr>
          <a:xfrm>
            <a:off x="6375399" y="3112997"/>
            <a:ext cx="4102964" cy="4115157"/>
          </a:xfrm>
          <a:prstGeom prst="rect">
            <a:avLst/>
          </a:prstGeom>
        </p:spPr>
      </p:pic>
      <p:sp>
        <p:nvSpPr>
          <p:cNvPr id="14" name="Rechthoek 13">
            <a:extLst>
              <a:ext uri="{FF2B5EF4-FFF2-40B4-BE49-F238E27FC236}">
                <a16:creationId xmlns:a16="http://schemas.microsoft.com/office/drawing/2014/main" id="{5D86BBA0-3F1F-4012-B098-98E7534969B6}"/>
              </a:ext>
            </a:extLst>
          </p:cNvPr>
          <p:cNvSpPr/>
          <p:nvPr/>
        </p:nvSpPr>
        <p:spPr>
          <a:xfrm rot="701746">
            <a:off x="7201009" y="4772671"/>
            <a:ext cx="22438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Segoe Print" panose="02000600000000000000" pitchFamily="2" charset="0"/>
              </a:rPr>
              <a:t>Proces: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Segoe Print" panose="02000600000000000000" pitchFamily="2" charset="0"/>
              </a:rPr>
              <a:t>Leesdossier</a:t>
            </a: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
        <p:nvSpPr>
          <p:cNvPr id="15" name="Rechthoek 14">
            <a:extLst>
              <a:ext uri="{FF2B5EF4-FFF2-40B4-BE49-F238E27FC236}">
                <a16:creationId xmlns:a16="http://schemas.microsoft.com/office/drawing/2014/main" id="{28FAEEC6-5AED-40AE-B075-3611CE53AC54}"/>
              </a:ext>
            </a:extLst>
          </p:cNvPr>
          <p:cNvSpPr/>
          <p:nvPr/>
        </p:nvSpPr>
        <p:spPr>
          <a:xfrm rot="701746">
            <a:off x="9203620" y="2773721"/>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ib-bijeenkomst op 24 sept.2018</a:t>
            </a:r>
          </a:p>
        </p:txBody>
      </p:sp>
    </p:spTree>
    <p:extLst>
      <p:ext uri="{BB962C8B-B14F-4D97-AF65-F5344CB8AC3E}">
        <p14:creationId xmlns:p14="http://schemas.microsoft.com/office/powerpoint/2010/main" val="1031990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70F682E-3F12-40F5-8E68-2D9CF4BF0C95}"/>
              </a:ext>
            </a:extLst>
          </p:cNvPr>
          <p:cNvPicPr>
            <a:picLocks noChangeAspect="1"/>
          </p:cNvPicPr>
          <p:nvPr/>
        </p:nvPicPr>
        <p:blipFill>
          <a:blip r:embed="rId2"/>
          <a:stretch>
            <a:fillRect/>
          </a:stretch>
        </p:blipFill>
        <p:spPr>
          <a:xfrm>
            <a:off x="311744" y="165392"/>
            <a:ext cx="2895851" cy="1097375"/>
          </a:xfrm>
          <a:prstGeom prst="rect">
            <a:avLst/>
          </a:prstGeom>
        </p:spPr>
      </p:pic>
      <p:sp>
        <p:nvSpPr>
          <p:cNvPr id="8" name="Tekstvak 7">
            <a:extLst>
              <a:ext uri="{FF2B5EF4-FFF2-40B4-BE49-F238E27FC236}">
                <a16:creationId xmlns:a16="http://schemas.microsoft.com/office/drawing/2014/main" id="{D64AB5E4-C979-4BAA-86D9-2B2E0D862F8C}"/>
              </a:ext>
            </a:extLst>
          </p:cNvPr>
          <p:cNvSpPr txBox="1"/>
          <p:nvPr/>
        </p:nvSpPr>
        <p:spPr>
          <a:xfrm>
            <a:off x="4026990" y="493325"/>
            <a:ext cx="9607460" cy="1538883"/>
          </a:xfrm>
          <a:prstGeom prst="rect">
            <a:avLst/>
          </a:prstGeom>
          <a:noFill/>
        </p:spPr>
        <p:txBody>
          <a:bodyPr wrap="square" rtlCol="0">
            <a:spAutoFit/>
          </a:bodyPr>
          <a:lstStyle/>
          <a:p>
            <a:r>
              <a:rPr lang="nl-NL" sz="2800" b="1" dirty="0">
                <a:solidFill>
                  <a:srgbClr val="7030A0"/>
                </a:solidFill>
              </a:rPr>
              <a:t>Dyslexie en hoogbegaafdheid/1</a:t>
            </a:r>
          </a:p>
          <a:p>
            <a:endParaRPr lang="nl-NL" sz="2800" b="1" dirty="0">
              <a:solidFill>
                <a:srgbClr val="7030A0"/>
              </a:solidFill>
            </a:endParaRPr>
          </a:p>
          <a:p>
            <a:endParaRPr lang="nl-NL" sz="2000" b="1" dirty="0">
              <a:solidFill>
                <a:srgbClr val="7030A0"/>
              </a:solidFill>
            </a:endParaRPr>
          </a:p>
          <a:p>
            <a:endParaRPr lang="nl-NL" dirty="0">
              <a:solidFill>
                <a:srgbClr val="7030A0"/>
              </a:solidFill>
            </a:endParaRPr>
          </a:p>
        </p:txBody>
      </p:sp>
      <p:graphicFrame>
        <p:nvGraphicFramePr>
          <p:cNvPr id="5" name="Tabel 4">
            <a:extLst>
              <a:ext uri="{FF2B5EF4-FFF2-40B4-BE49-F238E27FC236}">
                <a16:creationId xmlns:a16="http://schemas.microsoft.com/office/drawing/2014/main" id="{5DD1B8DA-669E-4531-9B9B-1057F0635050}"/>
              </a:ext>
            </a:extLst>
          </p:cNvPr>
          <p:cNvGraphicFramePr>
            <a:graphicFrameLocks noGrp="1"/>
          </p:cNvGraphicFramePr>
          <p:nvPr>
            <p:extLst>
              <p:ext uri="{D42A27DB-BD31-4B8C-83A1-F6EECF244321}">
                <p14:modId xmlns:p14="http://schemas.microsoft.com/office/powerpoint/2010/main" val="3853733120"/>
              </p:ext>
            </p:extLst>
          </p:nvPr>
        </p:nvGraphicFramePr>
        <p:xfrm>
          <a:off x="984528" y="1451428"/>
          <a:ext cx="10612385" cy="4598605"/>
        </p:xfrm>
        <a:graphic>
          <a:graphicData uri="http://schemas.openxmlformats.org/drawingml/2006/table">
            <a:tbl>
              <a:tblPr firstRow="1" firstCol="1" bandRow="1">
                <a:tableStyleId>{5C22544A-7EE6-4342-B048-85BDC9FD1C3A}</a:tableStyleId>
              </a:tblPr>
              <a:tblGrid>
                <a:gridCol w="1019071">
                  <a:extLst>
                    <a:ext uri="{9D8B030D-6E8A-4147-A177-3AD203B41FA5}">
                      <a16:colId xmlns:a16="http://schemas.microsoft.com/office/drawing/2014/main" val="320814162"/>
                    </a:ext>
                  </a:extLst>
                </a:gridCol>
                <a:gridCol w="9593314">
                  <a:extLst>
                    <a:ext uri="{9D8B030D-6E8A-4147-A177-3AD203B41FA5}">
                      <a16:colId xmlns:a16="http://schemas.microsoft.com/office/drawing/2014/main" val="1138054005"/>
                    </a:ext>
                  </a:extLst>
                </a:gridCol>
              </a:tblGrid>
              <a:tr h="547657">
                <a:tc>
                  <a:txBody>
                    <a:bodyPr/>
                    <a:lstStyle/>
                    <a:p>
                      <a:pPr marL="19050" indent="-6350">
                        <a:lnSpc>
                          <a:spcPct val="107000"/>
                        </a:lnSpc>
                        <a:spcAft>
                          <a:spcPts val="0"/>
                        </a:spcAft>
                      </a:pPr>
                      <a:r>
                        <a:rPr lang="nl-NL" sz="1100">
                          <a:effectLst/>
                        </a:rPr>
                        <a:t> </a:t>
                      </a:r>
                      <a:endParaRPr lang="nl-NL"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marL="6350" marR="477520" indent="-6350" algn="ctr">
                        <a:lnSpc>
                          <a:spcPct val="107000"/>
                        </a:lnSpc>
                        <a:spcAft>
                          <a:spcPts val="0"/>
                        </a:spcAft>
                      </a:pPr>
                      <a:r>
                        <a:rPr lang="nl-NL" sz="2400" dirty="0">
                          <a:effectLst/>
                        </a:rPr>
                        <a:t>Samenvatting </a:t>
                      </a:r>
                    </a:p>
                    <a:p>
                      <a:pPr marL="6350" marR="446405" indent="-6350" algn="ctr">
                        <a:lnSpc>
                          <a:spcPct val="107000"/>
                        </a:lnSpc>
                        <a:spcAft>
                          <a:spcPts val="0"/>
                        </a:spcAft>
                      </a:pPr>
                      <a:r>
                        <a:rPr lang="nl-NL" sz="2400" dirty="0">
                          <a:effectLst/>
                        </a:rPr>
                        <a:t> </a:t>
                      </a:r>
                      <a:endParaRPr lang="nl-N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nchor="b"/>
                </a:tc>
                <a:extLst>
                  <a:ext uri="{0D108BD9-81ED-4DB2-BD59-A6C34878D82A}">
                    <a16:rowId xmlns:a16="http://schemas.microsoft.com/office/drawing/2014/main" val="3421582886"/>
                  </a:ext>
                </a:extLst>
              </a:tr>
              <a:tr h="1187003">
                <a:tc>
                  <a:txBody>
                    <a:bodyPr/>
                    <a:lstStyle/>
                    <a:p>
                      <a:pPr marL="19050" indent="-6350">
                        <a:lnSpc>
                          <a:spcPct val="107000"/>
                        </a:lnSpc>
                        <a:spcAft>
                          <a:spcPts val="0"/>
                        </a:spcAft>
                      </a:pPr>
                      <a:r>
                        <a:rPr lang="nl-NL" sz="1100">
                          <a:effectLst/>
                        </a:rPr>
                        <a:t> 	 </a:t>
                      </a:r>
                    </a:p>
                    <a:p>
                      <a:pPr marL="233045" indent="-6350" algn="ctr">
                        <a:lnSpc>
                          <a:spcPct val="107000"/>
                        </a:lnSpc>
                        <a:spcAft>
                          <a:spcPts val="370"/>
                        </a:spcAft>
                      </a:pPr>
                      <a:r>
                        <a:rPr lang="nl-NL" sz="1100">
                          <a:effectLst/>
                        </a:rPr>
                        <a:t></a:t>
                      </a:r>
                    </a:p>
                    <a:p>
                      <a:pPr marL="19050" indent="-6350">
                        <a:lnSpc>
                          <a:spcPct val="107000"/>
                        </a:lnSpc>
                        <a:spcAft>
                          <a:spcPts val="0"/>
                        </a:spcAft>
                      </a:pPr>
                      <a:r>
                        <a:rPr lang="nl-NL" sz="1100">
                          <a:effectLst/>
                        </a:rPr>
                        <a:t> </a:t>
                      </a:r>
                      <a:endParaRPr lang="nl-NL"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marL="6350" indent="-6350">
                        <a:lnSpc>
                          <a:spcPct val="99000"/>
                        </a:lnSpc>
                        <a:spcAft>
                          <a:spcPts val="0"/>
                        </a:spcAft>
                      </a:pPr>
                      <a:r>
                        <a:rPr lang="nl-NL" sz="2400" dirty="0">
                          <a:effectLst/>
                        </a:rPr>
                        <a:t>Het discrepantiecriterium is </a:t>
                      </a:r>
                      <a:r>
                        <a:rPr lang="nl-NL" sz="2400" u="sng" dirty="0">
                          <a:effectLst/>
                          <a:uFill>
                            <a:solidFill>
                              <a:srgbClr val="000000"/>
                            </a:solidFill>
                          </a:uFill>
                        </a:rPr>
                        <a:t>niet</a:t>
                      </a:r>
                      <a:r>
                        <a:rPr lang="nl-NL" sz="2400" dirty="0">
                          <a:effectLst/>
                        </a:rPr>
                        <a:t> van toepassing op het diagnosticeren van dyslexie, ook niet bij kinderen met hoogbegaafdheid.  </a:t>
                      </a:r>
                    </a:p>
                    <a:p>
                      <a:pPr marL="6350" indent="-6350">
                        <a:lnSpc>
                          <a:spcPct val="107000"/>
                        </a:lnSpc>
                        <a:spcAft>
                          <a:spcPts val="0"/>
                        </a:spcAft>
                      </a:pPr>
                      <a:r>
                        <a:rPr lang="nl-NL" sz="2400" dirty="0">
                          <a:effectLst/>
                        </a:rPr>
                        <a:t> </a:t>
                      </a:r>
                      <a:endParaRPr lang="nl-N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nchor="b"/>
                </a:tc>
                <a:extLst>
                  <a:ext uri="{0D108BD9-81ED-4DB2-BD59-A6C34878D82A}">
                    <a16:rowId xmlns:a16="http://schemas.microsoft.com/office/drawing/2014/main" val="2685801149"/>
                  </a:ext>
                </a:extLst>
              </a:tr>
              <a:tr h="785850">
                <a:tc>
                  <a:txBody>
                    <a:bodyPr/>
                    <a:lstStyle/>
                    <a:p>
                      <a:pPr marL="6350" indent="-6350">
                        <a:lnSpc>
                          <a:spcPct val="107000"/>
                        </a:lnSpc>
                        <a:spcAft>
                          <a:spcPts val="0"/>
                        </a:spcAft>
                        <a:tabLst>
                          <a:tab pos="479425" algn="r"/>
                        </a:tabLst>
                      </a:pPr>
                      <a:r>
                        <a:rPr lang="nl-NL" sz="1100">
                          <a:effectLst/>
                        </a:rPr>
                        <a:t> 	 </a:t>
                      </a:r>
                      <a:endParaRPr lang="nl-NL"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marL="6350" indent="-6350">
                        <a:lnSpc>
                          <a:spcPct val="99000"/>
                        </a:lnSpc>
                        <a:spcAft>
                          <a:spcPts val="0"/>
                        </a:spcAft>
                      </a:pPr>
                      <a:r>
                        <a:rPr lang="nl-NL" sz="2400" dirty="0">
                          <a:effectLst/>
                        </a:rPr>
                        <a:t>Bestaande protocollen voor diagnostiek en behandeling van dyslexie gelden dus óók voor hoogbegaafde kinderen. </a:t>
                      </a:r>
                    </a:p>
                    <a:p>
                      <a:pPr marL="6350" indent="-6350">
                        <a:lnSpc>
                          <a:spcPct val="107000"/>
                        </a:lnSpc>
                        <a:spcAft>
                          <a:spcPts val="0"/>
                        </a:spcAft>
                      </a:pPr>
                      <a:r>
                        <a:rPr lang="nl-NL" sz="2400" dirty="0">
                          <a:effectLst/>
                        </a:rPr>
                        <a:t> </a:t>
                      </a:r>
                      <a:endParaRPr lang="nl-N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nchor="b"/>
                </a:tc>
                <a:extLst>
                  <a:ext uri="{0D108BD9-81ED-4DB2-BD59-A6C34878D82A}">
                    <a16:rowId xmlns:a16="http://schemas.microsoft.com/office/drawing/2014/main" val="2975558314"/>
                  </a:ext>
                </a:extLst>
              </a:tr>
              <a:tr h="1325776">
                <a:tc>
                  <a:txBody>
                    <a:bodyPr/>
                    <a:lstStyle/>
                    <a:p>
                      <a:pPr marL="19050" indent="-6350">
                        <a:lnSpc>
                          <a:spcPct val="107000"/>
                        </a:lnSpc>
                        <a:spcAft>
                          <a:spcPts val="0"/>
                        </a:spcAft>
                      </a:pPr>
                      <a:r>
                        <a:rPr lang="nl-NL" sz="1100">
                          <a:effectLst/>
                        </a:rPr>
                        <a:t> </a:t>
                      </a:r>
                    </a:p>
                    <a:p>
                      <a:pPr marL="233045" indent="-6350" algn="ctr">
                        <a:lnSpc>
                          <a:spcPct val="107000"/>
                        </a:lnSpc>
                        <a:spcAft>
                          <a:spcPts val="0"/>
                        </a:spcAft>
                      </a:pPr>
                      <a:r>
                        <a:rPr lang="nl-NL" sz="1100">
                          <a:effectLst/>
                        </a:rPr>
                        <a:t> </a:t>
                      </a:r>
                    </a:p>
                    <a:p>
                      <a:pPr marL="19050" indent="-6350">
                        <a:lnSpc>
                          <a:spcPct val="107000"/>
                        </a:lnSpc>
                        <a:spcAft>
                          <a:spcPts val="1090"/>
                        </a:spcAft>
                      </a:pPr>
                      <a:r>
                        <a:rPr lang="nl-NL" sz="1100">
                          <a:effectLst/>
                        </a:rPr>
                        <a:t> </a:t>
                      </a:r>
                    </a:p>
                    <a:p>
                      <a:pPr marL="19050" indent="-6350">
                        <a:lnSpc>
                          <a:spcPct val="107000"/>
                        </a:lnSpc>
                        <a:spcAft>
                          <a:spcPts val="0"/>
                        </a:spcAft>
                      </a:pPr>
                      <a:r>
                        <a:rPr lang="nl-NL" sz="1100">
                          <a:effectLst/>
                        </a:rPr>
                        <a:t> </a:t>
                      </a:r>
                      <a:endParaRPr lang="nl-NL"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tc>
                  <a:txBody>
                    <a:bodyPr/>
                    <a:lstStyle/>
                    <a:p>
                      <a:pPr marL="6350" indent="-6350">
                        <a:lnSpc>
                          <a:spcPct val="107000"/>
                        </a:lnSpc>
                        <a:spcAft>
                          <a:spcPts val="0"/>
                        </a:spcAft>
                      </a:pPr>
                      <a:r>
                        <a:rPr lang="nl-NL" sz="2400" dirty="0">
                          <a:effectLst/>
                        </a:rPr>
                        <a:t>Hoogbegaafde kinderen met milde lees- en/of spellingproblemen krijgen </a:t>
                      </a:r>
                      <a:r>
                        <a:rPr lang="nl-NL" sz="2400" u="sng" dirty="0">
                          <a:effectLst/>
                          <a:uFill>
                            <a:solidFill>
                              <a:srgbClr val="000000"/>
                            </a:solidFill>
                          </a:uFill>
                        </a:rPr>
                        <a:t>geen</a:t>
                      </a:r>
                      <a:r>
                        <a:rPr lang="nl-NL" sz="2400" dirty="0">
                          <a:effectLst/>
                        </a:rPr>
                        <a:t> dyslexiediagnose; passende ondersteuning wordt gezocht binnen het kader van hun hoogbegaafdheid op basis van herformulering van de klacht (zie Hoofdstuk II).  </a:t>
                      </a:r>
                      <a:endParaRPr lang="nl-N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0" marB="0"/>
                </a:tc>
                <a:extLst>
                  <a:ext uri="{0D108BD9-81ED-4DB2-BD59-A6C34878D82A}">
                    <a16:rowId xmlns:a16="http://schemas.microsoft.com/office/drawing/2014/main" val="4225107721"/>
                  </a:ext>
                </a:extLst>
              </a:tr>
            </a:tbl>
          </a:graphicData>
        </a:graphic>
      </p:graphicFrame>
    </p:spTree>
    <p:extLst>
      <p:ext uri="{BB962C8B-B14F-4D97-AF65-F5344CB8AC3E}">
        <p14:creationId xmlns:p14="http://schemas.microsoft.com/office/powerpoint/2010/main" val="181651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470F682E-3F12-40F5-8E68-2D9CF4BF0C95}"/>
              </a:ext>
            </a:extLst>
          </p:cNvPr>
          <p:cNvPicPr>
            <a:picLocks noChangeAspect="1"/>
          </p:cNvPicPr>
          <p:nvPr/>
        </p:nvPicPr>
        <p:blipFill>
          <a:blip r:embed="rId2"/>
          <a:stretch>
            <a:fillRect/>
          </a:stretch>
        </p:blipFill>
        <p:spPr>
          <a:xfrm>
            <a:off x="311744" y="165392"/>
            <a:ext cx="2895851" cy="1097375"/>
          </a:xfrm>
          <a:prstGeom prst="rect">
            <a:avLst/>
          </a:prstGeom>
        </p:spPr>
      </p:pic>
      <p:sp>
        <p:nvSpPr>
          <p:cNvPr id="8" name="Tekstvak 7">
            <a:extLst>
              <a:ext uri="{FF2B5EF4-FFF2-40B4-BE49-F238E27FC236}">
                <a16:creationId xmlns:a16="http://schemas.microsoft.com/office/drawing/2014/main" id="{D64AB5E4-C979-4BAA-86D9-2B2E0D862F8C}"/>
              </a:ext>
            </a:extLst>
          </p:cNvPr>
          <p:cNvSpPr txBox="1"/>
          <p:nvPr/>
        </p:nvSpPr>
        <p:spPr>
          <a:xfrm>
            <a:off x="4026990" y="493325"/>
            <a:ext cx="9607460" cy="1538883"/>
          </a:xfrm>
          <a:prstGeom prst="rect">
            <a:avLst/>
          </a:prstGeom>
          <a:noFill/>
        </p:spPr>
        <p:txBody>
          <a:bodyPr wrap="square" rtlCol="0">
            <a:spAutoFit/>
          </a:bodyPr>
          <a:lstStyle/>
          <a:p>
            <a:r>
              <a:rPr lang="nl-NL" sz="2800" b="1" dirty="0">
                <a:solidFill>
                  <a:srgbClr val="7030A0"/>
                </a:solidFill>
              </a:rPr>
              <a:t>Dyslexie en hoogbegaafdheid/2</a:t>
            </a:r>
          </a:p>
          <a:p>
            <a:endParaRPr lang="nl-NL" sz="2800" b="1" dirty="0">
              <a:solidFill>
                <a:srgbClr val="7030A0"/>
              </a:solidFill>
            </a:endParaRPr>
          </a:p>
          <a:p>
            <a:endParaRPr lang="nl-NL" sz="2000" b="1" dirty="0">
              <a:solidFill>
                <a:srgbClr val="7030A0"/>
              </a:solidFill>
            </a:endParaRPr>
          </a:p>
          <a:p>
            <a:endParaRPr lang="nl-NL" dirty="0">
              <a:solidFill>
                <a:srgbClr val="7030A0"/>
              </a:solidFill>
            </a:endParaRPr>
          </a:p>
        </p:txBody>
      </p:sp>
      <p:graphicFrame>
        <p:nvGraphicFramePr>
          <p:cNvPr id="3" name="Tabel 2">
            <a:extLst>
              <a:ext uri="{FF2B5EF4-FFF2-40B4-BE49-F238E27FC236}">
                <a16:creationId xmlns:a16="http://schemas.microsoft.com/office/drawing/2014/main" id="{4419078D-A05C-4DA0-ADEA-0A049F0844FD}"/>
              </a:ext>
            </a:extLst>
          </p:cNvPr>
          <p:cNvGraphicFramePr>
            <a:graphicFrameLocks noGrp="1"/>
          </p:cNvGraphicFramePr>
          <p:nvPr>
            <p:extLst>
              <p:ext uri="{D42A27DB-BD31-4B8C-83A1-F6EECF244321}">
                <p14:modId xmlns:p14="http://schemas.microsoft.com/office/powerpoint/2010/main" val="471662888"/>
              </p:ext>
            </p:extLst>
          </p:nvPr>
        </p:nvGraphicFramePr>
        <p:xfrm>
          <a:off x="188687" y="1480457"/>
          <a:ext cx="11451770" cy="5023697"/>
        </p:xfrm>
        <a:graphic>
          <a:graphicData uri="http://schemas.openxmlformats.org/drawingml/2006/table">
            <a:tbl>
              <a:tblPr firstRow="1" firstCol="1" bandRow="1">
                <a:tableStyleId>{5C22544A-7EE6-4342-B048-85BDC9FD1C3A}</a:tableStyleId>
              </a:tblPr>
              <a:tblGrid>
                <a:gridCol w="1098409">
                  <a:extLst>
                    <a:ext uri="{9D8B030D-6E8A-4147-A177-3AD203B41FA5}">
                      <a16:colId xmlns:a16="http://schemas.microsoft.com/office/drawing/2014/main" val="733224590"/>
                    </a:ext>
                  </a:extLst>
                </a:gridCol>
                <a:gridCol w="10353361">
                  <a:extLst>
                    <a:ext uri="{9D8B030D-6E8A-4147-A177-3AD203B41FA5}">
                      <a16:colId xmlns:a16="http://schemas.microsoft.com/office/drawing/2014/main" val="1259306864"/>
                    </a:ext>
                  </a:extLst>
                </a:gridCol>
              </a:tblGrid>
              <a:tr h="671470">
                <a:tc>
                  <a:txBody>
                    <a:bodyPr/>
                    <a:lstStyle/>
                    <a:p>
                      <a:pPr marL="6350" indent="-6350">
                        <a:lnSpc>
                          <a:spcPct val="107000"/>
                        </a:lnSpc>
                        <a:spcAft>
                          <a:spcPts val="800"/>
                        </a:spcAft>
                      </a:pPr>
                      <a:r>
                        <a:rPr lang="nl-NL" sz="1100">
                          <a:effectLst/>
                        </a:rPr>
                        <a:t> </a:t>
                      </a:r>
                      <a:endParaRPr lang="nl-NL"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81915" marB="0"/>
                </a:tc>
                <a:tc>
                  <a:txBody>
                    <a:bodyPr/>
                    <a:lstStyle/>
                    <a:p>
                      <a:pPr marL="6350" indent="-6350">
                        <a:lnSpc>
                          <a:spcPct val="107000"/>
                        </a:lnSpc>
                        <a:spcAft>
                          <a:spcPts val="0"/>
                        </a:spcAft>
                        <a:tabLst>
                          <a:tab pos="1229995" algn="ctr"/>
                          <a:tab pos="2324735" algn="ctr"/>
                          <a:tab pos="2725420" algn="ctr"/>
                        </a:tabLst>
                      </a:pPr>
                      <a:r>
                        <a:rPr lang="nl-NL" sz="2400" dirty="0">
                          <a:effectLst/>
                        </a:rPr>
                        <a:t>	 	Samenvatting 	 </a:t>
                      </a:r>
                      <a:endParaRPr lang="nl-N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81915" marB="0" anchor="ctr"/>
                </a:tc>
                <a:extLst>
                  <a:ext uri="{0D108BD9-81ED-4DB2-BD59-A6C34878D82A}">
                    <a16:rowId xmlns:a16="http://schemas.microsoft.com/office/drawing/2014/main" val="4015479266"/>
                  </a:ext>
                </a:extLst>
              </a:tr>
              <a:tr h="998646">
                <a:tc>
                  <a:txBody>
                    <a:bodyPr/>
                    <a:lstStyle/>
                    <a:p>
                      <a:pPr marL="231775" indent="-6350" algn="ctr">
                        <a:lnSpc>
                          <a:spcPct val="107000"/>
                        </a:lnSpc>
                        <a:spcAft>
                          <a:spcPts val="0"/>
                        </a:spcAft>
                      </a:pPr>
                      <a:r>
                        <a:rPr lang="nl-NL" sz="1100" dirty="0">
                          <a:effectLst/>
                        </a:rPr>
                        <a:t> </a:t>
                      </a:r>
                      <a:endParaRPr lang="nl-N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81915" marB="0"/>
                </a:tc>
                <a:tc>
                  <a:txBody>
                    <a:bodyPr/>
                    <a:lstStyle/>
                    <a:p>
                      <a:pPr marL="6350" indent="-6350">
                        <a:lnSpc>
                          <a:spcPct val="99000"/>
                        </a:lnSpc>
                        <a:spcAft>
                          <a:spcPts val="0"/>
                        </a:spcAft>
                      </a:pPr>
                      <a:r>
                        <a:rPr lang="nl-NL" sz="2400" dirty="0">
                          <a:effectLst/>
                        </a:rPr>
                        <a:t>Kinderen met milde lees- en/of spellingproblemen komen niet in aanmerking voor de diagnose dyslexie, ook niet als ze hoogbegaafd zijn. </a:t>
                      </a:r>
                    </a:p>
                    <a:p>
                      <a:pPr marL="6350" indent="-6350">
                        <a:lnSpc>
                          <a:spcPct val="107000"/>
                        </a:lnSpc>
                        <a:spcAft>
                          <a:spcPts val="0"/>
                        </a:spcAft>
                      </a:pPr>
                      <a:r>
                        <a:rPr lang="nl-NL" sz="2400" dirty="0">
                          <a:effectLst/>
                        </a:rPr>
                        <a:t> </a:t>
                      </a:r>
                      <a:endParaRPr lang="nl-N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81915" marB="0" anchor="b"/>
                </a:tc>
                <a:extLst>
                  <a:ext uri="{0D108BD9-81ED-4DB2-BD59-A6C34878D82A}">
                    <a16:rowId xmlns:a16="http://schemas.microsoft.com/office/drawing/2014/main" val="2909167930"/>
                  </a:ext>
                </a:extLst>
              </a:tr>
              <a:tr h="1281838">
                <a:tc>
                  <a:txBody>
                    <a:bodyPr/>
                    <a:lstStyle/>
                    <a:p>
                      <a:pPr marL="231775" indent="-6350" algn="ctr">
                        <a:lnSpc>
                          <a:spcPct val="107000"/>
                        </a:lnSpc>
                        <a:spcAft>
                          <a:spcPts val="0"/>
                        </a:spcAft>
                      </a:pPr>
                      <a:r>
                        <a:rPr lang="nl-NL" sz="1100" dirty="0">
                          <a:effectLst/>
                          <a:highlight>
                            <a:srgbClr val="FFFF00"/>
                          </a:highlight>
                        </a:rPr>
                        <a:t> </a:t>
                      </a:r>
                      <a:endParaRPr lang="nl-NL" sz="1100" dirty="0">
                        <a:solidFill>
                          <a:srgbClr val="000000"/>
                        </a:solidFill>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txBody>
                  <a:tcPr marL="0" marR="73025" marT="81915" marB="0"/>
                </a:tc>
                <a:tc>
                  <a:txBody>
                    <a:bodyPr/>
                    <a:lstStyle/>
                    <a:p>
                      <a:pPr marL="6350" indent="-6350">
                        <a:lnSpc>
                          <a:spcPct val="99000"/>
                        </a:lnSpc>
                        <a:spcAft>
                          <a:spcPts val="0"/>
                        </a:spcAft>
                      </a:pPr>
                      <a:r>
                        <a:rPr lang="nl-NL" sz="2400" dirty="0">
                          <a:effectLst/>
                        </a:rPr>
                        <a:t>Passende ondersteuning wordt gezocht binnen het kader van de handelingsgerichte diagnostiek op basis van herformulering van de klacht in termen van ondervonden hinder als gevolg van de lees- en/of spellingproblemen. </a:t>
                      </a:r>
                    </a:p>
                    <a:p>
                      <a:pPr marL="6350" indent="-6350">
                        <a:lnSpc>
                          <a:spcPct val="107000"/>
                        </a:lnSpc>
                        <a:spcAft>
                          <a:spcPts val="0"/>
                        </a:spcAft>
                      </a:pPr>
                      <a:r>
                        <a:rPr lang="nl-NL" sz="2400" dirty="0">
                          <a:effectLst/>
                        </a:rPr>
                        <a:t> </a:t>
                      </a:r>
                      <a:endParaRPr lang="nl-N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81915" marB="0" anchor="b"/>
                </a:tc>
                <a:extLst>
                  <a:ext uri="{0D108BD9-81ED-4DB2-BD59-A6C34878D82A}">
                    <a16:rowId xmlns:a16="http://schemas.microsoft.com/office/drawing/2014/main" val="877375833"/>
                  </a:ext>
                </a:extLst>
              </a:tr>
              <a:tr h="1532960">
                <a:tc>
                  <a:txBody>
                    <a:bodyPr/>
                    <a:lstStyle/>
                    <a:p>
                      <a:pPr marL="231775" indent="-6350" algn="ctr">
                        <a:lnSpc>
                          <a:spcPct val="107000"/>
                        </a:lnSpc>
                        <a:spcAft>
                          <a:spcPts val="0"/>
                        </a:spcAft>
                      </a:pPr>
                      <a:r>
                        <a:rPr lang="nl-NL" sz="1100">
                          <a:effectLst/>
                        </a:rPr>
                        <a:t> </a:t>
                      </a:r>
                      <a:endParaRPr lang="nl-NL" sz="11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81915" marB="0"/>
                </a:tc>
                <a:tc>
                  <a:txBody>
                    <a:bodyPr/>
                    <a:lstStyle/>
                    <a:p>
                      <a:pPr marL="6350" indent="-6350">
                        <a:lnSpc>
                          <a:spcPct val="107000"/>
                        </a:lnSpc>
                        <a:spcAft>
                          <a:spcPts val="0"/>
                        </a:spcAft>
                      </a:pPr>
                      <a:r>
                        <a:rPr lang="nl-NL" sz="2400" dirty="0">
                          <a:effectLst/>
                        </a:rPr>
                        <a:t>De behandeling richt zich op het versterken van vaardigheden die nodig zijn voor de verdere schoolcarrière en het verminderen van de gevolgen van de milde lees- en/of spellingproblemen voor de bredere schoolcontext en op sociaal-emotioneel gebied.  </a:t>
                      </a:r>
                      <a:endParaRPr lang="nl-NL"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73025" marT="81915" marB="0"/>
                </a:tc>
                <a:extLst>
                  <a:ext uri="{0D108BD9-81ED-4DB2-BD59-A6C34878D82A}">
                    <a16:rowId xmlns:a16="http://schemas.microsoft.com/office/drawing/2014/main" val="1148963499"/>
                  </a:ext>
                </a:extLst>
              </a:tr>
            </a:tbl>
          </a:graphicData>
        </a:graphic>
      </p:graphicFrame>
    </p:spTree>
    <p:extLst>
      <p:ext uri="{BB962C8B-B14F-4D97-AF65-F5344CB8AC3E}">
        <p14:creationId xmlns:p14="http://schemas.microsoft.com/office/powerpoint/2010/main" val="189663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48026F-2DE2-4E69-B4FC-177D982D1A7E}"/>
              </a:ext>
            </a:extLst>
          </p:cNvPr>
          <p:cNvSpPr>
            <a:spLocks noGrp="1"/>
          </p:cNvSpPr>
          <p:nvPr>
            <p:ph type="ctrTitle"/>
          </p:nvPr>
        </p:nvSpPr>
        <p:spPr>
          <a:xfrm>
            <a:off x="2011680" y="1093053"/>
            <a:ext cx="8889999" cy="918710"/>
          </a:xfrm>
        </p:spPr>
        <p:txBody>
          <a:bodyPr>
            <a:noAutofit/>
          </a:bodyPr>
          <a:lstStyle/>
          <a:p>
            <a:r>
              <a:rPr lang="nl-NL" sz="4400" dirty="0">
                <a:solidFill>
                  <a:schemeClr val="accent2">
                    <a:lumMod val="60000"/>
                    <a:lumOff val="40000"/>
                  </a:schemeClr>
                </a:solidFill>
              </a:rPr>
              <a:t>Werkgroep Dyslexie-Onderwijs</a:t>
            </a:r>
          </a:p>
        </p:txBody>
      </p:sp>
      <p:pic>
        <p:nvPicPr>
          <p:cNvPr id="4" name="Picture 6" descr="Handreiking&#10;">
            <a:extLst>
              <a:ext uri="{FF2B5EF4-FFF2-40B4-BE49-F238E27FC236}">
                <a16:creationId xmlns:a16="http://schemas.microsoft.com/office/drawing/2014/main" id="{F6E123D9-2E11-4574-AC06-0C897948E9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34151">
            <a:off x="99397" y="1994470"/>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Afbeeldingsresultaat voor post it transparent background">
            <a:extLst>
              <a:ext uri="{FF2B5EF4-FFF2-40B4-BE49-F238E27FC236}">
                <a16:creationId xmlns:a16="http://schemas.microsoft.com/office/drawing/2014/main" id="{07B4E63E-DFD1-45DE-A546-8AD57D66A98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3474">
            <a:off x="8736289" y="1785479"/>
            <a:ext cx="3270687" cy="3287042"/>
          </a:xfrm>
          <a:prstGeom prst="rect">
            <a:avLst/>
          </a:prstGeom>
          <a:noFill/>
          <a:extLst>
            <a:ext uri="{909E8E84-426E-40DD-AFC4-6F175D3DCCD1}">
              <a14:hiddenFill xmlns:a14="http://schemas.microsoft.com/office/drawing/2010/main">
                <a:solidFill>
                  <a:srgbClr val="FFFFFF"/>
                </a:solidFill>
              </a14:hiddenFill>
            </a:ext>
          </a:extLst>
        </p:spPr>
      </p:pic>
      <p:pic>
        <p:nvPicPr>
          <p:cNvPr id="9" name="Afbeelding 8">
            <a:extLst>
              <a:ext uri="{FF2B5EF4-FFF2-40B4-BE49-F238E27FC236}">
                <a16:creationId xmlns:a16="http://schemas.microsoft.com/office/drawing/2014/main" id="{39285EA6-C47B-444A-8301-B10C7B6DA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43" y="52320"/>
            <a:ext cx="2896004" cy="1095528"/>
          </a:xfrm>
          <a:prstGeom prst="rect">
            <a:avLst/>
          </a:prstGeom>
        </p:spPr>
      </p:pic>
      <p:pic>
        <p:nvPicPr>
          <p:cNvPr id="3" name="Afbeelding 2">
            <a:extLst>
              <a:ext uri="{FF2B5EF4-FFF2-40B4-BE49-F238E27FC236}">
                <a16:creationId xmlns:a16="http://schemas.microsoft.com/office/drawing/2014/main" id="{131C66E3-7FE3-4C76-8502-E70BFF288F9A}"/>
              </a:ext>
            </a:extLst>
          </p:cNvPr>
          <p:cNvPicPr>
            <a:picLocks noChangeAspect="1"/>
          </p:cNvPicPr>
          <p:nvPr/>
        </p:nvPicPr>
        <p:blipFill>
          <a:blip r:embed="rId4"/>
          <a:stretch>
            <a:fillRect/>
          </a:stretch>
        </p:blipFill>
        <p:spPr>
          <a:xfrm>
            <a:off x="3977372" y="1827820"/>
            <a:ext cx="3432345" cy="3444539"/>
          </a:xfrm>
          <a:prstGeom prst="rect">
            <a:avLst/>
          </a:prstGeom>
        </p:spPr>
      </p:pic>
      <p:sp>
        <p:nvSpPr>
          <p:cNvPr id="6" name="Ondertitel 5">
            <a:extLst>
              <a:ext uri="{FF2B5EF4-FFF2-40B4-BE49-F238E27FC236}">
                <a16:creationId xmlns:a16="http://schemas.microsoft.com/office/drawing/2014/main" id="{42CEE53C-8A04-4C36-90F0-DEF1BB863E5C}"/>
              </a:ext>
            </a:extLst>
          </p:cNvPr>
          <p:cNvSpPr>
            <a:spLocks noGrp="1"/>
          </p:cNvSpPr>
          <p:nvPr>
            <p:ph type="subTitle" idx="1"/>
          </p:nvPr>
        </p:nvSpPr>
        <p:spPr>
          <a:xfrm rot="21036325">
            <a:off x="592446" y="2677041"/>
            <a:ext cx="2284586" cy="2110152"/>
          </a:xfrm>
        </p:spPr>
        <p:txBody>
          <a:bodyPr>
            <a:normAutofit lnSpcReduction="10000"/>
          </a:bodyPr>
          <a:lstStyle/>
          <a:p>
            <a:r>
              <a:rPr lang="nl-NL" b="1" dirty="0">
                <a:solidFill>
                  <a:srgbClr val="7030A0"/>
                </a:solidFill>
                <a:latin typeface="Segoe Print" panose="02000600000000000000" pitchFamily="2" charset="0"/>
              </a:rPr>
              <a:t>Opening </a:t>
            </a:r>
          </a:p>
          <a:p>
            <a:endParaRPr lang="nl-NL" b="1" dirty="0">
              <a:solidFill>
                <a:srgbClr val="7030A0"/>
              </a:solidFill>
              <a:latin typeface="Segoe Print" panose="02000600000000000000" pitchFamily="2" charset="0"/>
            </a:endParaRPr>
          </a:p>
          <a:p>
            <a:r>
              <a:rPr lang="nl-NL" b="1" dirty="0">
                <a:solidFill>
                  <a:srgbClr val="7030A0"/>
                </a:solidFill>
                <a:latin typeface="Segoe Print" panose="02000600000000000000" pitchFamily="2" charset="0"/>
              </a:rPr>
              <a:t>Agenda</a:t>
            </a:r>
          </a:p>
          <a:p>
            <a:endParaRPr lang="nl-NL" b="1" dirty="0">
              <a:solidFill>
                <a:srgbClr val="7030A0"/>
              </a:solidFill>
              <a:latin typeface="Segoe Print" panose="02000600000000000000" pitchFamily="2" charset="0"/>
            </a:endParaRPr>
          </a:p>
          <a:p>
            <a:r>
              <a:rPr lang="nl-NL" b="1" dirty="0">
                <a:solidFill>
                  <a:srgbClr val="7030A0"/>
                </a:solidFill>
                <a:latin typeface="Segoe Print" panose="02000600000000000000" pitchFamily="2" charset="0"/>
              </a:rPr>
              <a:t>Mededelingen:</a:t>
            </a:r>
          </a:p>
          <a:p>
            <a:r>
              <a:rPr lang="nl-NL" b="1" dirty="0">
                <a:solidFill>
                  <a:srgbClr val="7030A0"/>
                </a:solidFill>
                <a:latin typeface="Segoe Print" panose="02000600000000000000" pitchFamily="2" charset="0"/>
              </a:rPr>
              <a:t>-Monitor 2017</a:t>
            </a:r>
          </a:p>
        </p:txBody>
      </p:sp>
      <p:pic>
        <p:nvPicPr>
          <p:cNvPr id="10" name="Afbeelding 9">
            <a:extLst>
              <a:ext uri="{FF2B5EF4-FFF2-40B4-BE49-F238E27FC236}">
                <a16:creationId xmlns:a16="http://schemas.microsoft.com/office/drawing/2014/main" id="{2361BFF6-1348-43C9-9A14-85DAB2461D74}"/>
              </a:ext>
            </a:extLst>
          </p:cNvPr>
          <p:cNvPicPr>
            <a:picLocks noChangeAspect="1"/>
          </p:cNvPicPr>
          <p:nvPr/>
        </p:nvPicPr>
        <p:blipFill>
          <a:blip r:embed="rId5"/>
          <a:stretch>
            <a:fillRect/>
          </a:stretch>
        </p:blipFill>
        <p:spPr>
          <a:xfrm>
            <a:off x="1634464" y="3300885"/>
            <a:ext cx="4102964" cy="4115157"/>
          </a:xfrm>
          <a:prstGeom prst="rect">
            <a:avLst/>
          </a:prstGeom>
        </p:spPr>
      </p:pic>
      <p:sp>
        <p:nvSpPr>
          <p:cNvPr id="8" name="Rechthoek 7">
            <a:extLst>
              <a:ext uri="{FF2B5EF4-FFF2-40B4-BE49-F238E27FC236}">
                <a16:creationId xmlns:a16="http://schemas.microsoft.com/office/drawing/2014/main" id="{B4136DC1-A4DB-46E2-BC44-10099BCA064B}"/>
              </a:ext>
            </a:extLst>
          </p:cNvPr>
          <p:cNvSpPr/>
          <p:nvPr/>
        </p:nvSpPr>
        <p:spPr>
          <a:xfrm rot="701746">
            <a:off x="2510002" y="5159900"/>
            <a:ext cx="22438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7030A0"/>
                </a:solidFill>
                <a:effectLst/>
                <a:uLnTx/>
                <a:uFillTx/>
                <a:latin typeface="Segoe Print" panose="02000600000000000000" pitchFamily="2" charset="0"/>
                <a:ea typeface="+mn-ea"/>
                <a:cs typeface="+mn-cs"/>
              </a:rPr>
              <a:t>Kennisdelen:</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srgbClr val="7030A0"/>
                </a:solidFill>
                <a:latin typeface="Segoe Print" panose="02000600000000000000" pitchFamily="2" charset="0"/>
              </a:rPr>
              <a:t>Hoogbegaafdheid</a:t>
            </a:r>
            <a:endParaRPr kumimoji="0" lang="nl-NL" sz="1800" b="0" i="0" u="none" strike="noStrike" kern="1200" cap="none" spc="0" normalizeH="0" baseline="0" noProof="0" dirty="0">
              <a:ln>
                <a:noFill/>
              </a:ln>
              <a:solidFill>
                <a:srgbClr val="7030A0"/>
              </a:solidFill>
              <a:effectLst/>
              <a:uLnTx/>
              <a:uFillTx/>
              <a:latin typeface="Segoe Print" panose="02000600000000000000" pitchFamily="2" charset="0"/>
            </a:endParaRPr>
          </a:p>
        </p:txBody>
      </p:sp>
      <p:sp>
        <p:nvSpPr>
          <p:cNvPr id="7" name="Rechthoek 6">
            <a:extLst>
              <a:ext uri="{FF2B5EF4-FFF2-40B4-BE49-F238E27FC236}">
                <a16:creationId xmlns:a16="http://schemas.microsoft.com/office/drawing/2014/main" id="{9063089F-150B-467B-9927-B0C0AEF0F18C}"/>
              </a:ext>
            </a:extLst>
          </p:cNvPr>
          <p:cNvSpPr/>
          <p:nvPr/>
        </p:nvSpPr>
        <p:spPr>
          <a:xfrm rot="21113732">
            <a:off x="4273662" y="2534425"/>
            <a:ext cx="2457042" cy="203132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a typeface="+mn-ea"/>
                <a:cs typeface="+mn-cs"/>
              </a:rPr>
              <a:t>Inhoud: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a typeface="+mn-ea"/>
                <a:cs typeface="+mn-cs"/>
              </a:rPr>
              <a:t>Handreiking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a typeface="+mn-ea"/>
                <a:cs typeface="+mn-cs"/>
              </a:rPr>
              <a:t>“Invulling zorgniveau 2 en 3</a:t>
            </a:r>
            <a:r>
              <a:rPr lang="nl-NL" dirty="0">
                <a:solidFill>
                  <a:schemeClr val="accent2"/>
                </a:solidFill>
                <a:latin typeface="Segoe Print" panose="02000600000000000000" pitchFamily="2"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chemeClr val="accent2"/>
                </a:solidFill>
                <a:effectLst/>
                <a:uLnTx/>
                <a:uFillTx/>
                <a:latin typeface="Segoe Print" panose="02000600000000000000" pitchFamily="2" charset="0"/>
                <a:ea typeface="+mn-ea"/>
                <a:cs typeface="+mn-cs"/>
              </a:rPr>
              <a:t>Binnenhalen ideeën</a:t>
            </a:r>
          </a:p>
        </p:txBody>
      </p:sp>
      <p:pic>
        <p:nvPicPr>
          <p:cNvPr id="12" name="Afbeelding 11">
            <a:extLst>
              <a:ext uri="{FF2B5EF4-FFF2-40B4-BE49-F238E27FC236}">
                <a16:creationId xmlns:a16="http://schemas.microsoft.com/office/drawing/2014/main" id="{57E79DC9-3FDE-4081-83DC-AC9C0FEAFCF9}"/>
              </a:ext>
            </a:extLst>
          </p:cNvPr>
          <p:cNvPicPr>
            <a:picLocks noChangeAspect="1"/>
          </p:cNvPicPr>
          <p:nvPr/>
        </p:nvPicPr>
        <p:blipFill>
          <a:blip r:embed="rId6"/>
          <a:stretch>
            <a:fillRect/>
          </a:stretch>
        </p:blipFill>
        <p:spPr>
          <a:xfrm>
            <a:off x="6375399" y="3112997"/>
            <a:ext cx="4102964" cy="4115157"/>
          </a:xfrm>
          <a:prstGeom prst="rect">
            <a:avLst/>
          </a:prstGeom>
        </p:spPr>
      </p:pic>
      <p:sp>
        <p:nvSpPr>
          <p:cNvPr id="14" name="Rechthoek 13">
            <a:extLst>
              <a:ext uri="{FF2B5EF4-FFF2-40B4-BE49-F238E27FC236}">
                <a16:creationId xmlns:a16="http://schemas.microsoft.com/office/drawing/2014/main" id="{5D86BBA0-3F1F-4012-B098-98E7534969B6}"/>
              </a:ext>
            </a:extLst>
          </p:cNvPr>
          <p:cNvSpPr/>
          <p:nvPr/>
        </p:nvSpPr>
        <p:spPr>
          <a:xfrm rot="701746">
            <a:off x="7201009" y="4772671"/>
            <a:ext cx="224389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Segoe Print" panose="02000600000000000000" pitchFamily="2" charset="0"/>
              </a:rPr>
              <a:t>Proces: </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prstClr val="black"/>
                </a:solidFill>
                <a:latin typeface="Segoe Print" panose="02000600000000000000" pitchFamily="2" charset="0"/>
              </a:rPr>
              <a:t>Leesdossier</a:t>
            </a:r>
            <a:endPar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endParaRPr>
          </a:p>
        </p:txBody>
      </p:sp>
      <p:sp>
        <p:nvSpPr>
          <p:cNvPr id="15" name="Rechthoek 14">
            <a:extLst>
              <a:ext uri="{FF2B5EF4-FFF2-40B4-BE49-F238E27FC236}">
                <a16:creationId xmlns:a16="http://schemas.microsoft.com/office/drawing/2014/main" id="{28FAEEC6-5AED-40AE-B075-3611CE53AC54}"/>
              </a:ext>
            </a:extLst>
          </p:cNvPr>
          <p:cNvSpPr/>
          <p:nvPr/>
        </p:nvSpPr>
        <p:spPr>
          <a:xfrm rot="701746">
            <a:off x="9203620" y="2773721"/>
            <a:ext cx="224389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Segoe Print" panose="02000600000000000000" pitchFamily="2" charset="0"/>
                <a:ea typeface="+mn-ea"/>
                <a:cs typeface="+mn-cs"/>
              </a:rPr>
              <a:t>Invulling ib-bijeenkomst op 24 sept.2018</a:t>
            </a:r>
          </a:p>
        </p:txBody>
      </p:sp>
    </p:spTree>
    <p:extLst>
      <p:ext uri="{BB962C8B-B14F-4D97-AF65-F5344CB8AC3E}">
        <p14:creationId xmlns:p14="http://schemas.microsoft.com/office/powerpoint/2010/main" val="1482682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87">
            <a:extLst>
              <a:ext uri="{FF2B5EF4-FFF2-40B4-BE49-F238E27FC236}">
                <a16:creationId xmlns:a16="http://schemas.microsoft.com/office/drawing/2014/main" id="{249BC46C-0271-496C-8E1A-9F695F9E9627}"/>
              </a:ext>
            </a:extLst>
          </p:cNvPr>
          <p:cNvPicPr/>
          <p:nvPr/>
        </p:nvPicPr>
        <p:blipFill>
          <a:blip r:embed="rId2"/>
          <a:stretch>
            <a:fillRect/>
          </a:stretch>
        </p:blipFill>
        <p:spPr>
          <a:xfrm>
            <a:off x="1632894" y="1734820"/>
            <a:ext cx="9524365" cy="3388360"/>
          </a:xfrm>
          <a:prstGeom prst="rect">
            <a:avLst/>
          </a:prstGeom>
        </p:spPr>
      </p:pic>
      <p:sp>
        <p:nvSpPr>
          <p:cNvPr id="7" name="Shape 599">
            <a:extLst>
              <a:ext uri="{FF2B5EF4-FFF2-40B4-BE49-F238E27FC236}">
                <a16:creationId xmlns:a16="http://schemas.microsoft.com/office/drawing/2014/main" id="{B6932103-B56A-4E7A-A29C-43366A479DC0}"/>
              </a:ext>
            </a:extLst>
          </p:cNvPr>
          <p:cNvSpPr/>
          <p:nvPr/>
        </p:nvSpPr>
        <p:spPr>
          <a:xfrm>
            <a:off x="3582186" y="536148"/>
            <a:ext cx="5637228" cy="1734563"/>
          </a:xfrm>
          <a:custGeom>
            <a:avLst/>
            <a:gdLst/>
            <a:ahLst/>
            <a:cxnLst/>
            <a:rect l="0" t="0" r="0" b="0"/>
            <a:pathLst>
              <a:path w="4546093" h="1491869">
                <a:moveTo>
                  <a:pt x="0" y="0"/>
                </a:moveTo>
                <a:lnTo>
                  <a:pt x="2651887" y="0"/>
                </a:lnTo>
                <a:lnTo>
                  <a:pt x="2651887" y="0"/>
                </a:lnTo>
                <a:lnTo>
                  <a:pt x="4546093" y="0"/>
                </a:lnTo>
                <a:lnTo>
                  <a:pt x="4546093" y="430276"/>
                </a:lnTo>
                <a:lnTo>
                  <a:pt x="4546093" y="430276"/>
                </a:lnTo>
                <a:lnTo>
                  <a:pt x="4546093" y="737616"/>
                </a:lnTo>
                <a:lnTo>
                  <a:pt x="3788410" y="737616"/>
                </a:lnTo>
                <a:lnTo>
                  <a:pt x="3791204" y="1491869"/>
                </a:lnTo>
                <a:lnTo>
                  <a:pt x="2651887" y="737616"/>
                </a:lnTo>
                <a:lnTo>
                  <a:pt x="0" y="737616"/>
                </a:lnTo>
                <a:lnTo>
                  <a:pt x="0" y="430276"/>
                </a:lnTo>
                <a:lnTo>
                  <a:pt x="0" y="430276"/>
                </a:lnTo>
                <a:close/>
              </a:path>
            </a:pathLst>
          </a:custGeom>
          <a:solidFill>
            <a:srgbClr val="FFFF00"/>
          </a:solidFill>
          <a:ln w="9144" cap="flat">
            <a:round/>
          </a:ln>
        </p:spPr>
        <p:style>
          <a:lnRef idx="1">
            <a:srgbClr val="000000"/>
          </a:lnRef>
          <a:fillRef idx="0">
            <a:srgbClr val="000000">
              <a:alpha val="0"/>
            </a:srgbClr>
          </a:fillRef>
          <a:effectRef idx="0">
            <a:scrgbClr r="0" g="0" b="0"/>
          </a:effectRef>
          <a:fontRef idx="none"/>
        </p:style>
        <p:txBody>
          <a:bodyPr/>
          <a:lstStyle/>
          <a:p>
            <a:endParaRPr lang="nl-NL"/>
          </a:p>
        </p:txBody>
      </p:sp>
      <p:sp>
        <p:nvSpPr>
          <p:cNvPr id="10" name="Shape 592">
            <a:extLst>
              <a:ext uri="{FF2B5EF4-FFF2-40B4-BE49-F238E27FC236}">
                <a16:creationId xmlns:a16="http://schemas.microsoft.com/office/drawing/2014/main" id="{4CA2502F-9A17-4ADB-8AAD-14D6B4FD256F}"/>
              </a:ext>
            </a:extLst>
          </p:cNvPr>
          <p:cNvSpPr/>
          <p:nvPr/>
        </p:nvSpPr>
        <p:spPr>
          <a:xfrm>
            <a:off x="5677535" y="4587288"/>
            <a:ext cx="5020945" cy="1438910"/>
          </a:xfrm>
          <a:custGeom>
            <a:avLst/>
            <a:gdLst/>
            <a:ahLst/>
            <a:cxnLst/>
            <a:rect l="0" t="0" r="0" b="0"/>
            <a:pathLst>
              <a:path w="5021072" h="1439672">
                <a:moveTo>
                  <a:pt x="0" y="0"/>
                </a:moveTo>
                <a:lnTo>
                  <a:pt x="2370074" y="700532"/>
                </a:lnTo>
                <a:lnTo>
                  <a:pt x="5021072" y="700532"/>
                </a:lnTo>
                <a:lnTo>
                  <a:pt x="5021072" y="823722"/>
                </a:lnTo>
                <a:lnTo>
                  <a:pt x="5021072" y="1439672"/>
                </a:lnTo>
                <a:lnTo>
                  <a:pt x="1233932" y="1439672"/>
                </a:lnTo>
                <a:lnTo>
                  <a:pt x="476504" y="1439672"/>
                </a:lnTo>
                <a:lnTo>
                  <a:pt x="476504" y="823722"/>
                </a:lnTo>
                <a:lnTo>
                  <a:pt x="476504" y="700532"/>
                </a:lnTo>
                <a:lnTo>
                  <a:pt x="1233932" y="700532"/>
                </a:lnTo>
                <a:lnTo>
                  <a:pt x="0" y="0"/>
                </a:lnTo>
                <a:close/>
              </a:path>
            </a:pathLst>
          </a:custGeom>
          <a:solidFill>
            <a:srgbClr val="FFFF00"/>
          </a:solidFill>
          <a:ln w="0" cap="flat">
            <a:solidFill>
              <a:srgbClr val="000000"/>
            </a:solidFill>
            <a:miter lim="127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sp>
        <p:nvSpPr>
          <p:cNvPr id="11" name="Tekstvak 10">
            <a:extLst>
              <a:ext uri="{FF2B5EF4-FFF2-40B4-BE49-F238E27FC236}">
                <a16:creationId xmlns:a16="http://schemas.microsoft.com/office/drawing/2014/main" id="{CAE4A5E5-3CEC-4DD0-81A0-A0E40964764B}"/>
              </a:ext>
            </a:extLst>
          </p:cNvPr>
          <p:cNvSpPr txBox="1"/>
          <p:nvPr/>
        </p:nvSpPr>
        <p:spPr>
          <a:xfrm>
            <a:off x="6416512" y="5349876"/>
            <a:ext cx="4084948" cy="646331"/>
          </a:xfrm>
          <a:prstGeom prst="rect">
            <a:avLst/>
          </a:prstGeom>
          <a:noFill/>
        </p:spPr>
        <p:txBody>
          <a:bodyPr wrap="square" rtlCol="0">
            <a:spAutoFit/>
          </a:bodyPr>
          <a:lstStyle/>
          <a:p>
            <a:r>
              <a:rPr lang="nl-NL" dirty="0"/>
              <a:t>Zwak onderwijs moet als oorzaak worden uitgesloten</a:t>
            </a:r>
          </a:p>
        </p:txBody>
      </p:sp>
      <p:sp>
        <p:nvSpPr>
          <p:cNvPr id="12" name="Tekstvak 11">
            <a:extLst>
              <a:ext uri="{FF2B5EF4-FFF2-40B4-BE49-F238E27FC236}">
                <a16:creationId xmlns:a16="http://schemas.microsoft.com/office/drawing/2014/main" id="{13015AD3-9B1F-424C-BFF7-CA181C5144DD}"/>
              </a:ext>
            </a:extLst>
          </p:cNvPr>
          <p:cNvSpPr txBox="1"/>
          <p:nvPr/>
        </p:nvSpPr>
        <p:spPr>
          <a:xfrm>
            <a:off x="3497344" y="536148"/>
            <a:ext cx="5722070" cy="923330"/>
          </a:xfrm>
          <a:prstGeom prst="rect">
            <a:avLst/>
          </a:prstGeom>
          <a:noFill/>
        </p:spPr>
        <p:txBody>
          <a:bodyPr wrap="square" rtlCol="0">
            <a:spAutoFit/>
          </a:bodyPr>
          <a:lstStyle/>
          <a:p>
            <a:r>
              <a:rPr lang="nl-NL" dirty="0"/>
              <a:t>Twee criteria: </a:t>
            </a:r>
            <a:br>
              <a:rPr lang="nl-NL" dirty="0"/>
            </a:br>
            <a:r>
              <a:rPr lang="nl-NL" dirty="0"/>
              <a:t>-  ernstig (hardnekkigheid &amp; achterstand)</a:t>
            </a:r>
          </a:p>
          <a:p>
            <a:r>
              <a:rPr lang="nl-NL" dirty="0"/>
              <a:t>-  enkelvoudig</a:t>
            </a:r>
          </a:p>
        </p:txBody>
      </p:sp>
      <p:pic>
        <p:nvPicPr>
          <p:cNvPr id="5" name="Afbeelding 4">
            <a:extLst>
              <a:ext uri="{FF2B5EF4-FFF2-40B4-BE49-F238E27FC236}">
                <a16:creationId xmlns:a16="http://schemas.microsoft.com/office/drawing/2014/main" id="{1E463FCA-20AF-4B02-9CE0-74681DF4BFBF}"/>
              </a:ext>
            </a:extLst>
          </p:cNvPr>
          <p:cNvPicPr>
            <a:picLocks noChangeAspect="1"/>
          </p:cNvPicPr>
          <p:nvPr/>
        </p:nvPicPr>
        <p:blipFill>
          <a:blip r:embed="rId3"/>
          <a:stretch>
            <a:fillRect/>
          </a:stretch>
        </p:blipFill>
        <p:spPr>
          <a:xfrm>
            <a:off x="358878" y="348692"/>
            <a:ext cx="2895851" cy="1097375"/>
          </a:xfrm>
          <a:prstGeom prst="rect">
            <a:avLst/>
          </a:prstGeom>
        </p:spPr>
      </p:pic>
    </p:spTree>
    <p:extLst>
      <p:ext uri="{BB962C8B-B14F-4D97-AF65-F5344CB8AC3E}">
        <p14:creationId xmlns:p14="http://schemas.microsoft.com/office/powerpoint/2010/main" val="50271743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70601NKDpraktijkenin ONLverband.ppt.potx" id="{47ED755E-539C-423C-881C-68BB04451DBB}" vid="{8C1D567A-5082-488F-BA49-70A2107981C0}"/>
    </a:ext>
  </a:extLst>
</a:theme>
</file>

<file path=docProps/app.xml><?xml version="1.0" encoding="utf-8"?>
<Properties xmlns="http://schemas.openxmlformats.org/officeDocument/2006/extended-properties" xmlns:vt="http://schemas.openxmlformats.org/officeDocument/2006/docPropsVTypes">
  <TotalTime>848</TotalTime>
  <Words>1034</Words>
  <Application>Microsoft Office PowerPoint</Application>
  <PresentationFormat>Breedbeeld</PresentationFormat>
  <Paragraphs>260</Paragraphs>
  <Slides>25</Slides>
  <Notes>0</Notes>
  <HiddenSlides>10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25</vt:i4>
      </vt:variant>
    </vt:vector>
  </HeadingPairs>
  <TitlesOfParts>
    <vt:vector size="33" baseType="lpstr">
      <vt:lpstr>Arial</vt:lpstr>
      <vt:lpstr>Arial</vt:lpstr>
      <vt:lpstr>Arial     </vt:lpstr>
      <vt:lpstr>Calibri</vt:lpstr>
      <vt:lpstr>Calibri Light</vt:lpstr>
      <vt:lpstr>Segoe Print</vt:lpstr>
      <vt:lpstr>Kantoorthema</vt:lpstr>
      <vt:lpstr>Office-thema</vt:lpstr>
      <vt:lpstr>Werkgroep Dyslexie-Onderwijs</vt:lpstr>
      <vt:lpstr>PowerPoint-presentatie</vt:lpstr>
      <vt:lpstr>Werkgroep Dyslexie-Onderwijs</vt:lpstr>
      <vt:lpstr>PowerPoint-presentatie</vt:lpstr>
      <vt:lpstr>Werkgroep Dyslexie-Onderwijs</vt:lpstr>
      <vt:lpstr>PowerPoint-presentatie</vt:lpstr>
      <vt:lpstr>PowerPoint-presentatie</vt:lpstr>
      <vt:lpstr>Werkgroep Dyslexie-Onderwijs</vt:lpstr>
      <vt:lpstr>PowerPoint-presentatie</vt:lpstr>
      <vt:lpstr>Leesprobleem of dyslexie?</vt:lpstr>
      <vt:lpstr>Stapelen</vt:lpstr>
      <vt:lpstr>Handreiking NKD</vt:lpstr>
      <vt:lpstr>Sleutelbegrippen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Werkgroep Dyslexie-Onderwijs</vt:lpstr>
      <vt:lpstr>Werkgroep Dyslexie-Onderwijs</vt:lpstr>
      <vt:lpstr>Bedankt  voor je aanwezigheid  en inbreng!  Tot 12 juli 2018, 8.30-10.30 uur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Joyce Couprie</dc:creator>
  <cp:lastModifiedBy>Ellen Gommer</cp:lastModifiedBy>
  <cp:revision>43</cp:revision>
  <dcterms:created xsi:type="dcterms:W3CDTF">2018-04-09T10:31:55Z</dcterms:created>
  <dcterms:modified xsi:type="dcterms:W3CDTF">2018-07-11T06:31:51Z</dcterms:modified>
</cp:coreProperties>
</file>