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Lst>
  <p:notesMasterIdLst>
    <p:notesMasterId r:id="rId36"/>
  </p:notesMasterIdLst>
  <p:sldIdLst>
    <p:sldId id="301" r:id="rId3"/>
    <p:sldId id="302" r:id="rId4"/>
    <p:sldId id="342" r:id="rId5"/>
    <p:sldId id="345" r:id="rId6"/>
    <p:sldId id="343" r:id="rId7"/>
    <p:sldId id="344" r:id="rId8"/>
    <p:sldId id="340" r:id="rId9"/>
    <p:sldId id="336" r:id="rId10"/>
    <p:sldId id="341" r:id="rId11"/>
    <p:sldId id="346" r:id="rId12"/>
    <p:sldId id="312" r:id="rId13"/>
    <p:sldId id="361" r:id="rId14"/>
    <p:sldId id="348" r:id="rId15"/>
    <p:sldId id="303" r:id="rId16"/>
    <p:sldId id="349" r:id="rId17"/>
    <p:sldId id="305" r:id="rId18"/>
    <p:sldId id="339" r:id="rId19"/>
    <p:sldId id="350" r:id="rId20"/>
    <p:sldId id="355" r:id="rId21"/>
    <p:sldId id="351" r:id="rId22"/>
    <p:sldId id="352" r:id="rId23"/>
    <p:sldId id="353" r:id="rId24"/>
    <p:sldId id="354" r:id="rId25"/>
    <p:sldId id="306" r:id="rId26"/>
    <p:sldId id="356" r:id="rId27"/>
    <p:sldId id="357" r:id="rId28"/>
    <p:sldId id="358" r:id="rId29"/>
    <p:sldId id="307" r:id="rId30"/>
    <p:sldId id="359" r:id="rId31"/>
    <p:sldId id="313" r:id="rId32"/>
    <p:sldId id="337" r:id="rId33"/>
    <p:sldId id="314" r:id="rId34"/>
    <p:sldId id="360" r:id="rId3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30A0"/>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Stijl, lich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Stijl, licht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4153" autoAdjust="0"/>
  </p:normalViewPr>
  <p:slideViewPr>
    <p:cSldViewPr snapToGrid="0">
      <p:cViewPr varScale="1">
        <p:scale>
          <a:sx n="43" d="100"/>
          <a:sy n="43" d="100"/>
        </p:scale>
        <p:origin x="157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E5114D-F12D-45DF-9C2B-E739F8528580}" type="datetimeFigureOut">
              <a:rPr lang="nl-NL" smtClean="0"/>
              <a:t>23-9-2018</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1F8B93-E9D1-4891-B1DC-204292EDC4E3}" type="slidenum">
              <a:rPr lang="nl-NL" smtClean="0"/>
              <a:t>‹nr.›</a:t>
            </a:fld>
            <a:endParaRPr lang="nl-NL"/>
          </a:p>
        </p:txBody>
      </p:sp>
    </p:spTree>
    <p:extLst>
      <p:ext uri="{BB962C8B-B14F-4D97-AF65-F5344CB8AC3E}">
        <p14:creationId xmlns:p14="http://schemas.microsoft.com/office/powerpoint/2010/main" val="2391910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psynip.nl/kwaliteit-van-dyslexierapporten/"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Gastvrouw, </a:t>
            </a:r>
            <a:r>
              <a:rPr lang="nl-NL" dirty="0" err="1"/>
              <a:t>dwz</a:t>
            </a:r>
            <a:r>
              <a:rPr lang="nl-NL" dirty="0"/>
              <a:t>….</a:t>
            </a:r>
          </a:p>
          <a:p>
            <a:endParaRPr lang="nl-NL" dirty="0"/>
          </a:p>
          <a:p>
            <a:r>
              <a:rPr lang="nl-NL" dirty="0"/>
              <a:t>Voorstellen</a:t>
            </a:r>
          </a:p>
          <a:p>
            <a:endParaRPr lang="nl-NL" dirty="0"/>
          </a:p>
          <a:p>
            <a:r>
              <a:rPr lang="nl-NL" dirty="0"/>
              <a:t>Doel bijeenkomst: informeren, uitwisseling, knopen doorhakken, begrip versterken tussen partijen, rollen taak van elk beter leren </a:t>
            </a:r>
            <a:r>
              <a:rPr lang="nl-NL" dirty="0" err="1"/>
              <a:t>kennen..samen</a:t>
            </a:r>
            <a:r>
              <a:rPr lang="nl-NL" dirty="0"/>
              <a:t> richting kwalitatief goed onderwijs</a:t>
            </a:r>
          </a:p>
        </p:txBody>
      </p:sp>
      <p:sp>
        <p:nvSpPr>
          <p:cNvPr id="4" name="Tijdelijke aanduiding voor dianummer 3"/>
          <p:cNvSpPr>
            <a:spLocks noGrp="1"/>
          </p:cNvSpPr>
          <p:nvPr>
            <p:ph type="sldNum" sz="quarter" idx="5"/>
          </p:nvPr>
        </p:nvSpPr>
        <p:spPr/>
        <p:txBody>
          <a:bodyPr/>
          <a:lstStyle/>
          <a:p>
            <a:fld id="{301F8B93-E9D1-4891-B1DC-204292EDC4E3}" type="slidenum">
              <a:rPr lang="nl-NL" smtClean="0"/>
              <a:t>1</a:t>
            </a:fld>
            <a:endParaRPr lang="nl-NL"/>
          </a:p>
        </p:txBody>
      </p:sp>
    </p:spTree>
    <p:extLst>
      <p:ext uri="{BB962C8B-B14F-4D97-AF65-F5344CB8AC3E}">
        <p14:creationId xmlns:p14="http://schemas.microsoft.com/office/powerpoint/2010/main" val="1514678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Doel= inrichting van dyslexiezorg </a:t>
            </a:r>
            <a:r>
              <a:rPr lang="nl-NL" u="sng" dirty="0"/>
              <a:t>Lelystad</a:t>
            </a:r>
            <a:r>
              <a:rPr lang="nl-NL" dirty="0"/>
              <a:t> toelichten en kennismaking met partner. Dronten lijkt geïnteresseerd, lijkt meerwaarde te zien, om dit ook te gaan doen, maar is nog in gesprek hierover, voor hen ter informatie.</a:t>
            </a:r>
          </a:p>
        </p:txBody>
      </p:sp>
      <p:sp>
        <p:nvSpPr>
          <p:cNvPr id="4" name="Tijdelijke aanduiding voor dianummer 3"/>
          <p:cNvSpPr>
            <a:spLocks noGrp="1"/>
          </p:cNvSpPr>
          <p:nvPr>
            <p:ph type="sldNum" sz="quarter" idx="5"/>
          </p:nvPr>
        </p:nvSpPr>
        <p:spPr/>
        <p:txBody>
          <a:bodyPr/>
          <a:lstStyle/>
          <a:p>
            <a:fld id="{301F8B93-E9D1-4891-B1DC-204292EDC4E3}" type="slidenum">
              <a:rPr lang="nl-NL" smtClean="0"/>
              <a:t>10</a:t>
            </a:fld>
            <a:endParaRPr lang="nl-NL"/>
          </a:p>
        </p:txBody>
      </p:sp>
    </p:spTree>
    <p:extLst>
      <p:ext uri="{BB962C8B-B14F-4D97-AF65-F5344CB8AC3E}">
        <p14:creationId xmlns:p14="http://schemas.microsoft.com/office/powerpoint/2010/main" val="78842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Doel= inrichting van dyslexiezorg </a:t>
            </a:r>
            <a:r>
              <a:rPr lang="nl-NL" u="sng" dirty="0"/>
              <a:t>Lelystad</a:t>
            </a:r>
            <a:r>
              <a:rPr lang="nl-NL" dirty="0"/>
              <a:t> toelichten en kennismaking met partner. Dronten lijkt geïnteresseerd, lijkt meerwaarde te zien, om dit ook te gaan doen, maar is nog in gesprek hierover, voor hen ter informatie.</a:t>
            </a:r>
          </a:p>
        </p:txBody>
      </p:sp>
      <p:sp>
        <p:nvSpPr>
          <p:cNvPr id="4" name="Tijdelijke aanduiding voor dianummer 3"/>
          <p:cNvSpPr>
            <a:spLocks noGrp="1"/>
          </p:cNvSpPr>
          <p:nvPr>
            <p:ph type="sldNum" sz="quarter" idx="5"/>
          </p:nvPr>
        </p:nvSpPr>
        <p:spPr/>
        <p:txBody>
          <a:bodyPr/>
          <a:lstStyle/>
          <a:p>
            <a:fld id="{301F8B93-E9D1-4891-B1DC-204292EDC4E3}" type="slidenum">
              <a:rPr lang="nl-NL" smtClean="0"/>
              <a:t>12</a:t>
            </a:fld>
            <a:endParaRPr lang="nl-NL"/>
          </a:p>
        </p:txBody>
      </p:sp>
    </p:spTree>
    <p:extLst>
      <p:ext uri="{BB962C8B-B14F-4D97-AF65-F5344CB8AC3E}">
        <p14:creationId xmlns:p14="http://schemas.microsoft.com/office/powerpoint/2010/main" val="639387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Benadruk: zoeken van verbindingen en samen zoeken naar praktische oplossingen voor ervaren knelpunten</a:t>
            </a:r>
          </a:p>
          <a:p>
            <a:endParaRPr lang="nl-NL" dirty="0"/>
          </a:p>
          <a:p>
            <a:r>
              <a:rPr lang="nl-NL" dirty="0"/>
              <a:t>LEA kort aanstippen</a:t>
            </a:r>
          </a:p>
        </p:txBody>
      </p:sp>
      <p:sp>
        <p:nvSpPr>
          <p:cNvPr id="4" name="Tijdelijke aanduiding voor dianummer 3"/>
          <p:cNvSpPr>
            <a:spLocks noGrp="1"/>
          </p:cNvSpPr>
          <p:nvPr>
            <p:ph type="sldNum" sz="quarter" idx="5"/>
          </p:nvPr>
        </p:nvSpPr>
        <p:spPr/>
        <p:txBody>
          <a:bodyPr/>
          <a:lstStyle/>
          <a:p>
            <a:fld id="{301F8B93-E9D1-4891-B1DC-204292EDC4E3}" type="slidenum">
              <a:rPr lang="nl-NL" smtClean="0"/>
              <a:t>13</a:t>
            </a:fld>
            <a:endParaRPr lang="nl-NL"/>
          </a:p>
        </p:txBody>
      </p:sp>
    </p:spTree>
    <p:extLst>
      <p:ext uri="{BB962C8B-B14F-4D97-AF65-F5344CB8AC3E}">
        <p14:creationId xmlns:p14="http://schemas.microsoft.com/office/powerpoint/2010/main" val="1205341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Stand van zaken:</a:t>
            </a:r>
          </a:p>
          <a:p>
            <a:pPr marL="0" indent="0">
              <a:buFontTx/>
              <a:buNone/>
            </a:pPr>
            <a:endParaRPr lang="nl-NL" dirty="0"/>
          </a:p>
          <a:p>
            <a:pPr marL="171450" indent="-171450">
              <a:buFontTx/>
              <a:buChar char="-"/>
            </a:pPr>
            <a:r>
              <a:rPr lang="nl-NL" dirty="0"/>
              <a:t>Interesse scholen en bestuurders</a:t>
            </a:r>
          </a:p>
          <a:p>
            <a:pPr marL="171450" indent="-171450">
              <a:buFontTx/>
              <a:buChar char="-"/>
            </a:pPr>
            <a:r>
              <a:rPr lang="nl-NL" dirty="0"/>
              <a:t>Intake met </a:t>
            </a:r>
            <a:r>
              <a:rPr lang="nl-NL" dirty="0" err="1"/>
              <a:t>Lexima</a:t>
            </a:r>
            <a:endParaRPr lang="nl-NL" dirty="0"/>
          </a:p>
          <a:p>
            <a:pPr marL="171450" indent="-171450">
              <a:buFontTx/>
              <a:buChar char="-"/>
            </a:pPr>
            <a:r>
              <a:rPr lang="nl-NL" dirty="0"/>
              <a:t>Opgenomen is als voorstel LEA</a:t>
            </a:r>
          </a:p>
          <a:p>
            <a:endParaRPr lang="nl-NL" dirty="0"/>
          </a:p>
        </p:txBody>
      </p:sp>
      <p:sp>
        <p:nvSpPr>
          <p:cNvPr id="4" name="Tijdelijke aanduiding voor dianummer 3"/>
          <p:cNvSpPr>
            <a:spLocks noGrp="1"/>
          </p:cNvSpPr>
          <p:nvPr>
            <p:ph type="sldNum" sz="quarter" idx="5"/>
          </p:nvPr>
        </p:nvSpPr>
        <p:spPr/>
        <p:txBody>
          <a:bodyPr/>
          <a:lstStyle/>
          <a:p>
            <a:fld id="{301F8B93-E9D1-4891-B1DC-204292EDC4E3}" type="slidenum">
              <a:rPr lang="nl-NL" smtClean="0"/>
              <a:t>14</a:t>
            </a:fld>
            <a:endParaRPr lang="nl-NL"/>
          </a:p>
        </p:txBody>
      </p:sp>
    </p:spTree>
    <p:extLst>
      <p:ext uri="{BB962C8B-B14F-4D97-AF65-F5344CB8AC3E}">
        <p14:creationId xmlns:p14="http://schemas.microsoft.com/office/powerpoint/2010/main" val="27501435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Ervaringsrondje = Wie werkt er al met BOUW, vingers opsteken, wie kan iets zeggen over vraag 1, wie over vraag 2, wie over vraag 3..korte input laten geven</a:t>
            </a:r>
          </a:p>
          <a:p>
            <a:endParaRPr lang="nl-NL" dirty="0"/>
          </a:p>
          <a:p>
            <a:r>
              <a:rPr lang="nl-NL" dirty="0"/>
              <a:t>AD 3 Belang van inzetten zoals bedoeld, visie geleid</a:t>
            </a:r>
          </a:p>
          <a:p>
            <a:endParaRPr lang="nl-NL" dirty="0"/>
          </a:p>
        </p:txBody>
      </p:sp>
      <p:sp>
        <p:nvSpPr>
          <p:cNvPr id="4" name="Tijdelijke aanduiding voor dianummer 3"/>
          <p:cNvSpPr>
            <a:spLocks noGrp="1"/>
          </p:cNvSpPr>
          <p:nvPr>
            <p:ph type="sldNum" sz="quarter" idx="5"/>
          </p:nvPr>
        </p:nvSpPr>
        <p:spPr/>
        <p:txBody>
          <a:bodyPr/>
          <a:lstStyle/>
          <a:p>
            <a:fld id="{301F8B93-E9D1-4891-B1DC-204292EDC4E3}" type="slidenum">
              <a:rPr lang="nl-NL" smtClean="0"/>
              <a:t>15</a:t>
            </a:fld>
            <a:endParaRPr lang="nl-NL"/>
          </a:p>
        </p:txBody>
      </p:sp>
    </p:spTree>
    <p:extLst>
      <p:ext uri="{BB962C8B-B14F-4D97-AF65-F5344CB8AC3E}">
        <p14:creationId xmlns:p14="http://schemas.microsoft.com/office/powerpoint/2010/main" val="19377023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Commitment vanuit ib-</a:t>
            </a:r>
            <a:r>
              <a:rPr lang="nl-NL" dirty="0" err="1"/>
              <a:t>ers</a:t>
            </a:r>
            <a:r>
              <a:rPr lang="nl-NL" dirty="0"/>
              <a:t>/specialisten vragen door handen opsteken</a:t>
            </a:r>
          </a:p>
          <a:p>
            <a:endParaRPr lang="nl-NL" dirty="0"/>
          </a:p>
          <a:p>
            <a:r>
              <a:rPr lang="nl-NL" dirty="0"/>
              <a:t>Bestuurders zijn open om het Lelystad-breed te ondersteunen (via Werkgroep Dyslexie-Onderwijs zowel als in </a:t>
            </a:r>
            <a:r>
              <a:rPr lang="nl-NL" dirty="0" err="1"/>
              <a:t>bestuursoverleg</a:t>
            </a:r>
            <a:r>
              <a:rPr lang="nl-NL" dirty="0"/>
              <a:t> met Marga besproken), </a:t>
            </a:r>
          </a:p>
          <a:p>
            <a:r>
              <a:rPr lang="nl-NL" dirty="0"/>
              <a:t>maar willen doordenking  op de condities, </a:t>
            </a:r>
            <a:r>
              <a:rPr lang="nl-NL" dirty="0" err="1"/>
              <a:t>oa</a:t>
            </a:r>
            <a:r>
              <a:rPr lang="nl-NL" dirty="0"/>
              <a:t> ervaringen van andere scholen, hoe met scholen die er al mee werken (herberekening door </a:t>
            </a:r>
            <a:r>
              <a:rPr lang="nl-NL" dirty="0" err="1"/>
              <a:t>Lexima</a:t>
            </a:r>
            <a:r>
              <a:rPr lang="nl-NL" dirty="0"/>
              <a:t> als je er al mee werkt), implementatie en boring en… financiering. Dat zal onderwerp van gesprek worden komende weken.</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301F8B93-E9D1-4891-B1DC-204292EDC4E3}" type="slidenum">
              <a:rPr lang="nl-NL" smtClean="0"/>
              <a:t>16</a:t>
            </a:fld>
            <a:endParaRPr lang="nl-NL"/>
          </a:p>
        </p:txBody>
      </p:sp>
    </p:spTree>
    <p:extLst>
      <p:ext uri="{BB962C8B-B14F-4D97-AF65-F5344CB8AC3E}">
        <p14:creationId xmlns:p14="http://schemas.microsoft.com/office/powerpoint/2010/main" val="13768374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Doel= </a:t>
            </a:r>
            <a:r>
              <a:rPr lang="nl-NL" dirty="0" err="1"/>
              <a:t>geschotte</a:t>
            </a:r>
            <a:r>
              <a:rPr lang="nl-NL" dirty="0"/>
              <a:t> traject in Lelystad en Dronten niet altijd het gewenste resultaat heeft nl </a:t>
            </a:r>
            <a:r>
              <a:rPr lang="nl-NL" dirty="0" err="1"/>
              <a:t>overdiagnoses</a:t>
            </a:r>
            <a:r>
              <a:rPr lang="nl-NL" dirty="0"/>
              <a:t>, co-morbiditeit, knelpunten in de zorg niveau 3 op scholen, ervaren mankracht tekort, ervaren expertise tekort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Nodig = inventariseren wat er NU op scholen in het voortraject gaande is, wat gebeurt er nu, knelpunten</a:t>
            </a:r>
          </a:p>
          <a:p>
            <a:endParaRPr lang="nl-NL" dirty="0"/>
          </a:p>
        </p:txBody>
      </p:sp>
      <p:sp>
        <p:nvSpPr>
          <p:cNvPr id="4" name="Tijdelijke aanduiding voor dianummer 3"/>
          <p:cNvSpPr>
            <a:spLocks noGrp="1"/>
          </p:cNvSpPr>
          <p:nvPr>
            <p:ph type="sldNum" sz="quarter" idx="5"/>
          </p:nvPr>
        </p:nvSpPr>
        <p:spPr/>
        <p:txBody>
          <a:bodyPr/>
          <a:lstStyle/>
          <a:p>
            <a:fld id="{301F8B93-E9D1-4891-B1DC-204292EDC4E3}" type="slidenum">
              <a:rPr lang="nl-NL" smtClean="0"/>
              <a:t>17</a:t>
            </a:fld>
            <a:endParaRPr lang="nl-NL"/>
          </a:p>
        </p:txBody>
      </p:sp>
    </p:spTree>
    <p:extLst>
      <p:ext uri="{BB962C8B-B14F-4D97-AF65-F5344CB8AC3E}">
        <p14:creationId xmlns:p14="http://schemas.microsoft.com/office/powerpoint/2010/main" val="26492848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endParaRPr lang="nl-NL" dirty="0"/>
          </a:p>
        </p:txBody>
      </p:sp>
      <p:sp>
        <p:nvSpPr>
          <p:cNvPr id="4" name="Tijdelijke aanduiding voor dianummer 3"/>
          <p:cNvSpPr>
            <a:spLocks noGrp="1"/>
          </p:cNvSpPr>
          <p:nvPr>
            <p:ph type="sldNum" sz="quarter" idx="5"/>
          </p:nvPr>
        </p:nvSpPr>
        <p:spPr/>
        <p:txBody>
          <a:bodyPr/>
          <a:lstStyle/>
          <a:p>
            <a:fld id="{301F8B93-E9D1-4891-B1DC-204292EDC4E3}" type="slidenum">
              <a:rPr lang="nl-NL" smtClean="0"/>
              <a:t>18</a:t>
            </a:fld>
            <a:endParaRPr lang="nl-NL"/>
          </a:p>
        </p:txBody>
      </p:sp>
    </p:spTree>
    <p:extLst>
      <p:ext uri="{BB962C8B-B14F-4D97-AF65-F5344CB8AC3E}">
        <p14:creationId xmlns:p14="http://schemas.microsoft.com/office/powerpoint/2010/main" val="12176642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01F8B93-E9D1-4891-B1DC-204292EDC4E3}" type="slidenum">
              <a:rPr lang="nl-NL" smtClean="0"/>
              <a:t>21</a:t>
            </a:fld>
            <a:endParaRPr lang="nl-NL"/>
          </a:p>
        </p:txBody>
      </p:sp>
    </p:spTree>
    <p:extLst>
      <p:ext uri="{BB962C8B-B14F-4D97-AF65-F5344CB8AC3E}">
        <p14:creationId xmlns:p14="http://schemas.microsoft.com/office/powerpoint/2010/main" val="15610825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01F8B93-E9D1-4891-B1DC-204292EDC4E3}" type="slidenum">
              <a:rPr lang="nl-NL" smtClean="0"/>
              <a:t>22</a:t>
            </a:fld>
            <a:endParaRPr lang="nl-NL"/>
          </a:p>
        </p:txBody>
      </p:sp>
    </p:spTree>
    <p:extLst>
      <p:ext uri="{BB962C8B-B14F-4D97-AF65-F5344CB8AC3E}">
        <p14:creationId xmlns:p14="http://schemas.microsoft.com/office/powerpoint/2010/main" val="112889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01F8B93-E9D1-4891-B1DC-204292EDC4E3}" type="slidenum">
              <a:rPr lang="nl-NL" smtClean="0"/>
              <a:t>2</a:t>
            </a:fld>
            <a:endParaRPr lang="nl-NL"/>
          </a:p>
        </p:txBody>
      </p:sp>
    </p:spTree>
    <p:extLst>
      <p:ext uri="{BB962C8B-B14F-4D97-AF65-F5344CB8AC3E}">
        <p14:creationId xmlns:p14="http://schemas.microsoft.com/office/powerpoint/2010/main" val="30807459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Indelen per stadsdeel en Dronten in het midden van de zaal</a:t>
            </a:r>
          </a:p>
          <a:p>
            <a:endParaRPr lang="nl-NL" dirty="0"/>
          </a:p>
          <a:p>
            <a:r>
              <a:rPr lang="nl-NL" dirty="0"/>
              <a:t>Op flap schrijven in onder-midden en bovenbouw</a:t>
            </a:r>
          </a:p>
          <a:p>
            <a:endParaRPr lang="nl-NL" dirty="0"/>
          </a:p>
          <a:p>
            <a:r>
              <a:rPr lang="nl-NL" dirty="0"/>
              <a:t>Aanwezig: </a:t>
            </a:r>
            <a:r>
              <a:rPr lang="nl-NL" dirty="0" err="1"/>
              <a:t>Arina</a:t>
            </a:r>
            <a:r>
              <a:rPr lang="nl-NL" dirty="0"/>
              <a:t>, Joke D, Yvon?, Simone, Lisette, Marjolijn, Martin, Hanna, (Ellen, Joyce) – als leiders van de groepen</a:t>
            </a:r>
          </a:p>
          <a:p>
            <a:endParaRPr lang="nl-NL" dirty="0"/>
          </a:p>
          <a:p>
            <a:r>
              <a:rPr lang="nl-NL" dirty="0"/>
              <a:t>Afwezig: Vera </a:t>
            </a:r>
            <a:r>
              <a:rPr lang="nl-NL" dirty="0" err="1"/>
              <a:t>Heesink</a:t>
            </a:r>
            <a:r>
              <a:rPr lang="nl-NL" dirty="0"/>
              <a:t> (</a:t>
            </a:r>
            <a:r>
              <a:rPr lang="nl-NL" dirty="0" err="1"/>
              <a:t>Florion</a:t>
            </a:r>
            <a:r>
              <a:rPr lang="nl-NL" dirty="0"/>
              <a:t>, Helmstok), Herma Berger (Horizon)</a:t>
            </a:r>
          </a:p>
        </p:txBody>
      </p:sp>
      <p:sp>
        <p:nvSpPr>
          <p:cNvPr id="4" name="Tijdelijke aanduiding voor dianummer 3"/>
          <p:cNvSpPr>
            <a:spLocks noGrp="1"/>
          </p:cNvSpPr>
          <p:nvPr>
            <p:ph type="sldNum" sz="quarter" idx="5"/>
          </p:nvPr>
        </p:nvSpPr>
        <p:spPr/>
        <p:txBody>
          <a:bodyPr/>
          <a:lstStyle/>
          <a:p>
            <a:fld id="{301F8B93-E9D1-4891-B1DC-204292EDC4E3}" type="slidenum">
              <a:rPr lang="nl-NL" smtClean="0"/>
              <a:t>24</a:t>
            </a:fld>
            <a:endParaRPr lang="nl-NL"/>
          </a:p>
        </p:txBody>
      </p:sp>
    </p:spTree>
    <p:extLst>
      <p:ext uri="{BB962C8B-B14F-4D97-AF65-F5344CB8AC3E}">
        <p14:creationId xmlns:p14="http://schemas.microsoft.com/office/powerpoint/2010/main" val="21035517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Tijd: 30 minuten</a:t>
            </a:r>
          </a:p>
        </p:txBody>
      </p:sp>
      <p:sp>
        <p:nvSpPr>
          <p:cNvPr id="4" name="Tijdelijke aanduiding voor dianummer 3"/>
          <p:cNvSpPr>
            <a:spLocks noGrp="1"/>
          </p:cNvSpPr>
          <p:nvPr>
            <p:ph type="sldNum" sz="quarter" idx="5"/>
          </p:nvPr>
        </p:nvSpPr>
        <p:spPr/>
        <p:txBody>
          <a:bodyPr/>
          <a:lstStyle/>
          <a:p>
            <a:fld id="{301F8B93-E9D1-4891-B1DC-204292EDC4E3}" type="slidenum">
              <a:rPr lang="nl-NL" smtClean="0"/>
              <a:t>25</a:t>
            </a:fld>
            <a:endParaRPr lang="nl-NL"/>
          </a:p>
        </p:txBody>
      </p:sp>
    </p:spTree>
    <p:extLst>
      <p:ext uri="{BB962C8B-B14F-4D97-AF65-F5344CB8AC3E}">
        <p14:creationId xmlns:p14="http://schemas.microsoft.com/office/powerpoint/2010/main" val="10917226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01F8B93-E9D1-4891-B1DC-204292EDC4E3}" type="slidenum">
              <a:rPr lang="nl-NL" smtClean="0"/>
              <a:t>26</a:t>
            </a:fld>
            <a:endParaRPr lang="nl-NL"/>
          </a:p>
        </p:txBody>
      </p:sp>
    </p:spTree>
    <p:extLst>
      <p:ext uri="{BB962C8B-B14F-4D97-AF65-F5344CB8AC3E}">
        <p14:creationId xmlns:p14="http://schemas.microsoft.com/office/powerpoint/2010/main" val="10602095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Tijd: 30 minuten</a:t>
            </a:r>
          </a:p>
        </p:txBody>
      </p:sp>
      <p:sp>
        <p:nvSpPr>
          <p:cNvPr id="4" name="Tijdelijke aanduiding voor dianummer 3"/>
          <p:cNvSpPr>
            <a:spLocks noGrp="1"/>
          </p:cNvSpPr>
          <p:nvPr>
            <p:ph type="sldNum" sz="quarter" idx="5"/>
          </p:nvPr>
        </p:nvSpPr>
        <p:spPr/>
        <p:txBody>
          <a:bodyPr/>
          <a:lstStyle/>
          <a:p>
            <a:fld id="{301F8B93-E9D1-4891-B1DC-204292EDC4E3}" type="slidenum">
              <a:rPr lang="nl-NL" smtClean="0"/>
              <a:t>27</a:t>
            </a:fld>
            <a:endParaRPr lang="nl-NL"/>
          </a:p>
        </p:txBody>
      </p:sp>
    </p:spTree>
    <p:extLst>
      <p:ext uri="{BB962C8B-B14F-4D97-AF65-F5344CB8AC3E}">
        <p14:creationId xmlns:p14="http://schemas.microsoft.com/office/powerpoint/2010/main" val="12153041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Groepsleiders geven samenvatting van de gesprekken aan de hand van de flappen.</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t>De minister meldt de Kamer ook dat de Universiteit van Amsterdam (in opdracht van OCW) onderzoek heeft gedaan naar de </a:t>
            </a:r>
            <a:r>
              <a:rPr lang="nl-NL" sz="1200" dirty="0">
                <a:hlinkClick r:id="rId3"/>
              </a:rPr>
              <a:t>kwaliteit van dyslexieonderzoek</a:t>
            </a:r>
            <a:r>
              <a:rPr lang="nl-NL" sz="1200" dirty="0"/>
              <a:t> (pdf). Conclusie is dat er ruimte is voor kwaliteitsverbetering, met name waar het gaat om onderbouwing van de hardnekkigheid en de ernst van de lees- en/of spellingsproblemen. (bron NIP)</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dirty="0">
                <a:latin typeface="Calibri" panose="020F0502020204030204" pitchFamily="34" charset="0"/>
              </a:rPr>
              <a:t>Monitor 2013-2016: moeite met vormgeven niveau 3</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p>
          <a:p>
            <a:endParaRPr lang="nl-NL" dirty="0"/>
          </a:p>
        </p:txBody>
      </p:sp>
      <p:sp>
        <p:nvSpPr>
          <p:cNvPr id="4" name="Tijdelijke aanduiding voor dianummer 3"/>
          <p:cNvSpPr>
            <a:spLocks noGrp="1"/>
          </p:cNvSpPr>
          <p:nvPr>
            <p:ph type="sldNum" sz="quarter" idx="5"/>
          </p:nvPr>
        </p:nvSpPr>
        <p:spPr/>
        <p:txBody>
          <a:bodyPr/>
          <a:lstStyle/>
          <a:p>
            <a:fld id="{301F8B93-E9D1-4891-B1DC-204292EDC4E3}" type="slidenum">
              <a:rPr lang="nl-NL" smtClean="0"/>
              <a:t>28</a:t>
            </a:fld>
            <a:endParaRPr lang="nl-NL"/>
          </a:p>
        </p:txBody>
      </p:sp>
    </p:spTree>
    <p:extLst>
      <p:ext uri="{BB962C8B-B14F-4D97-AF65-F5344CB8AC3E}">
        <p14:creationId xmlns:p14="http://schemas.microsoft.com/office/powerpoint/2010/main" val="41031555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 Dronten: dit komende stuk is voor Lelystad, voel je vrij om te blijven en toe te horen, voel je vrij om te gaan.</a:t>
            </a:r>
          </a:p>
        </p:txBody>
      </p:sp>
      <p:sp>
        <p:nvSpPr>
          <p:cNvPr id="4" name="Tijdelijke aanduiding voor dianummer 3"/>
          <p:cNvSpPr>
            <a:spLocks noGrp="1"/>
          </p:cNvSpPr>
          <p:nvPr>
            <p:ph type="sldNum" sz="quarter" idx="5"/>
          </p:nvPr>
        </p:nvSpPr>
        <p:spPr/>
        <p:txBody>
          <a:bodyPr/>
          <a:lstStyle/>
          <a:p>
            <a:fld id="{301F8B93-E9D1-4891-B1DC-204292EDC4E3}" type="slidenum">
              <a:rPr lang="nl-NL" smtClean="0"/>
              <a:t>29</a:t>
            </a:fld>
            <a:endParaRPr lang="nl-NL"/>
          </a:p>
        </p:txBody>
      </p:sp>
    </p:spTree>
    <p:extLst>
      <p:ext uri="{BB962C8B-B14F-4D97-AF65-F5344CB8AC3E}">
        <p14:creationId xmlns:p14="http://schemas.microsoft.com/office/powerpoint/2010/main" val="42166458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01F8B93-E9D1-4891-B1DC-204292EDC4E3}" type="slidenum">
              <a:rPr lang="nl-NL" smtClean="0"/>
              <a:t>30</a:t>
            </a:fld>
            <a:endParaRPr lang="nl-NL"/>
          </a:p>
        </p:txBody>
      </p:sp>
    </p:spTree>
    <p:extLst>
      <p:ext uri="{BB962C8B-B14F-4D97-AF65-F5344CB8AC3E}">
        <p14:creationId xmlns:p14="http://schemas.microsoft.com/office/powerpoint/2010/main" val="31732923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Toelichten</a:t>
            </a:r>
          </a:p>
        </p:txBody>
      </p:sp>
      <p:sp>
        <p:nvSpPr>
          <p:cNvPr id="4" name="Tijdelijke aanduiding voor dianummer 3"/>
          <p:cNvSpPr>
            <a:spLocks noGrp="1"/>
          </p:cNvSpPr>
          <p:nvPr>
            <p:ph type="sldNum" sz="quarter" idx="5"/>
          </p:nvPr>
        </p:nvSpPr>
        <p:spPr/>
        <p:txBody>
          <a:bodyPr/>
          <a:lstStyle/>
          <a:p>
            <a:fld id="{301F8B93-E9D1-4891-B1DC-204292EDC4E3}" type="slidenum">
              <a:rPr lang="nl-NL" smtClean="0"/>
              <a:t>31</a:t>
            </a:fld>
            <a:endParaRPr lang="nl-NL"/>
          </a:p>
        </p:txBody>
      </p:sp>
    </p:spTree>
    <p:extLst>
      <p:ext uri="{BB962C8B-B14F-4D97-AF65-F5344CB8AC3E}">
        <p14:creationId xmlns:p14="http://schemas.microsoft.com/office/powerpoint/2010/main" val="28142821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Digidoor</a:t>
            </a:r>
            <a:r>
              <a:rPr lang="nl-NL" dirty="0"/>
              <a:t> – tonen hoe het werkt</a:t>
            </a:r>
          </a:p>
        </p:txBody>
      </p:sp>
      <p:sp>
        <p:nvSpPr>
          <p:cNvPr id="4" name="Tijdelijke aanduiding voor dianummer 3"/>
          <p:cNvSpPr>
            <a:spLocks noGrp="1"/>
          </p:cNvSpPr>
          <p:nvPr>
            <p:ph type="sldNum" sz="quarter" idx="5"/>
          </p:nvPr>
        </p:nvSpPr>
        <p:spPr/>
        <p:txBody>
          <a:bodyPr/>
          <a:lstStyle/>
          <a:p>
            <a:fld id="{301F8B93-E9D1-4891-B1DC-204292EDC4E3}" type="slidenum">
              <a:rPr lang="nl-NL" smtClean="0"/>
              <a:t>32</a:t>
            </a:fld>
            <a:endParaRPr lang="nl-NL"/>
          </a:p>
        </p:txBody>
      </p:sp>
    </p:spTree>
    <p:extLst>
      <p:ext uri="{BB962C8B-B14F-4D97-AF65-F5344CB8AC3E}">
        <p14:creationId xmlns:p14="http://schemas.microsoft.com/office/powerpoint/2010/main" val="34727918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En nu? Hou de nieuws updates in de gaten, via Werkgroep Dyslexie Onderwijs –lid van jouw stichting</a:t>
            </a:r>
          </a:p>
        </p:txBody>
      </p:sp>
      <p:sp>
        <p:nvSpPr>
          <p:cNvPr id="4" name="Tijdelijke aanduiding voor dianummer 3"/>
          <p:cNvSpPr>
            <a:spLocks noGrp="1"/>
          </p:cNvSpPr>
          <p:nvPr>
            <p:ph type="sldNum" sz="quarter" idx="5"/>
          </p:nvPr>
        </p:nvSpPr>
        <p:spPr/>
        <p:txBody>
          <a:bodyPr/>
          <a:lstStyle/>
          <a:p>
            <a:fld id="{301F8B93-E9D1-4891-B1DC-204292EDC4E3}" type="slidenum">
              <a:rPr lang="nl-NL" smtClean="0"/>
              <a:t>33</a:t>
            </a:fld>
            <a:endParaRPr lang="nl-NL"/>
          </a:p>
        </p:txBody>
      </p:sp>
    </p:spTree>
    <p:extLst>
      <p:ext uri="{BB962C8B-B14F-4D97-AF65-F5344CB8AC3E}">
        <p14:creationId xmlns:p14="http://schemas.microsoft.com/office/powerpoint/2010/main" val="1851606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Doe mij een doos met </a:t>
            </a:r>
            <a:r>
              <a:rPr lang="nl-NL" dirty="0" err="1"/>
              <a:t>OA’s</a:t>
            </a:r>
            <a:r>
              <a:rPr lang="nl-NL" dirty="0"/>
              <a:t> en het kind kan leren lezen</a:t>
            </a:r>
          </a:p>
          <a:p>
            <a:r>
              <a:rPr lang="nl-NL" dirty="0"/>
              <a:t>Doe mij een nieuwe methode en het kind kan leren lezen</a:t>
            </a:r>
          </a:p>
          <a:p>
            <a:r>
              <a:rPr lang="nl-NL" dirty="0"/>
              <a:t>Doe mij BOUW en het kind kan leren lezen</a:t>
            </a:r>
          </a:p>
          <a:p>
            <a:r>
              <a:rPr lang="nl-NL" dirty="0"/>
              <a:t>…middelen of het professioneel handelen?</a:t>
            </a:r>
          </a:p>
        </p:txBody>
      </p:sp>
      <p:sp>
        <p:nvSpPr>
          <p:cNvPr id="4" name="Tijdelijke aanduiding voor dianummer 3"/>
          <p:cNvSpPr>
            <a:spLocks noGrp="1"/>
          </p:cNvSpPr>
          <p:nvPr>
            <p:ph type="sldNum" sz="quarter" idx="5"/>
          </p:nvPr>
        </p:nvSpPr>
        <p:spPr/>
        <p:txBody>
          <a:bodyPr/>
          <a:lstStyle/>
          <a:p>
            <a:fld id="{301F8B93-E9D1-4891-B1DC-204292EDC4E3}" type="slidenum">
              <a:rPr lang="nl-NL" smtClean="0"/>
              <a:t>3</a:t>
            </a:fld>
            <a:endParaRPr lang="nl-NL"/>
          </a:p>
        </p:txBody>
      </p:sp>
    </p:spTree>
    <p:extLst>
      <p:ext uri="{BB962C8B-B14F-4D97-AF65-F5344CB8AC3E}">
        <p14:creationId xmlns:p14="http://schemas.microsoft.com/office/powerpoint/2010/main" val="2582752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Levert een kleuterverlenging </a:t>
            </a:r>
            <a:r>
              <a:rPr lang="nl-NL" dirty="0" err="1"/>
              <a:t>an</a:t>
            </a:r>
            <a:r>
              <a:rPr lang="nl-NL" dirty="0"/>
              <a:t> </a:t>
            </a:r>
            <a:r>
              <a:rPr lang="nl-NL" dirty="0" err="1"/>
              <a:t>sich</a:t>
            </a:r>
            <a:r>
              <a:rPr lang="nl-NL" dirty="0"/>
              <a:t> de gewenste opbrengst..</a:t>
            </a:r>
          </a:p>
          <a:p>
            <a:r>
              <a:rPr lang="nl-NL" dirty="0"/>
              <a:t>Kleuterverlenging is alleen zinvol als je gericht aan de onderwijsbehoeften sleutelt (onderzoek PO Raad naar Doorstroom van Kleuters, 2017)</a:t>
            </a:r>
          </a:p>
        </p:txBody>
      </p:sp>
      <p:sp>
        <p:nvSpPr>
          <p:cNvPr id="4" name="Tijdelijke aanduiding voor dianummer 3"/>
          <p:cNvSpPr>
            <a:spLocks noGrp="1"/>
          </p:cNvSpPr>
          <p:nvPr>
            <p:ph type="sldNum" sz="quarter" idx="5"/>
          </p:nvPr>
        </p:nvSpPr>
        <p:spPr/>
        <p:txBody>
          <a:bodyPr/>
          <a:lstStyle/>
          <a:p>
            <a:fld id="{301F8B93-E9D1-4891-B1DC-204292EDC4E3}" type="slidenum">
              <a:rPr lang="nl-NL" smtClean="0"/>
              <a:t>4</a:t>
            </a:fld>
            <a:endParaRPr lang="nl-NL"/>
          </a:p>
        </p:txBody>
      </p:sp>
    </p:spTree>
    <p:extLst>
      <p:ext uri="{BB962C8B-B14F-4D97-AF65-F5344CB8AC3E}">
        <p14:creationId xmlns:p14="http://schemas.microsoft.com/office/powerpoint/2010/main" val="4107001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Niet teveel nadruk op race lezen, maar liever vloeiend lezen (redzaamheidslezen discussie van woordjes en DMT vermijden) – doel is natuurlijk begrip en redden in de maatschappij (</a:t>
            </a:r>
            <a:r>
              <a:rPr lang="nl-NL" dirty="0" err="1"/>
              <a:t>redzaamheids</a:t>
            </a:r>
            <a:r>
              <a:rPr lang="nl-NL" dirty="0"/>
              <a:t> lezen betekent ‘welke hulpmiddelen heb je nodig om je toch te kunnen redden</a:t>
            </a:r>
          </a:p>
        </p:txBody>
      </p:sp>
      <p:sp>
        <p:nvSpPr>
          <p:cNvPr id="4" name="Tijdelijke aanduiding voor dianummer 3"/>
          <p:cNvSpPr>
            <a:spLocks noGrp="1"/>
          </p:cNvSpPr>
          <p:nvPr>
            <p:ph type="sldNum" sz="quarter" idx="5"/>
          </p:nvPr>
        </p:nvSpPr>
        <p:spPr/>
        <p:txBody>
          <a:bodyPr/>
          <a:lstStyle/>
          <a:p>
            <a:fld id="{301F8B93-E9D1-4891-B1DC-204292EDC4E3}" type="slidenum">
              <a:rPr lang="nl-NL" smtClean="0"/>
              <a:t>5</a:t>
            </a:fld>
            <a:endParaRPr lang="nl-NL"/>
          </a:p>
        </p:txBody>
      </p:sp>
    </p:spTree>
    <p:extLst>
      <p:ext uri="{BB962C8B-B14F-4D97-AF65-F5344CB8AC3E}">
        <p14:creationId xmlns:p14="http://schemas.microsoft.com/office/powerpoint/2010/main" val="499546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Slavin onderzoek: er zijn geen excuses te vinden voor het gegeven dat een aanzienlijk deel van de kinderen de basisschool verlaat als niet goed lezers</a:t>
            </a:r>
          </a:p>
        </p:txBody>
      </p:sp>
      <p:sp>
        <p:nvSpPr>
          <p:cNvPr id="4" name="Tijdelijke aanduiding voor dianummer 3"/>
          <p:cNvSpPr>
            <a:spLocks noGrp="1"/>
          </p:cNvSpPr>
          <p:nvPr>
            <p:ph type="sldNum" sz="quarter" idx="5"/>
          </p:nvPr>
        </p:nvSpPr>
        <p:spPr/>
        <p:txBody>
          <a:bodyPr/>
          <a:lstStyle/>
          <a:p>
            <a:fld id="{301F8B93-E9D1-4891-B1DC-204292EDC4E3}" type="slidenum">
              <a:rPr lang="nl-NL" smtClean="0"/>
              <a:t>6</a:t>
            </a:fld>
            <a:endParaRPr lang="nl-NL"/>
          </a:p>
        </p:txBody>
      </p:sp>
    </p:spTree>
    <p:extLst>
      <p:ext uri="{BB962C8B-B14F-4D97-AF65-F5344CB8AC3E}">
        <p14:creationId xmlns:p14="http://schemas.microsoft.com/office/powerpoint/2010/main" val="1799705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85% leert lezen zonder hulp, relatief eenvoudig</a:t>
            </a:r>
          </a:p>
          <a:p>
            <a:r>
              <a:rPr lang="nl-NL" dirty="0"/>
              <a:t>10% leert met extra hulp</a:t>
            </a:r>
          </a:p>
          <a:p>
            <a:r>
              <a:rPr lang="nl-NL" dirty="0"/>
              <a:t>5%  leert het met intensieve begeleiding</a:t>
            </a:r>
          </a:p>
        </p:txBody>
      </p:sp>
      <p:sp>
        <p:nvSpPr>
          <p:cNvPr id="4" name="Tijdelijke aanduiding voor dianummer 3"/>
          <p:cNvSpPr>
            <a:spLocks noGrp="1"/>
          </p:cNvSpPr>
          <p:nvPr>
            <p:ph type="sldNum" sz="quarter" idx="5"/>
          </p:nvPr>
        </p:nvSpPr>
        <p:spPr/>
        <p:txBody>
          <a:bodyPr/>
          <a:lstStyle/>
          <a:p>
            <a:fld id="{301F8B93-E9D1-4891-B1DC-204292EDC4E3}" type="slidenum">
              <a:rPr lang="nl-NL" smtClean="0"/>
              <a:t>7</a:t>
            </a:fld>
            <a:endParaRPr lang="nl-NL"/>
          </a:p>
        </p:txBody>
      </p:sp>
    </p:spTree>
    <p:extLst>
      <p:ext uri="{BB962C8B-B14F-4D97-AF65-F5344CB8AC3E}">
        <p14:creationId xmlns:p14="http://schemas.microsoft.com/office/powerpoint/2010/main" val="556418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Momenteel zijn er vanuit landelijke kaders </a:t>
            </a:r>
            <a:r>
              <a:rPr lang="nl-NL" sz="1200" b="1" kern="1200" dirty="0">
                <a:solidFill>
                  <a:schemeClr val="tx1"/>
                </a:solidFill>
                <a:effectLst/>
                <a:latin typeface="+mn-lt"/>
                <a:ea typeface="+mn-ea"/>
                <a:cs typeface="+mn-cs"/>
              </a:rPr>
              <a:t>4 ondersteuningsniveaus </a:t>
            </a:r>
            <a:r>
              <a:rPr lang="nl-NL" sz="1200" kern="1200" dirty="0">
                <a:solidFill>
                  <a:schemeClr val="tx1"/>
                </a:solidFill>
                <a:effectLst/>
                <a:latin typeface="+mn-lt"/>
                <a:ea typeface="+mn-ea"/>
                <a:cs typeface="+mn-cs"/>
              </a:rPr>
              <a:t>in lees-/spellingonderwijs en dyslexiezorg beschreven. Alle leerlingen krijgen het basisaanbod in de klas, dit wordt ondersteuningsniveau 1 genoemd. Bij onvoldoende vooruitgang op de toets start een interventieperiode van 12 weken: gerichtere instructie, oefening in kleine groep, herhaling (niveau 2). Als na deze periode van 12 weken nogmaals onvoldoende vooruitgang is en de leerling V of V- scoortop de toetsen, wordt de ondersteuning  geïntensiveerd: door een specialist gegeven hulp, gericht op de hiaten en in nog kleinere groepen (niveau 3). Na twee periodes van 12 weken ondersteuning op niveau 3 kan een leerling worden aangemeld voor EED-zorg (niveau 4).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De laatste jaren zijn – mede vanwege de overschot van leerlingen in behandeling – </a:t>
            </a:r>
            <a:r>
              <a:rPr lang="nl-NL" sz="1200" b="1" kern="1200" dirty="0">
                <a:solidFill>
                  <a:schemeClr val="tx1"/>
                </a:solidFill>
                <a:effectLst/>
                <a:latin typeface="+mn-lt"/>
                <a:ea typeface="+mn-ea"/>
                <a:cs typeface="+mn-cs"/>
              </a:rPr>
              <a:t>initiatieven in ontwikkelin</a:t>
            </a:r>
            <a:r>
              <a:rPr lang="nl-NL" sz="1200" kern="1200" dirty="0">
                <a:solidFill>
                  <a:schemeClr val="tx1"/>
                </a:solidFill>
                <a:effectLst/>
                <a:latin typeface="+mn-lt"/>
                <a:ea typeface="+mn-ea"/>
                <a:cs typeface="+mn-cs"/>
              </a:rPr>
              <a:t>g om scholen en leerlingen beter toe te rusten. Ontschotting of meerdere schotten zijn hierbij de inzet.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Belang van stapelen</a:t>
            </a: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1F8B93-E9D1-4891-B1DC-204292EDC4E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2550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Starter: bv Stijn</a:t>
            </a:r>
          </a:p>
        </p:txBody>
      </p:sp>
      <p:sp>
        <p:nvSpPr>
          <p:cNvPr id="4" name="Tijdelijke aanduiding voor dianummer 3"/>
          <p:cNvSpPr>
            <a:spLocks noGrp="1"/>
          </p:cNvSpPr>
          <p:nvPr>
            <p:ph type="sldNum" sz="quarter" idx="5"/>
          </p:nvPr>
        </p:nvSpPr>
        <p:spPr/>
        <p:txBody>
          <a:bodyPr/>
          <a:lstStyle/>
          <a:p>
            <a:fld id="{301F8B93-E9D1-4891-B1DC-204292EDC4E3}" type="slidenum">
              <a:rPr lang="nl-NL" smtClean="0"/>
              <a:t>9</a:t>
            </a:fld>
            <a:endParaRPr lang="nl-NL"/>
          </a:p>
        </p:txBody>
      </p:sp>
    </p:spTree>
    <p:extLst>
      <p:ext uri="{BB962C8B-B14F-4D97-AF65-F5344CB8AC3E}">
        <p14:creationId xmlns:p14="http://schemas.microsoft.com/office/powerpoint/2010/main" val="13087090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Voorblad Presentatie">
    <p:spTree>
      <p:nvGrpSpPr>
        <p:cNvPr id="1" name=""/>
        <p:cNvGrpSpPr/>
        <p:nvPr/>
      </p:nvGrpSpPr>
      <p:grpSpPr>
        <a:xfrm>
          <a:off x="0" y="0"/>
          <a:ext cx="0" cy="0"/>
          <a:chOff x="0" y="0"/>
          <a:chExt cx="0" cy="0"/>
        </a:xfrm>
      </p:grpSpPr>
      <p:sp>
        <p:nvSpPr>
          <p:cNvPr id="3" name="Ondertitel 2"/>
          <p:cNvSpPr>
            <a:spLocks noGrp="1"/>
          </p:cNvSpPr>
          <p:nvPr>
            <p:ph type="subTitle" idx="1" hasCustomPrompt="1"/>
          </p:nvPr>
        </p:nvSpPr>
        <p:spPr>
          <a:xfrm>
            <a:off x="5649290" y="4208931"/>
            <a:ext cx="5483881" cy="1655762"/>
          </a:xfrm>
          <a:prstGeom prst="rect">
            <a:avLst/>
          </a:prstGeom>
        </p:spPr>
        <p:txBody>
          <a:bodyPr>
            <a:normAutofit/>
          </a:bodyPr>
          <a:lstStyle>
            <a:lvl1pPr marL="0" indent="0" algn="l">
              <a:buNone/>
              <a:defRPr sz="1600" baseline="0">
                <a:solidFill>
                  <a:srgbClr val="84004F"/>
                </a:solidFill>
                <a:latin typeface="Arial"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dirty="0"/>
              <a:t>Type hier de maker van de presentatie</a:t>
            </a:r>
          </a:p>
        </p:txBody>
      </p:sp>
      <p:pic>
        <p:nvPicPr>
          <p:cNvPr id="4" name="Afbeelding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832107"/>
            <a:ext cx="9925539" cy="1202201"/>
          </a:xfrm>
          <a:prstGeom prst="rect">
            <a:avLst/>
          </a:prstGeom>
        </p:spPr>
      </p:pic>
    </p:spTree>
    <p:extLst>
      <p:ext uri="{BB962C8B-B14F-4D97-AF65-F5344CB8AC3E}">
        <p14:creationId xmlns:p14="http://schemas.microsoft.com/office/powerpoint/2010/main" val="1823705996"/>
      </p:ext>
    </p:extLst>
  </p:cSld>
  <p:clrMapOvr>
    <a:masterClrMapping/>
  </p:clrMapOvr>
  <p:extLst mod="1">
    <p:ext uri="{DCECCB84-F9BA-43D5-87BE-67443E8EF086}">
      <p15:sldGuideLst xmlns:p15="http://schemas.microsoft.com/office/powerpoint/2012/main">
        <p15:guide id="1" orient="horz" pos="2160">
          <p15:clr>
            <a:srgbClr val="FBAE40"/>
          </p15:clr>
        </p15:guide>
        <p15:guide id="2" pos="272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0109C3-E597-4185-BD12-0A2F43E1B76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B0FBCDC-9CA6-4EE1-BCF6-7AF20CB67D19}"/>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ED8D659-84C4-4776-BD33-988F3F168218}"/>
              </a:ext>
            </a:extLst>
          </p:cNvPr>
          <p:cNvSpPr>
            <a:spLocks noGrp="1"/>
          </p:cNvSpPr>
          <p:nvPr>
            <p:ph type="dt" sz="half" idx="10"/>
          </p:nvPr>
        </p:nvSpPr>
        <p:spPr/>
        <p:txBody>
          <a:bodyPr/>
          <a:lstStyle/>
          <a:p>
            <a:fld id="{5D13FDAB-B158-4B08-8857-EB0D7FCB9720}" type="datetimeFigureOut">
              <a:rPr lang="nl-NL" smtClean="0"/>
              <a:t>23-9-2018</a:t>
            </a:fld>
            <a:endParaRPr lang="nl-NL"/>
          </a:p>
        </p:txBody>
      </p:sp>
      <p:sp>
        <p:nvSpPr>
          <p:cNvPr id="5" name="Tijdelijke aanduiding voor voettekst 4">
            <a:extLst>
              <a:ext uri="{FF2B5EF4-FFF2-40B4-BE49-F238E27FC236}">
                <a16:creationId xmlns:a16="http://schemas.microsoft.com/office/drawing/2014/main" id="{B1FD3A1F-F4B9-4872-839A-30ADDA81255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23F7FBD-B9E8-4F4E-8EB1-6474E5D8792C}"/>
              </a:ext>
            </a:extLst>
          </p:cNvPr>
          <p:cNvSpPr>
            <a:spLocks noGrp="1"/>
          </p:cNvSpPr>
          <p:nvPr>
            <p:ph type="sldNum" sz="quarter" idx="12"/>
          </p:nvPr>
        </p:nvSpPr>
        <p:spPr/>
        <p:txBody>
          <a:bodyPr/>
          <a:lstStyle/>
          <a:p>
            <a:fld id="{314B2242-ADE8-4F14-812E-0483A1C9BEC5}" type="slidenum">
              <a:rPr lang="nl-NL" smtClean="0"/>
              <a:t>‹nr.›</a:t>
            </a:fld>
            <a:endParaRPr lang="nl-NL"/>
          </a:p>
        </p:txBody>
      </p:sp>
    </p:spTree>
    <p:extLst>
      <p:ext uri="{BB962C8B-B14F-4D97-AF65-F5344CB8AC3E}">
        <p14:creationId xmlns:p14="http://schemas.microsoft.com/office/powerpoint/2010/main" val="3106911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9477FE-BFE1-475C-8E96-F2C2BCBBA916}"/>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0865262C-1D18-4DF2-85B8-9B83738DF2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9596F535-C7F9-4874-8944-04524DC77A85}"/>
              </a:ext>
            </a:extLst>
          </p:cNvPr>
          <p:cNvSpPr>
            <a:spLocks noGrp="1"/>
          </p:cNvSpPr>
          <p:nvPr>
            <p:ph type="dt" sz="half" idx="10"/>
          </p:nvPr>
        </p:nvSpPr>
        <p:spPr/>
        <p:txBody>
          <a:bodyPr/>
          <a:lstStyle/>
          <a:p>
            <a:fld id="{5D13FDAB-B158-4B08-8857-EB0D7FCB9720}" type="datetimeFigureOut">
              <a:rPr lang="nl-NL" smtClean="0"/>
              <a:t>23-9-2018</a:t>
            </a:fld>
            <a:endParaRPr lang="nl-NL"/>
          </a:p>
        </p:txBody>
      </p:sp>
      <p:sp>
        <p:nvSpPr>
          <p:cNvPr id="5" name="Tijdelijke aanduiding voor voettekst 4">
            <a:extLst>
              <a:ext uri="{FF2B5EF4-FFF2-40B4-BE49-F238E27FC236}">
                <a16:creationId xmlns:a16="http://schemas.microsoft.com/office/drawing/2014/main" id="{072E2CDA-B2BA-41F2-A829-B079235FCB5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A967B67-358C-439C-AC45-331BA58B373E}"/>
              </a:ext>
            </a:extLst>
          </p:cNvPr>
          <p:cNvSpPr>
            <a:spLocks noGrp="1"/>
          </p:cNvSpPr>
          <p:nvPr>
            <p:ph type="sldNum" sz="quarter" idx="12"/>
          </p:nvPr>
        </p:nvSpPr>
        <p:spPr/>
        <p:txBody>
          <a:bodyPr/>
          <a:lstStyle/>
          <a:p>
            <a:fld id="{314B2242-ADE8-4F14-812E-0483A1C9BEC5}" type="slidenum">
              <a:rPr lang="nl-NL" smtClean="0"/>
              <a:t>‹nr.›</a:t>
            </a:fld>
            <a:endParaRPr lang="nl-NL"/>
          </a:p>
        </p:txBody>
      </p:sp>
    </p:spTree>
    <p:extLst>
      <p:ext uri="{BB962C8B-B14F-4D97-AF65-F5344CB8AC3E}">
        <p14:creationId xmlns:p14="http://schemas.microsoft.com/office/powerpoint/2010/main" val="26157414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DFB79B-95BF-452C-AA1D-538AF1C2FF0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8777FA2-07C1-44D1-A094-F874A6DBC330}"/>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18425F64-C93B-4334-80D5-EFD79690CB3C}"/>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19B84656-7EA9-489B-9C2C-EA898DA0D1E0}"/>
              </a:ext>
            </a:extLst>
          </p:cNvPr>
          <p:cNvSpPr>
            <a:spLocks noGrp="1"/>
          </p:cNvSpPr>
          <p:nvPr>
            <p:ph type="dt" sz="half" idx="10"/>
          </p:nvPr>
        </p:nvSpPr>
        <p:spPr/>
        <p:txBody>
          <a:bodyPr/>
          <a:lstStyle/>
          <a:p>
            <a:fld id="{5D13FDAB-B158-4B08-8857-EB0D7FCB9720}" type="datetimeFigureOut">
              <a:rPr lang="nl-NL" smtClean="0"/>
              <a:t>23-9-2018</a:t>
            </a:fld>
            <a:endParaRPr lang="nl-NL"/>
          </a:p>
        </p:txBody>
      </p:sp>
      <p:sp>
        <p:nvSpPr>
          <p:cNvPr id="6" name="Tijdelijke aanduiding voor voettekst 5">
            <a:extLst>
              <a:ext uri="{FF2B5EF4-FFF2-40B4-BE49-F238E27FC236}">
                <a16:creationId xmlns:a16="http://schemas.microsoft.com/office/drawing/2014/main" id="{CEF5AE6C-87E4-4E95-A0EA-D6F13341E93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F10DF30-45AA-4D79-B89A-DFF56DED464B}"/>
              </a:ext>
            </a:extLst>
          </p:cNvPr>
          <p:cNvSpPr>
            <a:spLocks noGrp="1"/>
          </p:cNvSpPr>
          <p:nvPr>
            <p:ph type="sldNum" sz="quarter" idx="12"/>
          </p:nvPr>
        </p:nvSpPr>
        <p:spPr/>
        <p:txBody>
          <a:bodyPr/>
          <a:lstStyle/>
          <a:p>
            <a:fld id="{314B2242-ADE8-4F14-812E-0483A1C9BEC5}" type="slidenum">
              <a:rPr lang="nl-NL" smtClean="0"/>
              <a:t>‹nr.›</a:t>
            </a:fld>
            <a:endParaRPr lang="nl-NL"/>
          </a:p>
        </p:txBody>
      </p:sp>
    </p:spTree>
    <p:extLst>
      <p:ext uri="{BB962C8B-B14F-4D97-AF65-F5344CB8AC3E}">
        <p14:creationId xmlns:p14="http://schemas.microsoft.com/office/powerpoint/2010/main" val="11035976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A908C8-7570-4511-9E77-9B00137885A5}"/>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5BFFCB0C-9951-441C-A583-085BFC662A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30D00A18-2333-4DCB-B1AC-A645FD0CD869}"/>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EA97A27D-6E1B-483A-86E5-58115AFFE5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2CB7A148-5EF7-4657-9A85-091DB32A1600}"/>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75D7318E-18A4-4B9D-81ED-B72406F1F121}"/>
              </a:ext>
            </a:extLst>
          </p:cNvPr>
          <p:cNvSpPr>
            <a:spLocks noGrp="1"/>
          </p:cNvSpPr>
          <p:nvPr>
            <p:ph type="dt" sz="half" idx="10"/>
          </p:nvPr>
        </p:nvSpPr>
        <p:spPr/>
        <p:txBody>
          <a:bodyPr/>
          <a:lstStyle/>
          <a:p>
            <a:fld id="{5D13FDAB-B158-4B08-8857-EB0D7FCB9720}" type="datetimeFigureOut">
              <a:rPr lang="nl-NL" smtClean="0"/>
              <a:t>23-9-2018</a:t>
            </a:fld>
            <a:endParaRPr lang="nl-NL"/>
          </a:p>
        </p:txBody>
      </p:sp>
      <p:sp>
        <p:nvSpPr>
          <p:cNvPr id="8" name="Tijdelijke aanduiding voor voettekst 7">
            <a:extLst>
              <a:ext uri="{FF2B5EF4-FFF2-40B4-BE49-F238E27FC236}">
                <a16:creationId xmlns:a16="http://schemas.microsoft.com/office/drawing/2014/main" id="{6E6F9D13-CE29-4035-9B89-270604F49C3C}"/>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1B7614C8-F5AA-4EC8-93C6-EB29CD233F8F}"/>
              </a:ext>
            </a:extLst>
          </p:cNvPr>
          <p:cNvSpPr>
            <a:spLocks noGrp="1"/>
          </p:cNvSpPr>
          <p:nvPr>
            <p:ph type="sldNum" sz="quarter" idx="12"/>
          </p:nvPr>
        </p:nvSpPr>
        <p:spPr/>
        <p:txBody>
          <a:bodyPr/>
          <a:lstStyle/>
          <a:p>
            <a:fld id="{314B2242-ADE8-4F14-812E-0483A1C9BEC5}" type="slidenum">
              <a:rPr lang="nl-NL" smtClean="0"/>
              <a:t>‹nr.›</a:t>
            </a:fld>
            <a:endParaRPr lang="nl-NL"/>
          </a:p>
        </p:txBody>
      </p:sp>
    </p:spTree>
    <p:extLst>
      <p:ext uri="{BB962C8B-B14F-4D97-AF65-F5344CB8AC3E}">
        <p14:creationId xmlns:p14="http://schemas.microsoft.com/office/powerpoint/2010/main" val="1300119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15C3DC-DBEB-4952-9777-2A290E61316F}"/>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611883A6-52A1-4690-B623-7AD3DCF8F0DA}"/>
              </a:ext>
            </a:extLst>
          </p:cNvPr>
          <p:cNvSpPr>
            <a:spLocks noGrp="1"/>
          </p:cNvSpPr>
          <p:nvPr>
            <p:ph type="dt" sz="half" idx="10"/>
          </p:nvPr>
        </p:nvSpPr>
        <p:spPr/>
        <p:txBody>
          <a:bodyPr/>
          <a:lstStyle/>
          <a:p>
            <a:fld id="{5D13FDAB-B158-4B08-8857-EB0D7FCB9720}" type="datetimeFigureOut">
              <a:rPr lang="nl-NL" smtClean="0"/>
              <a:t>23-9-2018</a:t>
            </a:fld>
            <a:endParaRPr lang="nl-NL"/>
          </a:p>
        </p:txBody>
      </p:sp>
      <p:sp>
        <p:nvSpPr>
          <p:cNvPr id="4" name="Tijdelijke aanduiding voor voettekst 3">
            <a:extLst>
              <a:ext uri="{FF2B5EF4-FFF2-40B4-BE49-F238E27FC236}">
                <a16:creationId xmlns:a16="http://schemas.microsoft.com/office/drawing/2014/main" id="{F539EF2E-C627-4E10-93C3-D05F2C62B9DF}"/>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FBB4AC21-80CA-4E00-85F3-817D8DC2CB6B}"/>
              </a:ext>
            </a:extLst>
          </p:cNvPr>
          <p:cNvSpPr>
            <a:spLocks noGrp="1"/>
          </p:cNvSpPr>
          <p:nvPr>
            <p:ph type="sldNum" sz="quarter" idx="12"/>
          </p:nvPr>
        </p:nvSpPr>
        <p:spPr/>
        <p:txBody>
          <a:bodyPr/>
          <a:lstStyle/>
          <a:p>
            <a:fld id="{314B2242-ADE8-4F14-812E-0483A1C9BEC5}" type="slidenum">
              <a:rPr lang="nl-NL" smtClean="0"/>
              <a:t>‹nr.›</a:t>
            </a:fld>
            <a:endParaRPr lang="nl-NL"/>
          </a:p>
        </p:txBody>
      </p:sp>
    </p:spTree>
    <p:extLst>
      <p:ext uri="{BB962C8B-B14F-4D97-AF65-F5344CB8AC3E}">
        <p14:creationId xmlns:p14="http://schemas.microsoft.com/office/powerpoint/2010/main" val="7451207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E351F81C-87D0-4225-B90F-501978B4918D}"/>
              </a:ext>
            </a:extLst>
          </p:cNvPr>
          <p:cNvSpPr>
            <a:spLocks noGrp="1"/>
          </p:cNvSpPr>
          <p:nvPr>
            <p:ph type="dt" sz="half" idx="10"/>
          </p:nvPr>
        </p:nvSpPr>
        <p:spPr/>
        <p:txBody>
          <a:bodyPr/>
          <a:lstStyle/>
          <a:p>
            <a:fld id="{5D13FDAB-B158-4B08-8857-EB0D7FCB9720}" type="datetimeFigureOut">
              <a:rPr lang="nl-NL" smtClean="0"/>
              <a:t>23-9-2018</a:t>
            </a:fld>
            <a:endParaRPr lang="nl-NL"/>
          </a:p>
        </p:txBody>
      </p:sp>
      <p:sp>
        <p:nvSpPr>
          <p:cNvPr id="3" name="Tijdelijke aanduiding voor voettekst 2">
            <a:extLst>
              <a:ext uri="{FF2B5EF4-FFF2-40B4-BE49-F238E27FC236}">
                <a16:creationId xmlns:a16="http://schemas.microsoft.com/office/drawing/2014/main" id="{DF1D4833-6D87-42F2-B868-193F51563D89}"/>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96C35EA9-EDF5-4208-A735-993E9290D29B}"/>
              </a:ext>
            </a:extLst>
          </p:cNvPr>
          <p:cNvSpPr>
            <a:spLocks noGrp="1"/>
          </p:cNvSpPr>
          <p:nvPr>
            <p:ph type="sldNum" sz="quarter" idx="12"/>
          </p:nvPr>
        </p:nvSpPr>
        <p:spPr/>
        <p:txBody>
          <a:bodyPr/>
          <a:lstStyle/>
          <a:p>
            <a:fld id="{314B2242-ADE8-4F14-812E-0483A1C9BEC5}" type="slidenum">
              <a:rPr lang="nl-NL" smtClean="0"/>
              <a:t>‹nr.›</a:t>
            </a:fld>
            <a:endParaRPr lang="nl-NL"/>
          </a:p>
        </p:txBody>
      </p:sp>
    </p:spTree>
    <p:extLst>
      <p:ext uri="{BB962C8B-B14F-4D97-AF65-F5344CB8AC3E}">
        <p14:creationId xmlns:p14="http://schemas.microsoft.com/office/powerpoint/2010/main" val="38596211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FB80B8-B566-43E5-888D-3BDC7ADE539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C6665D86-5F04-4E36-864A-0071258FF1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D38D4788-8943-42B4-A489-EFFA5F5977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FCA6B9B8-EB06-4EFB-81D6-1E538E2B4AB4}"/>
              </a:ext>
            </a:extLst>
          </p:cNvPr>
          <p:cNvSpPr>
            <a:spLocks noGrp="1"/>
          </p:cNvSpPr>
          <p:nvPr>
            <p:ph type="dt" sz="half" idx="10"/>
          </p:nvPr>
        </p:nvSpPr>
        <p:spPr/>
        <p:txBody>
          <a:bodyPr/>
          <a:lstStyle/>
          <a:p>
            <a:fld id="{5D13FDAB-B158-4B08-8857-EB0D7FCB9720}" type="datetimeFigureOut">
              <a:rPr lang="nl-NL" smtClean="0"/>
              <a:t>23-9-2018</a:t>
            </a:fld>
            <a:endParaRPr lang="nl-NL"/>
          </a:p>
        </p:txBody>
      </p:sp>
      <p:sp>
        <p:nvSpPr>
          <p:cNvPr id="6" name="Tijdelijke aanduiding voor voettekst 5">
            <a:extLst>
              <a:ext uri="{FF2B5EF4-FFF2-40B4-BE49-F238E27FC236}">
                <a16:creationId xmlns:a16="http://schemas.microsoft.com/office/drawing/2014/main" id="{E5DD0F8A-A6B7-4F7E-8080-043B97FDB28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94CDF1E-2E28-4FEE-BA98-4646E0874DAA}"/>
              </a:ext>
            </a:extLst>
          </p:cNvPr>
          <p:cNvSpPr>
            <a:spLocks noGrp="1"/>
          </p:cNvSpPr>
          <p:nvPr>
            <p:ph type="sldNum" sz="quarter" idx="12"/>
          </p:nvPr>
        </p:nvSpPr>
        <p:spPr/>
        <p:txBody>
          <a:bodyPr/>
          <a:lstStyle/>
          <a:p>
            <a:fld id="{314B2242-ADE8-4F14-812E-0483A1C9BEC5}" type="slidenum">
              <a:rPr lang="nl-NL" smtClean="0"/>
              <a:t>‹nr.›</a:t>
            </a:fld>
            <a:endParaRPr lang="nl-NL"/>
          </a:p>
        </p:txBody>
      </p:sp>
    </p:spTree>
    <p:extLst>
      <p:ext uri="{BB962C8B-B14F-4D97-AF65-F5344CB8AC3E}">
        <p14:creationId xmlns:p14="http://schemas.microsoft.com/office/powerpoint/2010/main" val="30989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6B7F07-6ACF-41AF-AFA4-0FAD7A16D520}"/>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C18D1275-F773-474B-9522-4B1F561F10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D4BB7112-B61F-45BD-82AE-B1CABD0BC7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5322523B-8D54-43E9-BC6D-2EF16AA65DCA}"/>
              </a:ext>
            </a:extLst>
          </p:cNvPr>
          <p:cNvSpPr>
            <a:spLocks noGrp="1"/>
          </p:cNvSpPr>
          <p:nvPr>
            <p:ph type="dt" sz="half" idx="10"/>
          </p:nvPr>
        </p:nvSpPr>
        <p:spPr/>
        <p:txBody>
          <a:bodyPr/>
          <a:lstStyle/>
          <a:p>
            <a:fld id="{5D13FDAB-B158-4B08-8857-EB0D7FCB9720}" type="datetimeFigureOut">
              <a:rPr lang="nl-NL" smtClean="0"/>
              <a:t>23-9-2018</a:t>
            </a:fld>
            <a:endParaRPr lang="nl-NL"/>
          </a:p>
        </p:txBody>
      </p:sp>
      <p:sp>
        <p:nvSpPr>
          <p:cNvPr id="6" name="Tijdelijke aanduiding voor voettekst 5">
            <a:extLst>
              <a:ext uri="{FF2B5EF4-FFF2-40B4-BE49-F238E27FC236}">
                <a16:creationId xmlns:a16="http://schemas.microsoft.com/office/drawing/2014/main" id="{112A67BA-A7C0-45B3-AAD4-86F78142D26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2EDF956-3B02-4469-A12B-38339B12DAFC}"/>
              </a:ext>
            </a:extLst>
          </p:cNvPr>
          <p:cNvSpPr>
            <a:spLocks noGrp="1"/>
          </p:cNvSpPr>
          <p:nvPr>
            <p:ph type="sldNum" sz="quarter" idx="12"/>
          </p:nvPr>
        </p:nvSpPr>
        <p:spPr/>
        <p:txBody>
          <a:bodyPr/>
          <a:lstStyle/>
          <a:p>
            <a:fld id="{314B2242-ADE8-4F14-812E-0483A1C9BEC5}" type="slidenum">
              <a:rPr lang="nl-NL" smtClean="0"/>
              <a:t>‹nr.›</a:t>
            </a:fld>
            <a:endParaRPr lang="nl-NL"/>
          </a:p>
        </p:txBody>
      </p:sp>
    </p:spTree>
    <p:extLst>
      <p:ext uri="{BB962C8B-B14F-4D97-AF65-F5344CB8AC3E}">
        <p14:creationId xmlns:p14="http://schemas.microsoft.com/office/powerpoint/2010/main" val="15741855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44FD73-7256-4FF4-A2A2-C981079EC5EB}"/>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44D3C106-1FCF-426E-AAD8-5078178B215C}"/>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D041068-B323-424C-9B79-FFB99F46AE93}"/>
              </a:ext>
            </a:extLst>
          </p:cNvPr>
          <p:cNvSpPr>
            <a:spLocks noGrp="1"/>
          </p:cNvSpPr>
          <p:nvPr>
            <p:ph type="dt" sz="half" idx="10"/>
          </p:nvPr>
        </p:nvSpPr>
        <p:spPr/>
        <p:txBody>
          <a:bodyPr/>
          <a:lstStyle/>
          <a:p>
            <a:fld id="{5D13FDAB-B158-4B08-8857-EB0D7FCB9720}" type="datetimeFigureOut">
              <a:rPr lang="nl-NL" smtClean="0"/>
              <a:t>23-9-2018</a:t>
            </a:fld>
            <a:endParaRPr lang="nl-NL"/>
          </a:p>
        </p:txBody>
      </p:sp>
      <p:sp>
        <p:nvSpPr>
          <p:cNvPr id="5" name="Tijdelijke aanduiding voor voettekst 4">
            <a:extLst>
              <a:ext uri="{FF2B5EF4-FFF2-40B4-BE49-F238E27FC236}">
                <a16:creationId xmlns:a16="http://schemas.microsoft.com/office/drawing/2014/main" id="{7C44FFE6-F678-44D1-AC38-5F0FBF44D2D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D55F12A-26F3-4C11-8F90-1A74C15671D9}"/>
              </a:ext>
            </a:extLst>
          </p:cNvPr>
          <p:cNvSpPr>
            <a:spLocks noGrp="1"/>
          </p:cNvSpPr>
          <p:nvPr>
            <p:ph type="sldNum" sz="quarter" idx="12"/>
          </p:nvPr>
        </p:nvSpPr>
        <p:spPr/>
        <p:txBody>
          <a:bodyPr/>
          <a:lstStyle/>
          <a:p>
            <a:fld id="{314B2242-ADE8-4F14-812E-0483A1C9BEC5}" type="slidenum">
              <a:rPr lang="nl-NL" smtClean="0"/>
              <a:t>‹nr.›</a:t>
            </a:fld>
            <a:endParaRPr lang="nl-NL"/>
          </a:p>
        </p:txBody>
      </p:sp>
    </p:spTree>
    <p:extLst>
      <p:ext uri="{BB962C8B-B14F-4D97-AF65-F5344CB8AC3E}">
        <p14:creationId xmlns:p14="http://schemas.microsoft.com/office/powerpoint/2010/main" val="30914987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3678CB34-3C61-4C68-BDA8-8AFC4177A524}"/>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7E13161D-D11B-4DCD-B26A-E0E777CE8E71}"/>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4BE759E-BE7C-4792-9057-0AB3EAC12C3F}"/>
              </a:ext>
            </a:extLst>
          </p:cNvPr>
          <p:cNvSpPr>
            <a:spLocks noGrp="1"/>
          </p:cNvSpPr>
          <p:nvPr>
            <p:ph type="dt" sz="half" idx="10"/>
          </p:nvPr>
        </p:nvSpPr>
        <p:spPr/>
        <p:txBody>
          <a:bodyPr/>
          <a:lstStyle/>
          <a:p>
            <a:fld id="{5D13FDAB-B158-4B08-8857-EB0D7FCB9720}" type="datetimeFigureOut">
              <a:rPr lang="nl-NL" smtClean="0"/>
              <a:t>23-9-2018</a:t>
            </a:fld>
            <a:endParaRPr lang="nl-NL"/>
          </a:p>
        </p:txBody>
      </p:sp>
      <p:sp>
        <p:nvSpPr>
          <p:cNvPr id="5" name="Tijdelijke aanduiding voor voettekst 4">
            <a:extLst>
              <a:ext uri="{FF2B5EF4-FFF2-40B4-BE49-F238E27FC236}">
                <a16:creationId xmlns:a16="http://schemas.microsoft.com/office/drawing/2014/main" id="{172E4A77-BC5B-445D-A15F-756F174BA33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EE2AF44-DA29-4C74-9446-720BFC1E2F05}"/>
              </a:ext>
            </a:extLst>
          </p:cNvPr>
          <p:cNvSpPr>
            <a:spLocks noGrp="1"/>
          </p:cNvSpPr>
          <p:nvPr>
            <p:ph type="sldNum" sz="quarter" idx="12"/>
          </p:nvPr>
        </p:nvSpPr>
        <p:spPr/>
        <p:txBody>
          <a:bodyPr/>
          <a:lstStyle/>
          <a:p>
            <a:fld id="{314B2242-ADE8-4F14-812E-0483A1C9BEC5}" type="slidenum">
              <a:rPr lang="nl-NL" smtClean="0"/>
              <a:t>‹nr.›</a:t>
            </a:fld>
            <a:endParaRPr lang="nl-NL"/>
          </a:p>
        </p:txBody>
      </p:sp>
    </p:spTree>
    <p:extLst>
      <p:ext uri="{BB962C8B-B14F-4D97-AF65-F5344CB8AC3E}">
        <p14:creationId xmlns:p14="http://schemas.microsoft.com/office/powerpoint/2010/main" val="3575847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presentatie dia titel">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78517" y="2097089"/>
            <a:ext cx="9778803" cy="713019"/>
          </a:xfrm>
          <a:prstGeom prst="rect">
            <a:avLst/>
          </a:prstGeom>
        </p:spPr>
        <p:txBody>
          <a:bodyPr lIns="0" anchor="t" anchorCtr="0">
            <a:noAutofit/>
          </a:bodyPr>
          <a:lstStyle>
            <a:lvl1pPr algn="l" fontAlgn="ctr">
              <a:lnSpc>
                <a:spcPts val="3600"/>
              </a:lnSpc>
              <a:defRPr sz="2800" b="1" i="0" baseline="0">
                <a:solidFill>
                  <a:srgbClr val="D4310F"/>
                </a:solidFill>
                <a:latin typeface="arial" charset="0"/>
              </a:defRPr>
            </a:lvl1pPr>
          </a:lstStyle>
          <a:p>
            <a:r>
              <a:rPr lang="nl-NL" dirty="0"/>
              <a:t>Type hier titel van de presentatie</a:t>
            </a:r>
            <a:endParaRPr lang="en-US" dirty="0"/>
          </a:p>
        </p:txBody>
      </p:sp>
      <p:sp>
        <p:nvSpPr>
          <p:cNvPr id="3" name="Subtitle 2"/>
          <p:cNvSpPr>
            <a:spLocks noGrp="1"/>
          </p:cNvSpPr>
          <p:nvPr>
            <p:ph type="subTitle" idx="1" hasCustomPrompt="1"/>
          </p:nvPr>
        </p:nvSpPr>
        <p:spPr>
          <a:xfrm>
            <a:off x="1678517" y="2810107"/>
            <a:ext cx="9778803" cy="1655762"/>
          </a:xfrm>
          <a:prstGeom prst="rect">
            <a:avLst/>
          </a:prstGeom>
        </p:spPr>
        <p:txBody>
          <a:bodyPr lIns="0">
            <a:normAutofit/>
          </a:bodyPr>
          <a:lstStyle>
            <a:lvl1pPr marL="0" indent="0" algn="l">
              <a:lnSpc>
                <a:spcPts val="2800"/>
              </a:lnSpc>
              <a:buNone/>
              <a:defRPr sz="2200" baseline="0">
                <a:solidFill>
                  <a:srgbClr val="84004F"/>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Type hier ondertitel van de presentatie</a:t>
            </a:r>
            <a:endParaRPr lang="en-US"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461" y="269807"/>
            <a:ext cx="10764859" cy="303784"/>
          </a:xfrm>
          <a:prstGeom prst="rect">
            <a:avLst/>
          </a:prstGeom>
        </p:spPr>
      </p:pic>
    </p:spTree>
    <p:extLst>
      <p:ext uri="{BB962C8B-B14F-4D97-AF65-F5344CB8AC3E}">
        <p14:creationId xmlns:p14="http://schemas.microsoft.com/office/powerpoint/2010/main" val="2083256532"/>
      </p:ext>
    </p:extLst>
  </p:cSld>
  <p:clrMapOvr>
    <a:masterClrMapping/>
  </p:clrMapOvr>
  <p:extLst mod="1">
    <p:ext uri="{DCECCB84-F9BA-43D5-87BE-67443E8EF086}">
      <p15:sldGuideLst xmlns:p15="http://schemas.microsoft.com/office/powerpoint/2012/main">
        <p15:guide id="1" orient="horz" pos="1321">
          <p15:clr>
            <a:srgbClr val="FBAE40"/>
          </p15:clr>
        </p15:guide>
        <p15:guide id="2" pos="79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presentatie NKD leeg">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461" y="269807"/>
            <a:ext cx="10764859" cy="303784"/>
          </a:xfrm>
          <a:prstGeom prst="rect">
            <a:avLst/>
          </a:prstGeom>
        </p:spPr>
      </p:pic>
    </p:spTree>
    <p:extLst>
      <p:ext uri="{BB962C8B-B14F-4D97-AF65-F5344CB8AC3E}">
        <p14:creationId xmlns:p14="http://schemas.microsoft.com/office/powerpoint/2010/main" val="3958925898"/>
      </p:ext>
    </p:extLst>
  </p:cSld>
  <p:clrMapOvr>
    <a:masterClrMapping/>
  </p:clrMapOvr>
  <p:extLst mod="1">
    <p:ext uri="{DCECCB84-F9BA-43D5-87BE-67443E8EF086}">
      <p15:sldGuideLst xmlns:p15="http://schemas.microsoft.com/office/powerpoint/2012/main">
        <p15:guide id="2" pos="79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4_presentatie dia teks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78517" y="2097088"/>
            <a:ext cx="9778803" cy="572622"/>
          </a:xfrm>
          <a:prstGeom prst="rect">
            <a:avLst/>
          </a:prstGeom>
        </p:spPr>
        <p:txBody>
          <a:bodyPr lIns="0" anchor="t" anchorCtr="0">
            <a:normAutofit/>
          </a:bodyPr>
          <a:lstStyle>
            <a:lvl1pPr algn="l" fontAlgn="ctr">
              <a:defRPr sz="2200" b="1" i="0" baseline="0">
                <a:solidFill>
                  <a:srgbClr val="D4310F"/>
                </a:solidFill>
                <a:latin typeface="arial" charset="0"/>
              </a:defRPr>
            </a:lvl1pPr>
          </a:lstStyle>
          <a:p>
            <a:r>
              <a:rPr lang="nl-NL" dirty="0"/>
              <a:t>Type hier de koptekst</a:t>
            </a:r>
            <a:endParaRPr lang="en-US" dirty="0"/>
          </a:p>
        </p:txBody>
      </p:sp>
      <p:sp>
        <p:nvSpPr>
          <p:cNvPr id="3" name="Subtitle 2"/>
          <p:cNvSpPr>
            <a:spLocks noGrp="1"/>
          </p:cNvSpPr>
          <p:nvPr>
            <p:ph type="subTitle" idx="1" hasCustomPrompt="1"/>
          </p:nvPr>
        </p:nvSpPr>
        <p:spPr>
          <a:xfrm>
            <a:off x="1678517" y="2669710"/>
            <a:ext cx="9778803" cy="1655762"/>
          </a:xfrm>
          <a:prstGeom prst="rect">
            <a:avLst/>
          </a:prstGeom>
        </p:spPr>
        <p:txBody>
          <a:bodyPr lIns="0">
            <a:normAutofit/>
          </a:bodyPr>
          <a:lstStyle>
            <a:lvl1pPr marL="0" indent="0" algn="l">
              <a:buNone/>
              <a:defRPr sz="1800" baseline="0">
                <a:solidFill>
                  <a:srgbClr val="84004F"/>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Type hier de platte tekst</a:t>
            </a:r>
            <a:endParaRPr lang="en-US"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461" y="269807"/>
            <a:ext cx="10764859" cy="303784"/>
          </a:xfrm>
          <a:prstGeom prst="rect">
            <a:avLst/>
          </a:prstGeom>
        </p:spPr>
      </p:pic>
    </p:spTree>
    <p:extLst>
      <p:ext uri="{BB962C8B-B14F-4D97-AF65-F5344CB8AC3E}">
        <p14:creationId xmlns:p14="http://schemas.microsoft.com/office/powerpoint/2010/main" val="2975803714"/>
      </p:ext>
    </p:extLst>
  </p:cSld>
  <p:clrMapOvr>
    <a:masterClrMapping/>
  </p:clrMapOvr>
  <p:extLst mod="1">
    <p:ext uri="{DCECCB84-F9BA-43D5-87BE-67443E8EF086}">
      <p15:sldGuideLst xmlns:p15="http://schemas.microsoft.com/office/powerpoint/2012/main">
        <p15:guide id="1" orient="horz" pos="1321">
          <p15:clr>
            <a:srgbClr val="FBAE40"/>
          </p15:clr>
        </p15:guide>
        <p15:guide id="2" pos="793">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presentatie dia bullet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78517" y="2097088"/>
            <a:ext cx="9778803" cy="572622"/>
          </a:xfrm>
          <a:prstGeom prst="rect">
            <a:avLst/>
          </a:prstGeom>
        </p:spPr>
        <p:txBody>
          <a:bodyPr lIns="0" anchor="t" anchorCtr="0">
            <a:normAutofit/>
          </a:bodyPr>
          <a:lstStyle>
            <a:lvl1pPr algn="l" fontAlgn="ctr">
              <a:defRPr sz="2200" b="1" i="0" baseline="0">
                <a:solidFill>
                  <a:srgbClr val="D4310F"/>
                </a:solidFill>
                <a:latin typeface="arial" charset="0"/>
              </a:defRPr>
            </a:lvl1pPr>
          </a:lstStyle>
          <a:p>
            <a:r>
              <a:rPr lang="nl-NL" dirty="0"/>
              <a:t>Type hier de koptekst</a:t>
            </a:r>
            <a:endParaRPr lang="en-US"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461" y="269807"/>
            <a:ext cx="10764859" cy="303784"/>
          </a:xfrm>
          <a:prstGeom prst="rect">
            <a:avLst/>
          </a:prstGeom>
        </p:spPr>
      </p:pic>
      <p:sp>
        <p:nvSpPr>
          <p:cNvPr id="5" name="Content Placeholder 2"/>
          <p:cNvSpPr>
            <a:spLocks noGrp="1"/>
          </p:cNvSpPr>
          <p:nvPr>
            <p:ph idx="1"/>
          </p:nvPr>
        </p:nvSpPr>
        <p:spPr>
          <a:xfrm>
            <a:off x="1667429" y="3242333"/>
            <a:ext cx="9789892" cy="2159077"/>
          </a:xfrm>
          <a:prstGeom prst="rect">
            <a:avLst/>
          </a:prstGeom>
        </p:spPr>
        <p:txBody>
          <a:bodyPr/>
          <a:lstStyle>
            <a:lvl1pPr>
              <a:buClr>
                <a:srgbClr val="D4310F"/>
              </a:buClr>
              <a:buSzPct val="120000"/>
              <a:defRPr sz="1800" baseline="0">
                <a:solidFill>
                  <a:srgbClr val="84004F"/>
                </a:solidFill>
                <a:latin typeface="Arial     " charset="0"/>
              </a:defRPr>
            </a:lvl1pPr>
            <a:lvl2pPr>
              <a:buClr>
                <a:srgbClr val="D4310F"/>
              </a:buClr>
              <a:buSzPct val="120000"/>
              <a:defRPr sz="1800" baseline="0">
                <a:solidFill>
                  <a:srgbClr val="84004F"/>
                </a:solidFill>
                <a:latin typeface="Arial     " charset="0"/>
              </a:defRPr>
            </a:lvl2pPr>
            <a:lvl3pPr>
              <a:buClr>
                <a:srgbClr val="D4310F"/>
              </a:buClr>
              <a:buSzPct val="120000"/>
              <a:defRPr sz="1800" baseline="0">
                <a:solidFill>
                  <a:srgbClr val="84004F"/>
                </a:solidFill>
                <a:latin typeface="Arial     " charset="0"/>
              </a:defRPr>
            </a:lvl3pPr>
            <a:lvl4pPr>
              <a:buClr>
                <a:srgbClr val="D4310F"/>
              </a:buClr>
              <a:buSzPct val="120000"/>
              <a:defRPr sz="1800" baseline="0">
                <a:solidFill>
                  <a:srgbClr val="84004F"/>
                </a:solidFill>
                <a:latin typeface="Arial     " charset="0"/>
              </a:defRPr>
            </a:lvl4pPr>
            <a:lvl5pPr>
              <a:buClr>
                <a:srgbClr val="D4310F"/>
              </a:buClr>
              <a:buSzPct val="120000"/>
              <a:defRPr sz="1800" baseline="0">
                <a:solidFill>
                  <a:srgbClr val="84004F"/>
                </a:solidFill>
                <a:latin typeface="Arial     "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6" name="Subtitle 2"/>
          <p:cNvSpPr>
            <a:spLocks noGrp="1"/>
          </p:cNvSpPr>
          <p:nvPr>
            <p:ph type="subTitle" idx="10" hasCustomPrompt="1"/>
          </p:nvPr>
        </p:nvSpPr>
        <p:spPr>
          <a:xfrm>
            <a:off x="1678517" y="2669710"/>
            <a:ext cx="9778803" cy="504670"/>
          </a:xfrm>
          <a:prstGeom prst="rect">
            <a:avLst/>
          </a:prstGeom>
        </p:spPr>
        <p:txBody>
          <a:bodyPr lIns="0">
            <a:normAutofit/>
          </a:bodyPr>
          <a:lstStyle>
            <a:lvl1pPr marL="0" indent="0" algn="l">
              <a:buNone/>
              <a:defRPr sz="1800" baseline="0">
                <a:solidFill>
                  <a:srgbClr val="84004F"/>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Type hier de platte tekst</a:t>
            </a:r>
            <a:endParaRPr lang="en-US" dirty="0"/>
          </a:p>
        </p:txBody>
      </p:sp>
    </p:spTree>
    <p:extLst>
      <p:ext uri="{BB962C8B-B14F-4D97-AF65-F5344CB8AC3E}">
        <p14:creationId xmlns:p14="http://schemas.microsoft.com/office/powerpoint/2010/main" val="3530398763"/>
      </p:ext>
    </p:extLst>
  </p:cSld>
  <p:clrMapOvr>
    <a:masterClrMapping/>
  </p:clrMapOvr>
  <p:extLst mod="1">
    <p:ext uri="{DCECCB84-F9BA-43D5-87BE-67443E8EF086}">
      <p15:sldGuideLst xmlns:p15="http://schemas.microsoft.com/office/powerpoint/2012/main">
        <p15:guide id="1" orient="horz" pos="1321">
          <p15:clr>
            <a:srgbClr val="FBAE40"/>
          </p15:clr>
        </p15:guide>
        <p15:guide id="2" pos="79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presentatie dia bullets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78517" y="2097088"/>
            <a:ext cx="9778803" cy="572622"/>
          </a:xfrm>
          <a:prstGeom prst="rect">
            <a:avLst/>
          </a:prstGeom>
        </p:spPr>
        <p:txBody>
          <a:bodyPr lIns="0" anchor="t" anchorCtr="0">
            <a:normAutofit/>
          </a:bodyPr>
          <a:lstStyle>
            <a:lvl1pPr algn="l" fontAlgn="ctr">
              <a:defRPr sz="2200" b="1" i="0" baseline="0">
                <a:solidFill>
                  <a:srgbClr val="D4310F"/>
                </a:solidFill>
                <a:latin typeface="arial" charset="0"/>
              </a:defRPr>
            </a:lvl1pPr>
          </a:lstStyle>
          <a:p>
            <a:r>
              <a:rPr lang="nl-NL" dirty="0"/>
              <a:t>Type hier de koptekst</a:t>
            </a:r>
            <a:endParaRPr lang="en-US"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461" y="269807"/>
            <a:ext cx="10764859" cy="303784"/>
          </a:xfrm>
          <a:prstGeom prst="rect">
            <a:avLst/>
          </a:prstGeom>
        </p:spPr>
      </p:pic>
      <p:sp>
        <p:nvSpPr>
          <p:cNvPr id="5" name="Content Placeholder 2"/>
          <p:cNvSpPr>
            <a:spLocks noGrp="1"/>
          </p:cNvSpPr>
          <p:nvPr>
            <p:ph idx="1" hasCustomPrompt="1"/>
          </p:nvPr>
        </p:nvSpPr>
        <p:spPr>
          <a:xfrm>
            <a:off x="1667430" y="3242332"/>
            <a:ext cx="4934092" cy="2972614"/>
          </a:xfrm>
          <a:prstGeom prst="rect">
            <a:avLst/>
          </a:prstGeom>
        </p:spPr>
        <p:txBody>
          <a:bodyPr/>
          <a:lstStyle>
            <a:lvl1pPr>
              <a:buClr>
                <a:srgbClr val="D4310F"/>
              </a:buClr>
              <a:buSzPct val="120000"/>
              <a:defRPr sz="1800" baseline="0">
                <a:solidFill>
                  <a:srgbClr val="84004F"/>
                </a:solidFill>
                <a:latin typeface="Arial     " charset="0"/>
              </a:defRPr>
            </a:lvl1pPr>
            <a:lvl2pPr>
              <a:buClr>
                <a:srgbClr val="D4310F"/>
              </a:buClr>
              <a:buSzPct val="120000"/>
              <a:defRPr sz="1800" baseline="0">
                <a:solidFill>
                  <a:srgbClr val="84004F"/>
                </a:solidFill>
                <a:latin typeface="Arial     " charset="0"/>
              </a:defRPr>
            </a:lvl2pPr>
            <a:lvl3pPr>
              <a:buClr>
                <a:srgbClr val="D4310F"/>
              </a:buClr>
              <a:buSzPct val="120000"/>
              <a:defRPr sz="1800" baseline="0">
                <a:solidFill>
                  <a:srgbClr val="84004F"/>
                </a:solidFill>
                <a:latin typeface="Arial     " charset="0"/>
              </a:defRPr>
            </a:lvl3pPr>
            <a:lvl4pPr>
              <a:buClr>
                <a:srgbClr val="D4310F"/>
              </a:buClr>
              <a:buSzPct val="120000"/>
              <a:defRPr sz="1800" baseline="0">
                <a:solidFill>
                  <a:srgbClr val="84004F"/>
                </a:solidFill>
                <a:latin typeface="Arial     " charset="0"/>
              </a:defRPr>
            </a:lvl4pPr>
            <a:lvl5pPr>
              <a:buClr>
                <a:srgbClr val="D4310F"/>
              </a:buClr>
              <a:buSzPct val="120000"/>
              <a:defRPr sz="1800" baseline="0">
                <a:solidFill>
                  <a:srgbClr val="84004F"/>
                </a:solidFill>
                <a:latin typeface="Arial     " charset="0"/>
              </a:defRPr>
            </a:lvl5pPr>
          </a:lstStyle>
          <a:p>
            <a:pPr lvl="0"/>
            <a:r>
              <a:rPr lang="nl-NL" dirty="0"/>
              <a:t>Klik om de tekststijl van het </a:t>
            </a:r>
            <a:br>
              <a:rPr lang="nl-NL" dirty="0"/>
            </a:br>
            <a:r>
              <a:rPr lang="nl-NL" dirty="0"/>
              <a:t>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6" name="Subtitle 2"/>
          <p:cNvSpPr>
            <a:spLocks noGrp="1"/>
          </p:cNvSpPr>
          <p:nvPr>
            <p:ph type="subTitle" idx="10" hasCustomPrompt="1"/>
          </p:nvPr>
        </p:nvSpPr>
        <p:spPr>
          <a:xfrm>
            <a:off x="1678517" y="2669710"/>
            <a:ext cx="9778803" cy="504670"/>
          </a:xfrm>
          <a:prstGeom prst="rect">
            <a:avLst/>
          </a:prstGeom>
        </p:spPr>
        <p:txBody>
          <a:bodyPr lIns="0">
            <a:normAutofit/>
          </a:bodyPr>
          <a:lstStyle>
            <a:lvl1pPr marL="0" indent="0" algn="l">
              <a:buNone/>
              <a:defRPr sz="1800" baseline="0">
                <a:solidFill>
                  <a:srgbClr val="84004F"/>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Type hier de platte tekst</a:t>
            </a:r>
            <a:endParaRPr lang="en-US" dirty="0"/>
          </a:p>
        </p:txBody>
      </p:sp>
      <p:sp>
        <p:nvSpPr>
          <p:cNvPr id="10" name="Content Placeholder 2"/>
          <p:cNvSpPr>
            <a:spLocks noGrp="1"/>
          </p:cNvSpPr>
          <p:nvPr>
            <p:ph idx="12" hasCustomPrompt="1"/>
          </p:nvPr>
        </p:nvSpPr>
        <p:spPr>
          <a:xfrm>
            <a:off x="6849029" y="3242332"/>
            <a:ext cx="4608291" cy="2972614"/>
          </a:xfrm>
          <a:prstGeom prst="rect">
            <a:avLst/>
          </a:prstGeom>
        </p:spPr>
        <p:txBody>
          <a:bodyPr/>
          <a:lstStyle>
            <a:lvl1pPr>
              <a:buClr>
                <a:srgbClr val="D4310F"/>
              </a:buClr>
              <a:buSzPct val="120000"/>
              <a:defRPr sz="1800" baseline="0">
                <a:solidFill>
                  <a:srgbClr val="84004F"/>
                </a:solidFill>
                <a:latin typeface="Arial     " charset="0"/>
              </a:defRPr>
            </a:lvl1pPr>
            <a:lvl2pPr>
              <a:buClr>
                <a:srgbClr val="D4310F"/>
              </a:buClr>
              <a:buSzPct val="120000"/>
              <a:defRPr sz="1800" baseline="0">
                <a:solidFill>
                  <a:srgbClr val="84004F"/>
                </a:solidFill>
                <a:latin typeface="Arial     " charset="0"/>
              </a:defRPr>
            </a:lvl2pPr>
            <a:lvl3pPr>
              <a:buClr>
                <a:srgbClr val="D4310F"/>
              </a:buClr>
              <a:buSzPct val="120000"/>
              <a:defRPr sz="1800" baseline="0">
                <a:solidFill>
                  <a:srgbClr val="84004F"/>
                </a:solidFill>
                <a:latin typeface="Arial     " charset="0"/>
              </a:defRPr>
            </a:lvl3pPr>
            <a:lvl4pPr>
              <a:buClr>
                <a:srgbClr val="D4310F"/>
              </a:buClr>
              <a:buSzPct val="120000"/>
              <a:defRPr sz="1800" baseline="0">
                <a:solidFill>
                  <a:srgbClr val="84004F"/>
                </a:solidFill>
                <a:latin typeface="Arial     " charset="0"/>
              </a:defRPr>
            </a:lvl4pPr>
            <a:lvl5pPr>
              <a:buClr>
                <a:srgbClr val="D4310F"/>
              </a:buClr>
              <a:buSzPct val="120000"/>
              <a:defRPr sz="1800" baseline="0">
                <a:solidFill>
                  <a:srgbClr val="84004F"/>
                </a:solidFill>
                <a:latin typeface="Arial     " charset="0"/>
              </a:defRPr>
            </a:lvl5pPr>
          </a:lstStyle>
          <a:p>
            <a:pPr lvl="0"/>
            <a:r>
              <a:rPr lang="nl-NL" dirty="0"/>
              <a:t>Klik om de tekststijl van het </a:t>
            </a:r>
            <a:br>
              <a:rPr lang="nl-NL" dirty="0"/>
            </a:br>
            <a:r>
              <a:rPr lang="nl-NL" dirty="0"/>
              <a:t>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Tree>
    <p:extLst>
      <p:ext uri="{BB962C8B-B14F-4D97-AF65-F5344CB8AC3E}">
        <p14:creationId xmlns:p14="http://schemas.microsoft.com/office/powerpoint/2010/main" val="3552628718"/>
      </p:ext>
    </p:extLst>
  </p:cSld>
  <p:clrMapOvr>
    <a:masterClrMapping/>
  </p:clrMapOvr>
  <p:extLst mod="1">
    <p:ext uri="{DCECCB84-F9BA-43D5-87BE-67443E8EF086}">
      <p15:sldGuideLst xmlns:p15="http://schemas.microsoft.com/office/powerpoint/2012/main">
        <p15:guide id="1" orient="horz" pos="1321">
          <p15:clr>
            <a:srgbClr val="FBAE40"/>
          </p15:clr>
        </p15:guide>
        <p15:guide id="2" pos="79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presentatie NKD 3x illustraties">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461" y="269807"/>
            <a:ext cx="10764859" cy="303784"/>
          </a:xfrm>
          <a:prstGeom prst="rect">
            <a:avLst/>
          </a:prstGeom>
        </p:spPr>
      </p:pic>
      <p:sp>
        <p:nvSpPr>
          <p:cNvPr id="3" name="Tijdelijke aanduiding voor afbeelding 2"/>
          <p:cNvSpPr>
            <a:spLocks noGrp="1"/>
          </p:cNvSpPr>
          <p:nvPr>
            <p:ph type="pic" sz="quarter" idx="10"/>
          </p:nvPr>
        </p:nvSpPr>
        <p:spPr>
          <a:xfrm>
            <a:off x="1678517" y="3818094"/>
            <a:ext cx="2880000" cy="2160000"/>
          </a:xfrm>
          <a:prstGeom prst="rect">
            <a:avLst/>
          </a:prstGeom>
          <a:ln w="12700">
            <a:solidFill>
              <a:srgbClr val="84004F"/>
            </a:solidFill>
          </a:ln>
        </p:spPr>
        <p:txBody>
          <a:bodyPr lIns="0" tIns="0" rIns="0" bIns="0" anchor="ctr" anchorCtr="0"/>
          <a:lstStyle>
            <a:lvl1pPr algn="ctr">
              <a:defRPr/>
            </a:lvl1pPr>
          </a:lstStyle>
          <a:p>
            <a:r>
              <a:rPr lang="nl-NL"/>
              <a:t>Klik op het pictogram als u een afbeelding wilt toevoegen</a:t>
            </a:r>
            <a:endParaRPr lang="nl-NL" dirty="0"/>
          </a:p>
        </p:txBody>
      </p:sp>
      <p:sp>
        <p:nvSpPr>
          <p:cNvPr id="14" name="Tijdelijke aanduiding voor afbeelding 2"/>
          <p:cNvSpPr>
            <a:spLocks noGrp="1"/>
          </p:cNvSpPr>
          <p:nvPr>
            <p:ph type="pic" sz="quarter" idx="11"/>
          </p:nvPr>
        </p:nvSpPr>
        <p:spPr>
          <a:xfrm>
            <a:off x="5135425" y="3818094"/>
            <a:ext cx="2880000" cy="2160000"/>
          </a:xfrm>
          <a:prstGeom prst="rect">
            <a:avLst/>
          </a:prstGeom>
          <a:ln w="12700">
            <a:solidFill>
              <a:srgbClr val="84004F"/>
            </a:solidFill>
          </a:ln>
        </p:spPr>
        <p:txBody>
          <a:bodyPr lIns="0" tIns="0" rIns="0" bIns="0" anchor="ctr" anchorCtr="0"/>
          <a:lstStyle>
            <a:lvl1pPr algn="ctr">
              <a:defRPr/>
            </a:lvl1pPr>
          </a:lstStyle>
          <a:p>
            <a:r>
              <a:rPr lang="nl-NL"/>
              <a:t>Klik op het pictogram als u een afbeelding wilt toevoegen</a:t>
            </a:r>
            <a:endParaRPr lang="nl-NL" dirty="0"/>
          </a:p>
        </p:txBody>
      </p:sp>
      <p:sp>
        <p:nvSpPr>
          <p:cNvPr id="15" name="Tijdelijke aanduiding voor afbeelding 2"/>
          <p:cNvSpPr>
            <a:spLocks noGrp="1"/>
          </p:cNvSpPr>
          <p:nvPr>
            <p:ph type="pic" sz="quarter" idx="12"/>
          </p:nvPr>
        </p:nvSpPr>
        <p:spPr>
          <a:xfrm>
            <a:off x="8592333" y="3818094"/>
            <a:ext cx="2880000" cy="2160000"/>
          </a:xfrm>
          <a:prstGeom prst="rect">
            <a:avLst/>
          </a:prstGeom>
          <a:ln w="12700">
            <a:solidFill>
              <a:srgbClr val="84004F"/>
            </a:solidFill>
          </a:ln>
        </p:spPr>
        <p:txBody>
          <a:bodyPr lIns="0" tIns="0" rIns="0" bIns="0" anchor="ctr" anchorCtr="0"/>
          <a:lstStyle>
            <a:lvl1pPr algn="ctr">
              <a:defRPr/>
            </a:lvl1pPr>
          </a:lstStyle>
          <a:p>
            <a:r>
              <a:rPr lang="nl-NL"/>
              <a:t>Klik op het pictogram als u een afbeelding wilt toevoegen</a:t>
            </a:r>
            <a:endParaRPr lang="nl-NL" dirty="0"/>
          </a:p>
        </p:txBody>
      </p:sp>
      <p:sp>
        <p:nvSpPr>
          <p:cNvPr id="16" name="Title 1"/>
          <p:cNvSpPr>
            <a:spLocks noGrp="1"/>
          </p:cNvSpPr>
          <p:nvPr>
            <p:ph type="ctrTitle" hasCustomPrompt="1"/>
          </p:nvPr>
        </p:nvSpPr>
        <p:spPr>
          <a:xfrm>
            <a:off x="1678517" y="2097088"/>
            <a:ext cx="9778803" cy="572622"/>
          </a:xfrm>
          <a:prstGeom prst="rect">
            <a:avLst/>
          </a:prstGeom>
        </p:spPr>
        <p:txBody>
          <a:bodyPr lIns="0" anchor="t" anchorCtr="0">
            <a:normAutofit/>
          </a:bodyPr>
          <a:lstStyle>
            <a:lvl1pPr algn="l" fontAlgn="ctr">
              <a:defRPr sz="2200" b="1" i="0" baseline="0">
                <a:solidFill>
                  <a:srgbClr val="D4310F"/>
                </a:solidFill>
                <a:latin typeface="arial" charset="0"/>
              </a:defRPr>
            </a:lvl1pPr>
          </a:lstStyle>
          <a:p>
            <a:r>
              <a:rPr lang="nl-NL" dirty="0"/>
              <a:t>Type hier de koptekst</a:t>
            </a:r>
            <a:endParaRPr lang="en-US" dirty="0"/>
          </a:p>
        </p:txBody>
      </p:sp>
      <p:sp>
        <p:nvSpPr>
          <p:cNvPr id="17" name="Subtitle 2"/>
          <p:cNvSpPr>
            <a:spLocks noGrp="1"/>
          </p:cNvSpPr>
          <p:nvPr>
            <p:ph type="subTitle" idx="1" hasCustomPrompt="1"/>
          </p:nvPr>
        </p:nvSpPr>
        <p:spPr>
          <a:xfrm>
            <a:off x="1678517" y="2669710"/>
            <a:ext cx="9778803" cy="1091968"/>
          </a:xfrm>
          <a:prstGeom prst="rect">
            <a:avLst/>
          </a:prstGeom>
        </p:spPr>
        <p:txBody>
          <a:bodyPr lIns="0">
            <a:normAutofit/>
          </a:bodyPr>
          <a:lstStyle>
            <a:lvl1pPr marL="0" indent="0" algn="l">
              <a:buNone/>
              <a:defRPr sz="1800" baseline="0">
                <a:solidFill>
                  <a:srgbClr val="84004F"/>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Type hier de platte tekst</a:t>
            </a:r>
            <a:endParaRPr lang="en-US" dirty="0"/>
          </a:p>
        </p:txBody>
      </p:sp>
    </p:spTree>
    <p:extLst>
      <p:ext uri="{BB962C8B-B14F-4D97-AF65-F5344CB8AC3E}">
        <p14:creationId xmlns:p14="http://schemas.microsoft.com/office/powerpoint/2010/main" val="2685729946"/>
      </p:ext>
    </p:extLst>
  </p:cSld>
  <p:clrMapOvr>
    <a:masterClrMapping/>
  </p:clrMapOvr>
  <p:extLst mod="1">
    <p:ext uri="{DCECCB84-F9BA-43D5-87BE-67443E8EF086}">
      <p15:sldGuideLst xmlns:p15="http://schemas.microsoft.com/office/powerpoint/2012/main">
        <p15:guide id="2" pos="793">
          <p15:clr>
            <a:srgbClr val="FBAE40"/>
          </p15:clr>
        </p15:guide>
        <p15:guide id="3" pos="542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E351F81C-87D0-4225-B90F-501978B4918D}"/>
              </a:ext>
            </a:extLst>
          </p:cNvPr>
          <p:cNvSpPr>
            <a:spLocks noGrp="1"/>
          </p:cNvSpPr>
          <p:nvPr>
            <p:ph type="dt" sz="half" idx="10"/>
          </p:nvPr>
        </p:nvSpPr>
        <p:spPr/>
        <p:txBody>
          <a:bodyPr/>
          <a:lstStyle/>
          <a:p>
            <a:fld id="{5D13FDAB-B158-4B08-8857-EB0D7FCB9720}" type="datetimeFigureOut">
              <a:rPr lang="nl-NL" smtClean="0"/>
              <a:t>23-9-2018</a:t>
            </a:fld>
            <a:endParaRPr lang="nl-NL"/>
          </a:p>
        </p:txBody>
      </p:sp>
      <p:sp>
        <p:nvSpPr>
          <p:cNvPr id="3" name="Tijdelijke aanduiding voor voettekst 2">
            <a:extLst>
              <a:ext uri="{FF2B5EF4-FFF2-40B4-BE49-F238E27FC236}">
                <a16:creationId xmlns:a16="http://schemas.microsoft.com/office/drawing/2014/main" id="{DF1D4833-6D87-42F2-B868-193F51563D89}"/>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96C35EA9-EDF5-4208-A735-993E9290D29B}"/>
              </a:ext>
            </a:extLst>
          </p:cNvPr>
          <p:cNvSpPr>
            <a:spLocks noGrp="1"/>
          </p:cNvSpPr>
          <p:nvPr>
            <p:ph type="sldNum" sz="quarter" idx="12"/>
          </p:nvPr>
        </p:nvSpPr>
        <p:spPr/>
        <p:txBody>
          <a:bodyPr/>
          <a:lstStyle/>
          <a:p>
            <a:fld id="{314B2242-ADE8-4F14-812E-0483A1C9BEC5}" type="slidenum">
              <a:rPr lang="nl-NL" smtClean="0"/>
              <a:t>‹nr.›</a:t>
            </a:fld>
            <a:endParaRPr lang="nl-NL"/>
          </a:p>
        </p:txBody>
      </p:sp>
    </p:spTree>
    <p:extLst>
      <p:ext uri="{BB962C8B-B14F-4D97-AF65-F5344CB8AC3E}">
        <p14:creationId xmlns:p14="http://schemas.microsoft.com/office/powerpoint/2010/main" val="770981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585868-2F0E-4DF5-B464-57B77A0423E8}"/>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27C8870A-5E30-420E-967B-15649D8C63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FF3285E0-8128-4E74-B236-0D49E7769F27}"/>
              </a:ext>
            </a:extLst>
          </p:cNvPr>
          <p:cNvSpPr>
            <a:spLocks noGrp="1"/>
          </p:cNvSpPr>
          <p:nvPr>
            <p:ph type="dt" sz="half" idx="10"/>
          </p:nvPr>
        </p:nvSpPr>
        <p:spPr/>
        <p:txBody>
          <a:bodyPr/>
          <a:lstStyle/>
          <a:p>
            <a:fld id="{5D13FDAB-B158-4B08-8857-EB0D7FCB9720}" type="datetimeFigureOut">
              <a:rPr lang="nl-NL" smtClean="0"/>
              <a:t>23-9-2018</a:t>
            </a:fld>
            <a:endParaRPr lang="nl-NL"/>
          </a:p>
        </p:txBody>
      </p:sp>
      <p:sp>
        <p:nvSpPr>
          <p:cNvPr id="5" name="Tijdelijke aanduiding voor voettekst 4">
            <a:extLst>
              <a:ext uri="{FF2B5EF4-FFF2-40B4-BE49-F238E27FC236}">
                <a16:creationId xmlns:a16="http://schemas.microsoft.com/office/drawing/2014/main" id="{657D12ED-4D52-4978-8330-BEFDE68369C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A25F82F-D5C1-41AC-BF51-A4DB3BF31387}"/>
              </a:ext>
            </a:extLst>
          </p:cNvPr>
          <p:cNvSpPr>
            <a:spLocks noGrp="1"/>
          </p:cNvSpPr>
          <p:nvPr>
            <p:ph type="sldNum" sz="quarter" idx="12"/>
          </p:nvPr>
        </p:nvSpPr>
        <p:spPr/>
        <p:txBody>
          <a:bodyPr/>
          <a:lstStyle/>
          <a:p>
            <a:fld id="{314B2242-ADE8-4F14-812E-0483A1C9BEC5}" type="slidenum">
              <a:rPr lang="nl-NL" smtClean="0"/>
              <a:t>‹nr.›</a:t>
            </a:fld>
            <a:endParaRPr lang="nl-NL"/>
          </a:p>
        </p:txBody>
      </p:sp>
    </p:spTree>
    <p:extLst>
      <p:ext uri="{BB962C8B-B14F-4D97-AF65-F5344CB8AC3E}">
        <p14:creationId xmlns:p14="http://schemas.microsoft.com/office/powerpoint/2010/main" val="1366038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88805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DE64D01A-A5CE-423D-9EA2-04EA5C2DB3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2817A7D5-AD95-43E2-9B2C-B3145D72B8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7B2BB31-8D8F-4316-8170-84126A3D41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13FDAB-B158-4B08-8857-EB0D7FCB9720}" type="datetimeFigureOut">
              <a:rPr lang="nl-NL" smtClean="0"/>
              <a:t>23-9-2018</a:t>
            </a:fld>
            <a:endParaRPr lang="nl-NL"/>
          </a:p>
        </p:txBody>
      </p:sp>
      <p:sp>
        <p:nvSpPr>
          <p:cNvPr id="5" name="Tijdelijke aanduiding voor voettekst 4">
            <a:extLst>
              <a:ext uri="{FF2B5EF4-FFF2-40B4-BE49-F238E27FC236}">
                <a16:creationId xmlns:a16="http://schemas.microsoft.com/office/drawing/2014/main" id="{D55D964E-A83A-4FCE-8AF9-8920116EB4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E2A6FF7-E46B-4C01-8F35-1DBA109F79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4B2242-ADE8-4F14-812E-0483A1C9BEC5}" type="slidenum">
              <a:rPr lang="nl-NL" smtClean="0"/>
              <a:t>‹nr.›</a:t>
            </a:fld>
            <a:endParaRPr lang="nl-NL"/>
          </a:p>
        </p:txBody>
      </p:sp>
    </p:spTree>
    <p:extLst>
      <p:ext uri="{BB962C8B-B14F-4D97-AF65-F5344CB8AC3E}">
        <p14:creationId xmlns:p14="http://schemas.microsoft.com/office/powerpoint/2010/main" val="390168004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Vl9xKz5cxsU"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hyperlink" Target="https://www.nkd.nl/app/uploads/2018/02/20180205Handreiking-voor-de-invulling-van-ondersteuningsniveau-2-en-3.pdf"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hyperlink" Target="https://www.youtube.com/watch?v=ksseM26kkX4"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hyperlink" Target="https://www.youtube.com/watch?v=Xk24DMOInnQ"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hyperlink" Target="https://www.youtube.com/watch?v=Xk24DMOInnQ"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www.youtube.com/watch?v=LaUe-Hf0uSM"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s://www.youtube.com/watch?v=LaUe-Hf0uS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s://www.youtube.com/watch?v=LaUe-Hf0uS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s://www.youtube.com/watch?v=LaUe-Hf0uS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s://www.youtube.com/watch?v=LaUe-Hf0uS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48026F-2DE2-4E69-B4FC-177D982D1A7E}"/>
              </a:ext>
            </a:extLst>
          </p:cNvPr>
          <p:cNvSpPr>
            <a:spLocks noGrp="1"/>
          </p:cNvSpPr>
          <p:nvPr>
            <p:ph type="ctrTitle"/>
          </p:nvPr>
        </p:nvSpPr>
        <p:spPr>
          <a:xfrm>
            <a:off x="2740894" y="2084813"/>
            <a:ext cx="8889999" cy="918710"/>
          </a:xfrm>
        </p:spPr>
        <p:txBody>
          <a:bodyPr>
            <a:noAutofit/>
          </a:bodyPr>
          <a:lstStyle/>
          <a:p>
            <a:r>
              <a:rPr lang="nl-NL" sz="4400" dirty="0">
                <a:solidFill>
                  <a:srgbClr val="ED7D31"/>
                </a:solidFill>
                <a:latin typeface="Calibri" panose="020F0502020204030204" pitchFamily="34" charset="0"/>
              </a:rPr>
              <a:t>IB BIJEENKOMST DYSLEXIE</a:t>
            </a:r>
          </a:p>
        </p:txBody>
      </p:sp>
      <p:pic>
        <p:nvPicPr>
          <p:cNvPr id="9" name="Afbeelding 8">
            <a:extLst>
              <a:ext uri="{FF2B5EF4-FFF2-40B4-BE49-F238E27FC236}">
                <a16:creationId xmlns:a16="http://schemas.microsoft.com/office/drawing/2014/main" id="{39285EA6-C47B-444A-8301-B10C7B6DA5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904" y="175331"/>
            <a:ext cx="2896004" cy="1095528"/>
          </a:xfrm>
          <a:prstGeom prst="rect">
            <a:avLst/>
          </a:prstGeom>
        </p:spPr>
      </p:pic>
      <p:sp>
        <p:nvSpPr>
          <p:cNvPr id="17" name="Ondertitel 16">
            <a:extLst>
              <a:ext uri="{FF2B5EF4-FFF2-40B4-BE49-F238E27FC236}">
                <a16:creationId xmlns:a16="http://schemas.microsoft.com/office/drawing/2014/main" id="{CB07E1C4-CBC2-4247-94ED-E66C112701BF}"/>
              </a:ext>
            </a:extLst>
          </p:cNvPr>
          <p:cNvSpPr>
            <a:spLocks noGrp="1"/>
          </p:cNvSpPr>
          <p:nvPr>
            <p:ph type="subTitle" idx="1"/>
          </p:nvPr>
        </p:nvSpPr>
        <p:spPr>
          <a:xfrm>
            <a:off x="1072602" y="3003523"/>
            <a:ext cx="9778803" cy="1655762"/>
          </a:xfrm>
        </p:spPr>
        <p:txBody>
          <a:bodyPr>
            <a:normAutofit fontScale="92500" lnSpcReduction="20000"/>
          </a:bodyPr>
          <a:lstStyle/>
          <a:p>
            <a:pPr algn="ctr"/>
            <a:endParaRPr lang="nl-NL" sz="2400" dirty="0">
              <a:latin typeface="Calibri" panose="020F0502020204030204" pitchFamily="34" charset="0"/>
            </a:endParaRPr>
          </a:p>
          <a:p>
            <a:pPr algn="ctr"/>
            <a:r>
              <a:rPr lang="nl-NL" sz="4800" b="1" dirty="0">
                <a:solidFill>
                  <a:srgbClr val="7030A0"/>
                </a:solidFill>
                <a:latin typeface="Calibri" panose="020F0502020204030204" pitchFamily="34" charset="0"/>
              </a:rPr>
              <a:t>24 september 2018</a:t>
            </a:r>
          </a:p>
          <a:p>
            <a:pPr algn="ctr"/>
            <a:r>
              <a:rPr lang="nl-NL" sz="4800" b="1" dirty="0">
                <a:solidFill>
                  <a:srgbClr val="7030A0"/>
                </a:solidFill>
                <a:latin typeface="Calibri" panose="020F0502020204030204" pitchFamily="34" charset="0"/>
              </a:rPr>
              <a:t>De Pijler Lelystad</a:t>
            </a:r>
          </a:p>
          <a:p>
            <a:pPr algn="ctr"/>
            <a:endParaRPr lang="nl-NL" sz="3200" b="1" dirty="0">
              <a:latin typeface="Calibri" panose="020F0502020204030204" pitchFamily="34" charset="0"/>
            </a:endParaRPr>
          </a:p>
        </p:txBody>
      </p:sp>
    </p:spTree>
    <p:extLst>
      <p:ext uri="{BB962C8B-B14F-4D97-AF65-F5344CB8AC3E}">
        <p14:creationId xmlns:p14="http://schemas.microsoft.com/office/powerpoint/2010/main" val="728581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48026F-2DE2-4E69-B4FC-177D982D1A7E}"/>
              </a:ext>
            </a:extLst>
          </p:cNvPr>
          <p:cNvSpPr>
            <a:spLocks noGrp="1"/>
          </p:cNvSpPr>
          <p:nvPr>
            <p:ph type="ctrTitle"/>
          </p:nvPr>
        </p:nvSpPr>
        <p:spPr>
          <a:xfrm>
            <a:off x="2456081" y="1833504"/>
            <a:ext cx="8889999" cy="918710"/>
          </a:xfrm>
        </p:spPr>
        <p:txBody>
          <a:bodyPr>
            <a:noAutofit/>
          </a:bodyPr>
          <a:lstStyle/>
          <a:p>
            <a:r>
              <a:rPr lang="nl-NL" sz="4400" dirty="0">
                <a:solidFill>
                  <a:srgbClr val="ED7D31"/>
                </a:solidFill>
                <a:latin typeface="Calibri" panose="020F0502020204030204" pitchFamily="34" charset="0"/>
              </a:rPr>
              <a:t>Voorstellen</a:t>
            </a:r>
            <a:br>
              <a:rPr lang="nl-NL" sz="4400" dirty="0">
                <a:solidFill>
                  <a:schemeClr val="accent2">
                    <a:lumMod val="60000"/>
                    <a:lumOff val="40000"/>
                  </a:schemeClr>
                </a:solidFill>
                <a:latin typeface="Calibri" panose="020F0502020204030204" pitchFamily="34" charset="0"/>
              </a:rPr>
            </a:br>
            <a:br>
              <a:rPr lang="nl-NL" sz="4400" dirty="0">
                <a:solidFill>
                  <a:schemeClr val="accent2">
                    <a:lumMod val="60000"/>
                    <a:lumOff val="40000"/>
                  </a:schemeClr>
                </a:solidFill>
                <a:latin typeface="Calibri" panose="020F0502020204030204" pitchFamily="34" charset="0"/>
              </a:rPr>
            </a:br>
            <a:endParaRPr lang="nl-NL" sz="4400" dirty="0">
              <a:solidFill>
                <a:schemeClr val="accent2">
                  <a:lumMod val="60000"/>
                  <a:lumOff val="40000"/>
                </a:schemeClr>
              </a:solidFill>
              <a:latin typeface="Calibri" panose="020F0502020204030204" pitchFamily="34" charset="0"/>
            </a:endParaRPr>
          </a:p>
        </p:txBody>
      </p:sp>
      <p:pic>
        <p:nvPicPr>
          <p:cNvPr id="9" name="Afbeelding 8">
            <a:extLst>
              <a:ext uri="{FF2B5EF4-FFF2-40B4-BE49-F238E27FC236}">
                <a16:creationId xmlns:a16="http://schemas.microsoft.com/office/drawing/2014/main" id="{39285EA6-C47B-444A-8301-B10C7B6DA5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904" y="175331"/>
            <a:ext cx="2896004" cy="1095528"/>
          </a:xfrm>
          <a:prstGeom prst="rect">
            <a:avLst/>
          </a:prstGeom>
        </p:spPr>
      </p:pic>
      <p:sp>
        <p:nvSpPr>
          <p:cNvPr id="17" name="Ondertitel 16">
            <a:extLst>
              <a:ext uri="{FF2B5EF4-FFF2-40B4-BE49-F238E27FC236}">
                <a16:creationId xmlns:a16="http://schemas.microsoft.com/office/drawing/2014/main" id="{CB07E1C4-CBC2-4247-94ED-E66C112701BF}"/>
              </a:ext>
            </a:extLst>
          </p:cNvPr>
          <p:cNvSpPr>
            <a:spLocks noGrp="1"/>
          </p:cNvSpPr>
          <p:nvPr>
            <p:ph type="subTitle" idx="1"/>
          </p:nvPr>
        </p:nvSpPr>
        <p:spPr>
          <a:xfrm>
            <a:off x="2456081" y="2895598"/>
            <a:ext cx="8889998" cy="3370291"/>
          </a:xfrm>
        </p:spPr>
        <p:txBody>
          <a:bodyPr>
            <a:noAutofit/>
          </a:bodyPr>
          <a:lstStyle/>
          <a:p>
            <a:r>
              <a:rPr lang="nl-NL" sz="2400" b="1" dirty="0">
                <a:solidFill>
                  <a:srgbClr val="7030A0"/>
                </a:solidFill>
                <a:latin typeface="Calibri" panose="020F0502020204030204" pitchFamily="34" charset="0"/>
              </a:rPr>
              <a:t>- Werkgroep Dyslexie-Onderwijs</a:t>
            </a:r>
          </a:p>
          <a:p>
            <a:endParaRPr lang="nl-NL" sz="1000" b="1" dirty="0">
              <a:solidFill>
                <a:srgbClr val="7030A0"/>
              </a:solidFill>
              <a:latin typeface="Calibri" panose="020F0502020204030204" pitchFamily="34" charset="0"/>
            </a:endParaRPr>
          </a:p>
          <a:p>
            <a:r>
              <a:rPr lang="nl-NL" sz="2400" b="1" dirty="0">
                <a:solidFill>
                  <a:srgbClr val="7030A0"/>
                </a:solidFill>
                <a:latin typeface="Calibri" panose="020F0502020204030204" pitchFamily="34" charset="0"/>
              </a:rPr>
              <a:t>- Werkgroep Dyslexie-Zorgaanbieders</a:t>
            </a:r>
          </a:p>
          <a:p>
            <a:br>
              <a:rPr lang="nl-NL" sz="2400" b="1" dirty="0">
                <a:solidFill>
                  <a:srgbClr val="7030A0"/>
                </a:solidFill>
                <a:latin typeface="Calibri" panose="020F0502020204030204" pitchFamily="34" charset="0"/>
              </a:rPr>
            </a:br>
            <a:r>
              <a:rPr lang="nl-NL" sz="2400" b="1" dirty="0">
                <a:solidFill>
                  <a:srgbClr val="7030A0"/>
                </a:solidFill>
                <a:latin typeface="Calibri" panose="020F0502020204030204" pitchFamily="34" charset="0"/>
              </a:rPr>
              <a:t>- Dyslexieteam SWV</a:t>
            </a:r>
          </a:p>
          <a:p>
            <a:endParaRPr lang="nl-NL" sz="1000" b="1" dirty="0">
              <a:solidFill>
                <a:srgbClr val="7030A0"/>
              </a:solidFill>
              <a:latin typeface="Calibri" panose="020F0502020204030204" pitchFamily="34" charset="0"/>
            </a:endParaRPr>
          </a:p>
          <a:p>
            <a:r>
              <a:rPr lang="nl-NL" sz="2400" b="1" dirty="0">
                <a:solidFill>
                  <a:srgbClr val="7030A0"/>
                </a:solidFill>
                <a:latin typeface="Calibri" panose="020F0502020204030204" pitchFamily="34" charset="0"/>
              </a:rPr>
              <a:t>- Stuurgroep niveau 3</a:t>
            </a:r>
          </a:p>
          <a:p>
            <a:endParaRPr lang="nl-NL" sz="1000" b="1" dirty="0">
              <a:solidFill>
                <a:srgbClr val="7030A0"/>
              </a:solidFill>
              <a:latin typeface="Calibri" panose="020F0502020204030204" pitchFamily="34" charset="0"/>
            </a:endParaRPr>
          </a:p>
          <a:p>
            <a:r>
              <a:rPr lang="nl-NL" sz="2400" b="1" dirty="0">
                <a:solidFill>
                  <a:srgbClr val="7030A0"/>
                </a:solidFill>
                <a:latin typeface="Calibri" panose="020F0502020204030204" pitchFamily="34" charset="0"/>
              </a:rPr>
              <a:t>- Stuurgroep niveau 4</a:t>
            </a:r>
          </a:p>
        </p:txBody>
      </p:sp>
      <p:pic>
        <p:nvPicPr>
          <p:cNvPr id="5" name="Afbeelding 4">
            <a:extLst>
              <a:ext uri="{FF2B5EF4-FFF2-40B4-BE49-F238E27FC236}">
                <a16:creationId xmlns:a16="http://schemas.microsoft.com/office/drawing/2014/main" id="{81EF7AA7-F8C3-4480-AC32-08D801B16D22}"/>
              </a:ext>
            </a:extLst>
          </p:cNvPr>
          <p:cNvPicPr>
            <a:picLocks noChangeAspect="1"/>
          </p:cNvPicPr>
          <p:nvPr/>
        </p:nvPicPr>
        <p:blipFill>
          <a:blip r:embed="rId4"/>
          <a:stretch>
            <a:fillRect/>
          </a:stretch>
        </p:blipFill>
        <p:spPr>
          <a:xfrm>
            <a:off x="8599111" y="396667"/>
            <a:ext cx="2613025" cy="1045210"/>
          </a:xfrm>
          <a:prstGeom prst="rect">
            <a:avLst/>
          </a:prstGeom>
        </p:spPr>
      </p:pic>
    </p:spTree>
    <p:extLst>
      <p:ext uri="{BB962C8B-B14F-4D97-AF65-F5344CB8AC3E}">
        <p14:creationId xmlns:p14="http://schemas.microsoft.com/office/powerpoint/2010/main" val="2905496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B76308E2-E78D-4EB1-8737-FBD69EC996A6}"/>
              </a:ext>
            </a:extLst>
          </p:cNvPr>
          <p:cNvPicPr>
            <a:picLocks noChangeAspect="1"/>
          </p:cNvPicPr>
          <p:nvPr/>
        </p:nvPicPr>
        <p:blipFill>
          <a:blip r:embed="rId2"/>
          <a:stretch>
            <a:fillRect/>
          </a:stretch>
        </p:blipFill>
        <p:spPr>
          <a:xfrm>
            <a:off x="603975" y="344502"/>
            <a:ext cx="2895851" cy="1097375"/>
          </a:xfrm>
          <a:prstGeom prst="rect">
            <a:avLst/>
          </a:prstGeom>
        </p:spPr>
      </p:pic>
      <p:pic>
        <p:nvPicPr>
          <p:cNvPr id="3" name="Afbeelding 2">
            <a:extLst>
              <a:ext uri="{FF2B5EF4-FFF2-40B4-BE49-F238E27FC236}">
                <a16:creationId xmlns:a16="http://schemas.microsoft.com/office/drawing/2014/main" id="{AB42D22D-EB11-4DF3-8070-1E2FF6B63A11}"/>
              </a:ext>
            </a:extLst>
          </p:cNvPr>
          <p:cNvPicPr>
            <a:picLocks noChangeAspect="1"/>
          </p:cNvPicPr>
          <p:nvPr/>
        </p:nvPicPr>
        <p:blipFill>
          <a:blip r:embed="rId3"/>
          <a:stretch>
            <a:fillRect/>
          </a:stretch>
        </p:blipFill>
        <p:spPr>
          <a:xfrm>
            <a:off x="8599111" y="396667"/>
            <a:ext cx="2613025" cy="1045210"/>
          </a:xfrm>
          <a:prstGeom prst="rect">
            <a:avLst/>
          </a:prstGeom>
        </p:spPr>
      </p:pic>
      <p:sp>
        <p:nvSpPr>
          <p:cNvPr id="4" name="Rechthoek 3">
            <a:extLst>
              <a:ext uri="{FF2B5EF4-FFF2-40B4-BE49-F238E27FC236}">
                <a16:creationId xmlns:a16="http://schemas.microsoft.com/office/drawing/2014/main" id="{62C374D6-D1CE-4FB4-BC41-111B4EA427CC}"/>
              </a:ext>
            </a:extLst>
          </p:cNvPr>
          <p:cNvSpPr/>
          <p:nvPr/>
        </p:nvSpPr>
        <p:spPr>
          <a:xfrm>
            <a:off x="3593681" y="2547800"/>
            <a:ext cx="2243579" cy="88376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SWV</a:t>
            </a:r>
          </a:p>
        </p:txBody>
      </p:sp>
      <p:sp>
        <p:nvSpPr>
          <p:cNvPr id="13" name="Rechthoek 12">
            <a:extLst>
              <a:ext uri="{FF2B5EF4-FFF2-40B4-BE49-F238E27FC236}">
                <a16:creationId xmlns:a16="http://schemas.microsoft.com/office/drawing/2014/main" id="{131018F7-1A17-401E-9891-C8E58BD9C4AE}"/>
              </a:ext>
            </a:extLst>
          </p:cNvPr>
          <p:cNvSpPr/>
          <p:nvPr/>
        </p:nvSpPr>
        <p:spPr>
          <a:xfrm>
            <a:off x="1161494" y="2530620"/>
            <a:ext cx="2243579" cy="88376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SCHOLEN</a:t>
            </a:r>
          </a:p>
        </p:txBody>
      </p:sp>
      <p:sp>
        <p:nvSpPr>
          <p:cNvPr id="14" name="Rechthoek 13">
            <a:extLst>
              <a:ext uri="{FF2B5EF4-FFF2-40B4-BE49-F238E27FC236}">
                <a16:creationId xmlns:a16="http://schemas.microsoft.com/office/drawing/2014/main" id="{D58B24A1-55DC-4FDE-9D21-A09482EF8290}"/>
              </a:ext>
            </a:extLst>
          </p:cNvPr>
          <p:cNvSpPr/>
          <p:nvPr/>
        </p:nvSpPr>
        <p:spPr>
          <a:xfrm>
            <a:off x="8458056" y="3586690"/>
            <a:ext cx="2243579" cy="883763"/>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JGT</a:t>
            </a:r>
          </a:p>
        </p:txBody>
      </p:sp>
      <p:sp>
        <p:nvSpPr>
          <p:cNvPr id="15" name="Rechthoek 14">
            <a:extLst>
              <a:ext uri="{FF2B5EF4-FFF2-40B4-BE49-F238E27FC236}">
                <a16:creationId xmlns:a16="http://schemas.microsoft.com/office/drawing/2014/main" id="{09DE6FE5-A655-4119-888B-16BAF10A3B68}"/>
              </a:ext>
            </a:extLst>
          </p:cNvPr>
          <p:cNvSpPr/>
          <p:nvPr/>
        </p:nvSpPr>
        <p:spPr>
          <a:xfrm>
            <a:off x="1171331" y="3586691"/>
            <a:ext cx="2243579" cy="883763"/>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BESTUREN</a:t>
            </a:r>
          </a:p>
        </p:txBody>
      </p:sp>
      <p:sp>
        <p:nvSpPr>
          <p:cNvPr id="16" name="Rechthoek 15">
            <a:extLst>
              <a:ext uri="{FF2B5EF4-FFF2-40B4-BE49-F238E27FC236}">
                <a16:creationId xmlns:a16="http://schemas.microsoft.com/office/drawing/2014/main" id="{9F351255-616B-48D8-9187-D752B23E0D55}"/>
              </a:ext>
            </a:extLst>
          </p:cNvPr>
          <p:cNvSpPr/>
          <p:nvPr/>
        </p:nvSpPr>
        <p:spPr>
          <a:xfrm>
            <a:off x="6025868" y="2545237"/>
            <a:ext cx="2243579" cy="88376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GEMEENTE LELYSTAD</a:t>
            </a:r>
          </a:p>
        </p:txBody>
      </p:sp>
      <p:sp>
        <p:nvSpPr>
          <p:cNvPr id="17" name="Rechthoek 16">
            <a:extLst>
              <a:ext uri="{FF2B5EF4-FFF2-40B4-BE49-F238E27FC236}">
                <a16:creationId xmlns:a16="http://schemas.microsoft.com/office/drawing/2014/main" id="{79B8ECB3-43DE-4A56-8687-70133A9904A7}"/>
              </a:ext>
            </a:extLst>
          </p:cNvPr>
          <p:cNvSpPr/>
          <p:nvPr/>
        </p:nvSpPr>
        <p:spPr>
          <a:xfrm>
            <a:off x="8458056" y="2530621"/>
            <a:ext cx="2243579" cy="88376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ZORGAANBIEDERS</a:t>
            </a:r>
          </a:p>
        </p:txBody>
      </p:sp>
      <p:sp>
        <p:nvSpPr>
          <p:cNvPr id="18" name="Rechthoek 17">
            <a:extLst>
              <a:ext uri="{FF2B5EF4-FFF2-40B4-BE49-F238E27FC236}">
                <a16:creationId xmlns:a16="http://schemas.microsoft.com/office/drawing/2014/main" id="{797B6812-22B4-4846-9295-D5A624C60A53}"/>
              </a:ext>
            </a:extLst>
          </p:cNvPr>
          <p:cNvSpPr/>
          <p:nvPr/>
        </p:nvSpPr>
        <p:spPr>
          <a:xfrm>
            <a:off x="4974210" y="3144811"/>
            <a:ext cx="2243579" cy="883763"/>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Stuurgroep dyslexiezorg</a:t>
            </a:r>
          </a:p>
        </p:txBody>
      </p:sp>
      <p:sp>
        <p:nvSpPr>
          <p:cNvPr id="19" name="Rechthoek 18">
            <a:extLst>
              <a:ext uri="{FF2B5EF4-FFF2-40B4-BE49-F238E27FC236}">
                <a16:creationId xmlns:a16="http://schemas.microsoft.com/office/drawing/2014/main" id="{77F051AF-C3A2-4638-B79D-053A18DF5711}"/>
              </a:ext>
            </a:extLst>
          </p:cNvPr>
          <p:cNvSpPr/>
          <p:nvPr/>
        </p:nvSpPr>
        <p:spPr>
          <a:xfrm>
            <a:off x="4974210" y="4186266"/>
            <a:ext cx="2243579" cy="883763"/>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Stuurgroep </a:t>
            </a:r>
          </a:p>
          <a:p>
            <a:pPr algn="ctr"/>
            <a:r>
              <a:rPr lang="nl-NL" dirty="0"/>
              <a:t>niveau 3</a:t>
            </a:r>
          </a:p>
        </p:txBody>
      </p:sp>
      <p:sp>
        <p:nvSpPr>
          <p:cNvPr id="20" name="Rechthoek 19">
            <a:extLst>
              <a:ext uri="{FF2B5EF4-FFF2-40B4-BE49-F238E27FC236}">
                <a16:creationId xmlns:a16="http://schemas.microsoft.com/office/drawing/2014/main" id="{7F6E33BF-70A2-41D2-AA91-2170D04B009D}"/>
              </a:ext>
            </a:extLst>
          </p:cNvPr>
          <p:cNvSpPr/>
          <p:nvPr/>
        </p:nvSpPr>
        <p:spPr>
          <a:xfrm>
            <a:off x="2377587" y="1721446"/>
            <a:ext cx="2243579" cy="88376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Werkgroep Dyslexie-Onderwijs</a:t>
            </a:r>
          </a:p>
        </p:txBody>
      </p:sp>
      <p:sp>
        <p:nvSpPr>
          <p:cNvPr id="21" name="Rechthoek 20">
            <a:extLst>
              <a:ext uri="{FF2B5EF4-FFF2-40B4-BE49-F238E27FC236}">
                <a16:creationId xmlns:a16="http://schemas.microsoft.com/office/drawing/2014/main" id="{3A733E4D-9022-4C20-8CC5-B1B069C40B4D}"/>
              </a:ext>
            </a:extLst>
          </p:cNvPr>
          <p:cNvSpPr/>
          <p:nvPr/>
        </p:nvSpPr>
        <p:spPr>
          <a:xfrm>
            <a:off x="7147657" y="1716676"/>
            <a:ext cx="2243579" cy="88376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Werkgroep Dyslexie-Zorgaanbieders</a:t>
            </a:r>
          </a:p>
        </p:txBody>
      </p:sp>
    </p:spTree>
    <p:extLst>
      <p:ext uri="{BB962C8B-B14F-4D97-AF65-F5344CB8AC3E}">
        <p14:creationId xmlns:p14="http://schemas.microsoft.com/office/powerpoint/2010/main" val="1258766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48026F-2DE2-4E69-B4FC-177D982D1A7E}"/>
              </a:ext>
            </a:extLst>
          </p:cNvPr>
          <p:cNvSpPr>
            <a:spLocks noGrp="1"/>
          </p:cNvSpPr>
          <p:nvPr>
            <p:ph type="ctrTitle"/>
          </p:nvPr>
        </p:nvSpPr>
        <p:spPr>
          <a:xfrm>
            <a:off x="2456081" y="1833504"/>
            <a:ext cx="8889999" cy="918710"/>
          </a:xfrm>
        </p:spPr>
        <p:txBody>
          <a:bodyPr>
            <a:noAutofit/>
          </a:bodyPr>
          <a:lstStyle/>
          <a:p>
            <a:r>
              <a:rPr lang="nl-NL" sz="4400" dirty="0">
                <a:solidFill>
                  <a:srgbClr val="ED7D31"/>
                </a:solidFill>
                <a:latin typeface="Calibri" panose="020F0502020204030204" pitchFamily="34" charset="0"/>
              </a:rPr>
              <a:t>Voorstellen</a:t>
            </a:r>
            <a:br>
              <a:rPr lang="nl-NL" sz="4400" dirty="0">
                <a:solidFill>
                  <a:schemeClr val="accent2">
                    <a:lumMod val="60000"/>
                    <a:lumOff val="40000"/>
                  </a:schemeClr>
                </a:solidFill>
                <a:latin typeface="Calibri" panose="020F0502020204030204" pitchFamily="34" charset="0"/>
              </a:rPr>
            </a:br>
            <a:br>
              <a:rPr lang="nl-NL" sz="4400" dirty="0">
                <a:solidFill>
                  <a:schemeClr val="accent2">
                    <a:lumMod val="60000"/>
                    <a:lumOff val="40000"/>
                  </a:schemeClr>
                </a:solidFill>
                <a:latin typeface="Calibri" panose="020F0502020204030204" pitchFamily="34" charset="0"/>
              </a:rPr>
            </a:br>
            <a:endParaRPr lang="nl-NL" sz="4400" dirty="0">
              <a:solidFill>
                <a:schemeClr val="accent2">
                  <a:lumMod val="60000"/>
                  <a:lumOff val="40000"/>
                </a:schemeClr>
              </a:solidFill>
              <a:latin typeface="Calibri" panose="020F0502020204030204" pitchFamily="34" charset="0"/>
            </a:endParaRPr>
          </a:p>
        </p:txBody>
      </p:sp>
      <p:pic>
        <p:nvPicPr>
          <p:cNvPr id="9" name="Afbeelding 8">
            <a:extLst>
              <a:ext uri="{FF2B5EF4-FFF2-40B4-BE49-F238E27FC236}">
                <a16:creationId xmlns:a16="http://schemas.microsoft.com/office/drawing/2014/main" id="{39285EA6-C47B-444A-8301-B10C7B6DA5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904" y="175331"/>
            <a:ext cx="2896004" cy="1095528"/>
          </a:xfrm>
          <a:prstGeom prst="rect">
            <a:avLst/>
          </a:prstGeom>
        </p:spPr>
      </p:pic>
      <p:sp>
        <p:nvSpPr>
          <p:cNvPr id="17" name="Ondertitel 16">
            <a:extLst>
              <a:ext uri="{FF2B5EF4-FFF2-40B4-BE49-F238E27FC236}">
                <a16:creationId xmlns:a16="http://schemas.microsoft.com/office/drawing/2014/main" id="{CB07E1C4-CBC2-4247-94ED-E66C112701BF}"/>
              </a:ext>
            </a:extLst>
          </p:cNvPr>
          <p:cNvSpPr>
            <a:spLocks noGrp="1"/>
          </p:cNvSpPr>
          <p:nvPr>
            <p:ph type="subTitle" idx="1"/>
          </p:nvPr>
        </p:nvSpPr>
        <p:spPr>
          <a:xfrm>
            <a:off x="2456081" y="2895598"/>
            <a:ext cx="8889998" cy="3370291"/>
          </a:xfrm>
        </p:spPr>
        <p:txBody>
          <a:bodyPr>
            <a:noAutofit/>
          </a:bodyPr>
          <a:lstStyle/>
          <a:p>
            <a:r>
              <a:rPr lang="nl-NL" sz="2400" b="1" dirty="0">
                <a:solidFill>
                  <a:srgbClr val="7030A0"/>
                </a:solidFill>
                <a:latin typeface="Calibri" panose="020F0502020204030204" pitchFamily="34" charset="0"/>
              </a:rPr>
              <a:t>- Werkgroep Dyslexie-Onderwijs</a:t>
            </a:r>
          </a:p>
          <a:p>
            <a:endParaRPr lang="nl-NL" sz="1000" b="1" dirty="0">
              <a:solidFill>
                <a:srgbClr val="7030A0"/>
              </a:solidFill>
              <a:latin typeface="Calibri" panose="020F0502020204030204" pitchFamily="34" charset="0"/>
            </a:endParaRPr>
          </a:p>
          <a:p>
            <a:r>
              <a:rPr lang="nl-NL" sz="2400" b="1" dirty="0">
                <a:solidFill>
                  <a:srgbClr val="7030A0"/>
                </a:solidFill>
                <a:latin typeface="Calibri" panose="020F0502020204030204" pitchFamily="34" charset="0"/>
              </a:rPr>
              <a:t>- Werkgroep Dyslexie-Zorgaanbieders</a:t>
            </a:r>
          </a:p>
          <a:p>
            <a:br>
              <a:rPr lang="nl-NL" sz="2400" b="1" dirty="0">
                <a:solidFill>
                  <a:srgbClr val="7030A0"/>
                </a:solidFill>
                <a:latin typeface="Calibri" panose="020F0502020204030204" pitchFamily="34" charset="0"/>
              </a:rPr>
            </a:br>
            <a:r>
              <a:rPr lang="nl-NL" sz="2400" b="1" dirty="0">
                <a:solidFill>
                  <a:srgbClr val="7030A0"/>
                </a:solidFill>
                <a:latin typeface="Calibri" panose="020F0502020204030204" pitchFamily="34" charset="0"/>
              </a:rPr>
              <a:t>- Dyslexieteam SWV</a:t>
            </a:r>
          </a:p>
          <a:p>
            <a:endParaRPr lang="nl-NL" sz="1000" b="1" dirty="0">
              <a:solidFill>
                <a:srgbClr val="7030A0"/>
              </a:solidFill>
              <a:latin typeface="Calibri" panose="020F0502020204030204" pitchFamily="34" charset="0"/>
            </a:endParaRPr>
          </a:p>
          <a:p>
            <a:r>
              <a:rPr lang="nl-NL" sz="2400" b="1" dirty="0">
                <a:solidFill>
                  <a:srgbClr val="7030A0"/>
                </a:solidFill>
                <a:latin typeface="Calibri" panose="020F0502020204030204" pitchFamily="34" charset="0"/>
              </a:rPr>
              <a:t>- Stuurgroep niveau 3</a:t>
            </a:r>
          </a:p>
          <a:p>
            <a:endParaRPr lang="nl-NL" sz="1000" b="1" dirty="0">
              <a:solidFill>
                <a:srgbClr val="7030A0"/>
              </a:solidFill>
              <a:latin typeface="Calibri" panose="020F0502020204030204" pitchFamily="34" charset="0"/>
            </a:endParaRPr>
          </a:p>
          <a:p>
            <a:r>
              <a:rPr lang="nl-NL" sz="2400" b="1" dirty="0">
                <a:solidFill>
                  <a:srgbClr val="7030A0"/>
                </a:solidFill>
                <a:latin typeface="Calibri" panose="020F0502020204030204" pitchFamily="34" charset="0"/>
              </a:rPr>
              <a:t>- Stuurgroep niveau 4</a:t>
            </a:r>
          </a:p>
        </p:txBody>
      </p:sp>
      <p:pic>
        <p:nvPicPr>
          <p:cNvPr id="5" name="Afbeelding 4">
            <a:extLst>
              <a:ext uri="{FF2B5EF4-FFF2-40B4-BE49-F238E27FC236}">
                <a16:creationId xmlns:a16="http://schemas.microsoft.com/office/drawing/2014/main" id="{81EF7AA7-F8C3-4480-AC32-08D801B16D22}"/>
              </a:ext>
            </a:extLst>
          </p:cNvPr>
          <p:cNvPicPr>
            <a:picLocks noChangeAspect="1"/>
          </p:cNvPicPr>
          <p:nvPr/>
        </p:nvPicPr>
        <p:blipFill>
          <a:blip r:embed="rId4"/>
          <a:stretch>
            <a:fillRect/>
          </a:stretch>
        </p:blipFill>
        <p:spPr>
          <a:xfrm>
            <a:off x="8599111" y="396667"/>
            <a:ext cx="2613025" cy="1045210"/>
          </a:xfrm>
          <a:prstGeom prst="rect">
            <a:avLst/>
          </a:prstGeom>
        </p:spPr>
      </p:pic>
    </p:spTree>
    <p:extLst>
      <p:ext uri="{BB962C8B-B14F-4D97-AF65-F5344CB8AC3E}">
        <p14:creationId xmlns:p14="http://schemas.microsoft.com/office/powerpoint/2010/main" val="1905650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48026F-2DE2-4E69-B4FC-177D982D1A7E}"/>
              </a:ext>
            </a:extLst>
          </p:cNvPr>
          <p:cNvSpPr>
            <a:spLocks noGrp="1"/>
          </p:cNvSpPr>
          <p:nvPr>
            <p:ph type="ctrTitle"/>
          </p:nvPr>
        </p:nvSpPr>
        <p:spPr>
          <a:xfrm>
            <a:off x="2456081" y="1833504"/>
            <a:ext cx="8889999" cy="918710"/>
          </a:xfrm>
        </p:spPr>
        <p:txBody>
          <a:bodyPr>
            <a:noAutofit/>
          </a:bodyPr>
          <a:lstStyle/>
          <a:p>
            <a:r>
              <a:rPr lang="nl-NL" sz="4400" dirty="0">
                <a:solidFill>
                  <a:srgbClr val="ED7D31"/>
                </a:solidFill>
                <a:latin typeface="Calibri" panose="020F0502020204030204" pitchFamily="34" charset="0"/>
              </a:rPr>
              <a:t>Recente ontwikkelingen Lelystad</a:t>
            </a:r>
            <a:br>
              <a:rPr lang="nl-NL" sz="4400" dirty="0">
                <a:solidFill>
                  <a:schemeClr val="accent2">
                    <a:lumMod val="60000"/>
                    <a:lumOff val="40000"/>
                  </a:schemeClr>
                </a:solidFill>
                <a:latin typeface="Calibri" panose="020F0502020204030204" pitchFamily="34" charset="0"/>
              </a:rPr>
            </a:br>
            <a:br>
              <a:rPr lang="nl-NL" sz="4400" dirty="0">
                <a:solidFill>
                  <a:schemeClr val="accent2">
                    <a:lumMod val="60000"/>
                    <a:lumOff val="40000"/>
                  </a:schemeClr>
                </a:solidFill>
                <a:latin typeface="Calibri" panose="020F0502020204030204" pitchFamily="34" charset="0"/>
              </a:rPr>
            </a:br>
            <a:br>
              <a:rPr lang="nl-NL" sz="4400" dirty="0">
                <a:solidFill>
                  <a:schemeClr val="accent2">
                    <a:lumMod val="60000"/>
                    <a:lumOff val="40000"/>
                  </a:schemeClr>
                </a:solidFill>
                <a:latin typeface="Calibri" panose="020F0502020204030204" pitchFamily="34" charset="0"/>
              </a:rPr>
            </a:br>
            <a:endParaRPr lang="nl-NL" sz="4400" dirty="0">
              <a:solidFill>
                <a:schemeClr val="accent2">
                  <a:lumMod val="60000"/>
                  <a:lumOff val="40000"/>
                </a:schemeClr>
              </a:solidFill>
              <a:latin typeface="Calibri" panose="020F0502020204030204" pitchFamily="34" charset="0"/>
            </a:endParaRPr>
          </a:p>
        </p:txBody>
      </p:sp>
      <p:pic>
        <p:nvPicPr>
          <p:cNvPr id="9" name="Afbeelding 8">
            <a:extLst>
              <a:ext uri="{FF2B5EF4-FFF2-40B4-BE49-F238E27FC236}">
                <a16:creationId xmlns:a16="http://schemas.microsoft.com/office/drawing/2014/main" id="{39285EA6-C47B-444A-8301-B10C7B6DA5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904" y="175331"/>
            <a:ext cx="2896004" cy="1095528"/>
          </a:xfrm>
          <a:prstGeom prst="rect">
            <a:avLst/>
          </a:prstGeom>
        </p:spPr>
      </p:pic>
      <p:sp>
        <p:nvSpPr>
          <p:cNvPr id="17" name="Ondertitel 16">
            <a:extLst>
              <a:ext uri="{FF2B5EF4-FFF2-40B4-BE49-F238E27FC236}">
                <a16:creationId xmlns:a16="http://schemas.microsoft.com/office/drawing/2014/main" id="{CB07E1C4-CBC2-4247-94ED-E66C112701BF}"/>
              </a:ext>
            </a:extLst>
          </p:cNvPr>
          <p:cNvSpPr>
            <a:spLocks noGrp="1"/>
          </p:cNvSpPr>
          <p:nvPr>
            <p:ph type="subTitle" idx="1"/>
          </p:nvPr>
        </p:nvSpPr>
        <p:spPr>
          <a:xfrm>
            <a:off x="2456081" y="2895598"/>
            <a:ext cx="8889998" cy="3370291"/>
          </a:xfrm>
        </p:spPr>
        <p:txBody>
          <a:bodyPr>
            <a:normAutofit fontScale="92500" lnSpcReduction="20000"/>
          </a:bodyPr>
          <a:lstStyle/>
          <a:p>
            <a:r>
              <a:rPr lang="nl-NL" sz="3200" b="1" dirty="0">
                <a:solidFill>
                  <a:srgbClr val="7030A0"/>
                </a:solidFill>
                <a:latin typeface="Calibri" panose="020F0502020204030204" pitchFamily="34" charset="0"/>
              </a:rPr>
              <a:t>Monitor 2013-2016 en 2017</a:t>
            </a:r>
          </a:p>
          <a:p>
            <a:endParaRPr lang="nl-NL" sz="3200" b="1" dirty="0">
              <a:solidFill>
                <a:srgbClr val="7030A0"/>
              </a:solidFill>
              <a:latin typeface="Calibri" panose="020F0502020204030204" pitchFamily="34" charset="0"/>
            </a:endParaRPr>
          </a:p>
          <a:p>
            <a:r>
              <a:rPr lang="nl-NL" sz="3200" b="1" dirty="0">
                <a:solidFill>
                  <a:srgbClr val="7030A0"/>
                </a:solidFill>
                <a:latin typeface="Calibri" panose="020F0502020204030204" pitchFamily="34" charset="0"/>
              </a:rPr>
              <a:t>Communicatiekanalen</a:t>
            </a:r>
          </a:p>
          <a:p>
            <a:endParaRPr lang="nl-NL" sz="3200" b="1" dirty="0">
              <a:solidFill>
                <a:srgbClr val="7030A0"/>
              </a:solidFill>
              <a:latin typeface="Calibri" panose="020F0502020204030204" pitchFamily="34" charset="0"/>
            </a:endParaRPr>
          </a:p>
          <a:p>
            <a:r>
              <a:rPr lang="nl-NL" sz="3200" b="1" dirty="0">
                <a:solidFill>
                  <a:srgbClr val="7030A0"/>
                </a:solidFill>
                <a:latin typeface="Calibri" panose="020F0502020204030204" pitchFamily="34" charset="0"/>
              </a:rPr>
              <a:t>LEA 2019-2022</a:t>
            </a:r>
          </a:p>
          <a:p>
            <a:endParaRPr lang="nl-NL" sz="3200" b="1" dirty="0">
              <a:solidFill>
                <a:srgbClr val="7030A0"/>
              </a:solidFill>
              <a:latin typeface="Calibri" panose="020F0502020204030204" pitchFamily="34" charset="0"/>
            </a:endParaRPr>
          </a:p>
          <a:p>
            <a:r>
              <a:rPr lang="nl-NL" sz="3200" b="1" dirty="0">
                <a:solidFill>
                  <a:srgbClr val="7030A0"/>
                </a:solidFill>
                <a:latin typeface="Calibri" panose="020F0502020204030204" pitchFamily="34" charset="0"/>
              </a:rPr>
              <a:t>Niveau 3</a:t>
            </a:r>
          </a:p>
          <a:p>
            <a:endParaRPr lang="nl-NL" sz="3200" b="1" dirty="0">
              <a:latin typeface="Calibri" panose="020F0502020204030204" pitchFamily="34" charset="0"/>
            </a:endParaRPr>
          </a:p>
          <a:p>
            <a:endParaRPr lang="nl-NL" sz="3200" b="1" dirty="0">
              <a:latin typeface="Calibri" panose="020F0502020204030204" pitchFamily="34" charset="0"/>
            </a:endParaRPr>
          </a:p>
        </p:txBody>
      </p:sp>
      <p:pic>
        <p:nvPicPr>
          <p:cNvPr id="5" name="Afbeelding 4">
            <a:extLst>
              <a:ext uri="{FF2B5EF4-FFF2-40B4-BE49-F238E27FC236}">
                <a16:creationId xmlns:a16="http://schemas.microsoft.com/office/drawing/2014/main" id="{81EF7AA7-F8C3-4480-AC32-08D801B16D22}"/>
              </a:ext>
            </a:extLst>
          </p:cNvPr>
          <p:cNvPicPr>
            <a:picLocks noChangeAspect="1"/>
          </p:cNvPicPr>
          <p:nvPr/>
        </p:nvPicPr>
        <p:blipFill>
          <a:blip r:embed="rId4"/>
          <a:stretch>
            <a:fillRect/>
          </a:stretch>
        </p:blipFill>
        <p:spPr>
          <a:xfrm>
            <a:off x="8599111" y="396667"/>
            <a:ext cx="2613025" cy="1045210"/>
          </a:xfrm>
          <a:prstGeom prst="rect">
            <a:avLst/>
          </a:prstGeom>
        </p:spPr>
      </p:pic>
    </p:spTree>
    <p:extLst>
      <p:ext uri="{BB962C8B-B14F-4D97-AF65-F5344CB8AC3E}">
        <p14:creationId xmlns:p14="http://schemas.microsoft.com/office/powerpoint/2010/main" val="3251947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48026F-2DE2-4E69-B4FC-177D982D1A7E}"/>
              </a:ext>
            </a:extLst>
          </p:cNvPr>
          <p:cNvSpPr>
            <a:spLocks noGrp="1"/>
          </p:cNvSpPr>
          <p:nvPr>
            <p:ph type="ctrTitle"/>
          </p:nvPr>
        </p:nvSpPr>
        <p:spPr>
          <a:xfrm>
            <a:off x="1753849" y="1833504"/>
            <a:ext cx="9592231" cy="918710"/>
          </a:xfrm>
        </p:spPr>
        <p:txBody>
          <a:bodyPr>
            <a:noAutofit/>
          </a:bodyPr>
          <a:lstStyle/>
          <a:p>
            <a:r>
              <a:rPr lang="nl-NL" sz="4400" dirty="0">
                <a:solidFill>
                  <a:srgbClr val="ED7D31"/>
                </a:solidFill>
                <a:latin typeface="Calibri" panose="020F0502020204030204" pitchFamily="34" charset="0"/>
              </a:rPr>
              <a:t>BOUW!</a:t>
            </a:r>
            <a:br>
              <a:rPr lang="nl-NL" sz="4400" dirty="0">
                <a:solidFill>
                  <a:srgbClr val="ED7D31"/>
                </a:solidFill>
                <a:latin typeface="Calibri" panose="020F0502020204030204" pitchFamily="34" charset="0"/>
              </a:rPr>
            </a:br>
            <a:br>
              <a:rPr lang="nl-NL" sz="4400" dirty="0">
                <a:solidFill>
                  <a:srgbClr val="ED7D31"/>
                </a:solidFill>
                <a:latin typeface="Calibri" panose="020F0502020204030204" pitchFamily="34" charset="0"/>
              </a:rPr>
            </a:br>
            <a:r>
              <a:rPr lang="nl-NL" sz="4400" dirty="0">
                <a:solidFill>
                  <a:srgbClr val="ED7D31"/>
                </a:solidFill>
                <a:latin typeface="Calibri" panose="020F0502020204030204" pitchFamily="34" charset="0"/>
              </a:rPr>
              <a:t>Ter introductie:</a:t>
            </a:r>
            <a:br>
              <a:rPr lang="nl-NL" sz="4400" dirty="0">
                <a:solidFill>
                  <a:srgbClr val="ED7D31"/>
                </a:solidFill>
                <a:latin typeface="Calibri" panose="020F0502020204030204" pitchFamily="34" charset="0"/>
              </a:rPr>
            </a:br>
            <a:br>
              <a:rPr lang="nl-NL" sz="4400" dirty="0">
                <a:solidFill>
                  <a:schemeClr val="accent2">
                    <a:lumMod val="60000"/>
                    <a:lumOff val="40000"/>
                  </a:schemeClr>
                </a:solidFill>
                <a:latin typeface="Calibri" panose="020F0502020204030204" pitchFamily="34" charset="0"/>
              </a:rPr>
            </a:br>
            <a:r>
              <a:rPr lang="nl-NL" sz="3600" dirty="0">
                <a:solidFill>
                  <a:schemeClr val="accent2">
                    <a:lumMod val="60000"/>
                    <a:lumOff val="40000"/>
                  </a:schemeClr>
                </a:solidFill>
                <a:latin typeface="Calibri" panose="020F0502020204030204" pitchFamily="34" charset="0"/>
                <a:hlinkClick r:id="rId3"/>
              </a:rPr>
              <a:t>https://www.youtube.com/watch?v=Vl9xKz5cxsU</a:t>
            </a:r>
            <a:endParaRPr lang="nl-NL" sz="3600" dirty="0">
              <a:solidFill>
                <a:schemeClr val="accent2">
                  <a:lumMod val="60000"/>
                  <a:lumOff val="40000"/>
                </a:schemeClr>
              </a:solidFill>
              <a:latin typeface="Calibri" panose="020F0502020204030204" pitchFamily="34" charset="0"/>
            </a:endParaRPr>
          </a:p>
        </p:txBody>
      </p:sp>
      <p:pic>
        <p:nvPicPr>
          <p:cNvPr id="9" name="Afbeelding 8">
            <a:extLst>
              <a:ext uri="{FF2B5EF4-FFF2-40B4-BE49-F238E27FC236}">
                <a16:creationId xmlns:a16="http://schemas.microsoft.com/office/drawing/2014/main" id="{39285EA6-C47B-444A-8301-B10C7B6DA5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904" y="175331"/>
            <a:ext cx="2896004" cy="1095528"/>
          </a:xfrm>
          <a:prstGeom prst="rect">
            <a:avLst/>
          </a:prstGeom>
        </p:spPr>
      </p:pic>
      <p:pic>
        <p:nvPicPr>
          <p:cNvPr id="5" name="Afbeelding 4">
            <a:extLst>
              <a:ext uri="{FF2B5EF4-FFF2-40B4-BE49-F238E27FC236}">
                <a16:creationId xmlns:a16="http://schemas.microsoft.com/office/drawing/2014/main" id="{81EF7AA7-F8C3-4480-AC32-08D801B16D22}"/>
              </a:ext>
            </a:extLst>
          </p:cNvPr>
          <p:cNvPicPr>
            <a:picLocks noChangeAspect="1"/>
          </p:cNvPicPr>
          <p:nvPr/>
        </p:nvPicPr>
        <p:blipFill>
          <a:blip r:embed="rId5"/>
          <a:stretch>
            <a:fillRect/>
          </a:stretch>
        </p:blipFill>
        <p:spPr>
          <a:xfrm>
            <a:off x="8599111" y="396667"/>
            <a:ext cx="2613025" cy="1045210"/>
          </a:xfrm>
          <a:prstGeom prst="rect">
            <a:avLst/>
          </a:prstGeom>
        </p:spPr>
      </p:pic>
    </p:spTree>
    <p:extLst>
      <p:ext uri="{BB962C8B-B14F-4D97-AF65-F5344CB8AC3E}">
        <p14:creationId xmlns:p14="http://schemas.microsoft.com/office/powerpoint/2010/main" val="2803205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48026F-2DE2-4E69-B4FC-177D982D1A7E}"/>
              </a:ext>
            </a:extLst>
          </p:cNvPr>
          <p:cNvSpPr>
            <a:spLocks noGrp="1"/>
          </p:cNvSpPr>
          <p:nvPr>
            <p:ph type="ctrTitle"/>
          </p:nvPr>
        </p:nvSpPr>
        <p:spPr>
          <a:xfrm>
            <a:off x="1858780" y="2008682"/>
            <a:ext cx="9999915" cy="1238207"/>
          </a:xfrm>
        </p:spPr>
        <p:txBody>
          <a:bodyPr>
            <a:noAutofit/>
          </a:bodyPr>
          <a:lstStyle/>
          <a:p>
            <a:r>
              <a:rPr lang="nl-NL" sz="4400" dirty="0">
                <a:solidFill>
                  <a:srgbClr val="ED7D31"/>
                </a:solidFill>
                <a:latin typeface="Calibri" panose="020F0502020204030204" pitchFamily="34" charset="0"/>
              </a:rPr>
              <a:t>Ervaringen van scholen</a:t>
            </a:r>
            <a:br>
              <a:rPr lang="nl-NL" sz="4400" dirty="0">
                <a:solidFill>
                  <a:schemeClr val="accent2">
                    <a:lumMod val="60000"/>
                    <a:lumOff val="40000"/>
                  </a:schemeClr>
                </a:solidFill>
                <a:latin typeface="Calibri" panose="020F0502020204030204" pitchFamily="34" charset="0"/>
              </a:rPr>
            </a:br>
            <a:br>
              <a:rPr lang="nl-NL" sz="4400" dirty="0">
                <a:solidFill>
                  <a:schemeClr val="accent2">
                    <a:lumMod val="60000"/>
                    <a:lumOff val="40000"/>
                  </a:schemeClr>
                </a:solidFill>
                <a:latin typeface="Calibri" panose="020F0502020204030204" pitchFamily="34" charset="0"/>
              </a:rPr>
            </a:br>
            <a:endParaRPr lang="nl-NL" sz="4400" dirty="0">
              <a:solidFill>
                <a:schemeClr val="accent2">
                  <a:lumMod val="60000"/>
                  <a:lumOff val="40000"/>
                </a:schemeClr>
              </a:solidFill>
              <a:latin typeface="Calibri" panose="020F0502020204030204" pitchFamily="34" charset="0"/>
            </a:endParaRPr>
          </a:p>
        </p:txBody>
      </p:sp>
      <p:pic>
        <p:nvPicPr>
          <p:cNvPr id="9" name="Afbeelding 8">
            <a:extLst>
              <a:ext uri="{FF2B5EF4-FFF2-40B4-BE49-F238E27FC236}">
                <a16:creationId xmlns:a16="http://schemas.microsoft.com/office/drawing/2014/main" id="{39285EA6-C47B-444A-8301-B10C7B6DA5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904" y="175331"/>
            <a:ext cx="2896004" cy="1095528"/>
          </a:xfrm>
          <a:prstGeom prst="rect">
            <a:avLst/>
          </a:prstGeom>
        </p:spPr>
      </p:pic>
      <p:sp>
        <p:nvSpPr>
          <p:cNvPr id="17" name="Ondertitel 16">
            <a:extLst>
              <a:ext uri="{FF2B5EF4-FFF2-40B4-BE49-F238E27FC236}">
                <a16:creationId xmlns:a16="http://schemas.microsoft.com/office/drawing/2014/main" id="{CB07E1C4-CBC2-4247-94ED-E66C112701BF}"/>
              </a:ext>
            </a:extLst>
          </p:cNvPr>
          <p:cNvSpPr>
            <a:spLocks noGrp="1"/>
          </p:cNvSpPr>
          <p:nvPr>
            <p:ph type="subTitle" idx="1"/>
          </p:nvPr>
        </p:nvSpPr>
        <p:spPr>
          <a:xfrm>
            <a:off x="1858781" y="3246890"/>
            <a:ext cx="9728616" cy="3033990"/>
          </a:xfrm>
        </p:spPr>
        <p:txBody>
          <a:bodyPr>
            <a:normAutofit/>
          </a:bodyPr>
          <a:lstStyle/>
          <a:p>
            <a:pPr marL="514350" indent="-514350">
              <a:buFont typeface="+mj-lt"/>
              <a:buAutoNum type="arabicPeriod"/>
            </a:pPr>
            <a:r>
              <a:rPr lang="nl-NL" sz="3200" b="1" dirty="0">
                <a:solidFill>
                  <a:srgbClr val="7030A0"/>
                </a:solidFill>
                <a:latin typeface="Calibri" panose="020F0502020204030204" pitchFamily="34" charset="0"/>
              </a:rPr>
              <a:t>Welke leerlingen geselecteerd voor BOUW!?</a:t>
            </a:r>
          </a:p>
          <a:p>
            <a:pPr marL="514350" indent="-514350">
              <a:buFont typeface="+mj-lt"/>
              <a:buAutoNum type="arabicPeriod"/>
            </a:pPr>
            <a:r>
              <a:rPr lang="nl-NL" sz="3200" b="1" dirty="0">
                <a:solidFill>
                  <a:srgbClr val="7030A0"/>
                </a:solidFill>
                <a:latin typeface="Calibri" panose="020F0502020204030204" pitchFamily="34" charset="0"/>
              </a:rPr>
              <a:t>Welk effect zie je bij kinderen?</a:t>
            </a:r>
          </a:p>
          <a:p>
            <a:pPr marL="514350" indent="-514350">
              <a:buFont typeface="+mj-lt"/>
              <a:buAutoNum type="arabicPeriod"/>
            </a:pPr>
            <a:r>
              <a:rPr lang="nl-NL" sz="3200" b="1" dirty="0">
                <a:solidFill>
                  <a:srgbClr val="7030A0"/>
                </a:solidFill>
                <a:latin typeface="Calibri" panose="020F0502020204030204" pitchFamily="34" charset="0"/>
              </a:rPr>
              <a:t>Wat is belangrijk bij de uitvoering?</a:t>
            </a:r>
          </a:p>
          <a:p>
            <a:pPr marL="457200" indent="-457200">
              <a:buFont typeface="Arial" panose="020B0604020202020204" pitchFamily="34" charset="0"/>
              <a:buChar char="•"/>
            </a:pPr>
            <a:endParaRPr lang="nl-NL" sz="3200" b="1" dirty="0">
              <a:latin typeface="Calibri" panose="020F0502020204030204" pitchFamily="34" charset="0"/>
            </a:endParaRPr>
          </a:p>
          <a:p>
            <a:pPr marL="457200" indent="-457200">
              <a:buFont typeface="Arial" panose="020B0604020202020204" pitchFamily="34" charset="0"/>
              <a:buChar char="•"/>
            </a:pPr>
            <a:endParaRPr lang="nl-NL" sz="3200" b="1" dirty="0">
              <a:latin typeface="Calibri" panose="020F0502020204030204" pitchFamily="34" charset="0"/>
            </a:endParaRPr>
          </a:p>
        </p:txBody>
      </p:sp>
    </p:spTree>
    <p:extLst>
      <p:ext uri="{BB962C8B-B14F-4D97-AF65-F5344CB8AC3E}">
        <p14:creationId xmlns:p14="http://schemas.microsoft.com/office/powerpoint/2010/main" val="3769673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48026F-2DE2-4E69-B4FC-177D982D1A7E}"/>
              </a:ext>
            </a:extLst>
          </p:cNvPr>
          <p:cNvSpPr>
            <a:spLocks noGrp="1"/>
          </p:cNvSpPr>
          <p:nvPr>
            <p:ph type="ctrTitle"/>
          </p:nvPr>
        </p:nvSpPr>
        <p:spPr>
          <a:xfrm>
            <a:off x="1095534" y="1441877"/>
            <a:ext cx="8889999" cy="731697"/>
          </a:xfrm>
        </p:spPr>
        <p:txBody>
          <a:bodyPr>
            <a:noAutofit/>
          </a:bodyPr>
          <a:lstStyle/>
          <a:p>
            <a:r>
              <a:rPr lang="nl-NL" sz="4400" dirty="0" err="1">
                <a:solidFill>
                  <a:srgbClr val="ED7D31"/>
                </a:solidFill>
                <a:latin typeface="Calibri" panose="020F0502020204030204" pitchFamily="34" charset="0"/>
              </a:rPr>
              <a:t>BOUW-kosten</a:t>
            </a:r>
            <a:r>
              <a:rPr lang="nl-NL" sz="4400" dirty="0">
                <a:solidFill>
                  <a:srgbClr val="ED7D31"/>
                </a:solidFill>
                <a:latin typeface="Calibri" panose="020F0502020204030204" pitchFamily="34" charset="0"/>
              </a:rPr>
              <a:t> </a:t>
            </a:r>
            <a:r>
              <a:rPr lang="nl-NL" sz="4400" i="1" dirty="0">
                <a:solidFill>
                  <a:srgbClr val="ED7D31"/>
                </a:solidFill>
                <a:latin typeface="Calibri" panose="020F0502020204030204" pitchFamily="34" charset="0"/>
              </a:rPr>
              <a:t>VOORSTEL</a:t>
            </a:r>
            <a:br>
              <a:rPr lang="nl-NL" sz="4400" i="1" dirty="0">
                <a:solidFill>
                  <a:srgbClr val="ED7D31"/>
                </a:solidFill>
                <a:latin typeface="Calibri" panose="020F0502020204030204" pitchFamily="34" charset="0"/>
              </a:rPr>
            </a:br>
            <a:br>
              <a:rPr lang="nl-NL" sz="4400" dirty="0">
                <a:solidFill>
                  <a:schemeClr val="accent2">
                    <a:lumMod val="60000"/>
                    <a:lumOff val="40000"/>
                  </a:schemeClr>
                </a:solidFill>
                <a:latin typeface="Calibri" panose="020F0502020204030204" pitchFamily="34" charset="0"/>
              </a:rPr>
            </a:br>
            <a:br>
              <a:rPr lang="nl-NL" sz="4400" dirty="0">
                <a:solidFill>
                  <a:schemeClr val="accent2">
                    <a:lumMod val="60000"/>
                    <a:lumOff val="40000"/>
                  </a:schemeClr>
                </a:solidFill>
                <a:latin typeface="Calibri" panose="020F0502020204030204" pitchFamily="34" charset="0"/>
              </a:rPr>
            </a:br>
            <a:endParaRPr lang="nl-NL" sz="4400" dirty="0">
              <a:solidFill>
                <a:schemeClr val="accent2">
                  <a:lumMod val="60000"/>
                  <a:lumOff val="40000"/>
                </a:schemeClr>
              </a:solidFill>
              <a:latin typeface="Calibri" panose="020F0502020204030204" pitchFamily="34" charset="0"/>
            </a:endParaRPr>
          </a:p>
        </p:txBody>
      </p:sp>
      <p:pic>
        <p:nvPicPr>
          <p:cNvPr id="9" name="Afbeelding 8">
            <a:extLst>
              <a:ext uri="{FF2B5EF4-FFF2-40B4-BE49-F238E27FC236}">
                <a16:creationId xmlns:a16="http://schemas.microsoft.com/office/drawing/2014/main" id="{39285EA6-C47B-444A-8301-B10C7B6DA5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904" y="175331"/>
            <a:ext cx="2896004" cy="1095528"/>
          </a:xfrm>
          <a:prstGeom prst="rect">
            <a:avLst/>
          </a:prstGeom>
        </p:spPr>
      </p:pic>
      <p:pic>
        <p:nvPicPr>
          <p:cNvPr id="5" name="Afbeelding 4">
            <a:extLst>
              <a:ext uri="{FF2B5EF4-FFF2-40B4-BE49-F238E27FC236}">
                <a16:creationId xmlns:a16="http://schemas.microsoft.com/office/drawing/2014/main" id="{81EF7AA7-F8C3-4480-AC32-08D801B16D22}"/>
              </a:ext>
            </a:extLst>
          </p:cNvPr>
          <p:cNvPicPr>
            <a:picLocks noChangeAspect="1"/>
          </p:cNvPicPr>
          <p:nvPr/>
        </p:nvPicPr>
        <p:blipFill>
          <a:blip r:embed="rId4"/>
          <a:stretch>
            <a:fillRect/>
          </a:stretch>
        </p:blipFill>
        <p:spPr>
          <a:xfrm>
            <a:off x="8599111" y="396667"/>
            <a:ext cx="2613025" cy="1045210"/>
          </a:xfrm>
          <a:prstGeom prst="rect">
            <a:avLst/>
          </a:prstGeom>
        </p:spPr>
      </p:pic>
      <p:graphicFrame>
        <p:nvGraphicFramePr>
          <p:cNvPr id="3" name="Tabel 2">
            <a:extLst>
              <a:ext uri="{FF2B5EF4-FFF2-40B4-BE49-F238E27FC236}">
                <a16:creationId xmlns:a16="http://schemas.microsoft.com/office/drawing/2014/main" id="{D5360D1E-825D-43B2-8F3C-F8754C2691BA}"/>
              </a:ext>
            </a:extLst>
          </p:cNvPr>
          <p:cNvGraphicFramePr>
            <a:graphicFrameLocks noGrp="1"/>
          </p:cNvGraphicFramePr>
          <p:nvPr>
            <p:extLst>
              <p:ext uri="{D42A27DB-BD31-4B8C-83A1-F6EECF244321}">
                <p14:modId xmlns:p14="http://schemas.microsoft.com/office/powerpoint/2010/main" val="630914157"/>
              </p:ext>
            </p:extLst>
          </p:nvPr>
        </p:nvGraphicFramePr>
        <p:xfrm>
          <a:off x="1095534" y="2316067"/>
          <a:ext cx="10821646" cy="4366601"/>
        </p:xfrm>
        <a:graphic>
          <a:graphicData uri="http://schemas.openxmlformats.org/drawingml/2006/table">
            <a:tbl>
              <a:tblPr firstRow="1" bandRow="1">
                <a:tableStyleId>{5940675A-B579-460E-94D1-54222C63F5DA}</a:tableStyleId>
              </a:tblPr>
              <a:tblGrid>
                <a:gridCol w="3031489">
                  <a:extLst>
                    <a:ext uri="{9D8B030D-6E8A-4147-A177-3AD203B41FA5}">
                      <a16:colId xmlns:a16="http://schemas.microsoft.com/office/drawing/2014/main" val="4182534157"/>
                    </a:ext>
                  </a:extLst>
                </a:gridCol>
                <a:gridCol w="7790157">
                  <a:extLst>
                    <a:ext uri="{9D8B030D-6E8A-4147-A177-3AD203B41FA5}">
                      <a16:colId xmlns:a16="http://schemas.microsoft.com/office/drawing/2014/main" val="2677367681"/>
                    </a:ext>
                  </a:extLst>
                </a:gridCol>
              </a:tblGrid>
              <a:tr h="1218453">
                <a:tc>
                  <a:txBody>
                    <a:bodyPr/>
                    <a:lstStyle/>
                    <a:p>
                      <a:r>
                        <a:rPr kumimoji="0" lang="nl-NL" sz="2400" b="0" i="0" u="none" strike="noStrike" kern="1200" cap="none" spc="0" normalizeH="0" baseline="0" noProof="0" dirty="0">
                          <a:ln>
                            <a:noFill/>
                          </a:ln>
                          <a:solidFill>
                            <a:srgbClr val="7030A0"/>
                          </a:solidFill>
                          <a:effectLst/>
                          <a:uLnTx/>
                          <a:uFillTx/>
                          <a:latin typeface="Arial" charset="0"/>
                          <a:ea typeface="+mn-ea"/>
                          <a:cs typeface="+mn-cs"/>
                        </a:rPr>
                        <a:t>Jaarlijkse licentiekosten </a:t>
                      </a:r>
                      <a:endParaRPr lang="nl-NL" dirty="0"/>
                    </a:p>
                  </a:txBody>
                  <a:tcPr/>
                </a:tc>
                <a:tc>
                  <a: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2400" b="0" i="0" u="none" strike="noStrike" kern="1200" cap="none" spc="0" normalizeH="0" baseline="0" noProof="0" dirty="0">
                          <a:ln>
                            <a:noFill/>
                          </a:ln>
                          <a:solidFill>
                            <a:srgbClr val="7030A0"/>
                          </a:solidFill>
                          <a:effectLst/>
                          <a:uLnTx/>
                          <a:uFillTx/>
                          <a:latin typeface="Arial" charset="0"/>
                          <a:ea typeface="+mn-ea"/>
                          <a:cs typeface="+mn-cs"/>
                        </a:rPr>
                        <a:t>open licentie, 40 scholen, onbeperkt leerling accounts Voor jaar 1 t/m 5: € 11.447,=  </a:t>
                      </a:r>
                      <a:br>
                        <a:rPr kumimoji="0" lang="nl-NL" sz="2400" b="0" i="0" u="none" strike="noStrike" kern="1200" cap="none" spc="0" normalizeH="0" baseline="0" noProof="0" dirty="0">
                          <a:ln>
                            <a:noFill/>
                          </a:ln>
                          <a:solidFill>
                            <a:srgbClr val="7030A0"/>
                          </a:solidFill>
                          <a:effectLst/>
                          <a:uLnTx/>
                          <a:uFillTx/>
                          <a:latin typeface="Arial" charset="0"/>
                          <a:ea typeface="+mn-ea"/>
                          <a:cs typeface="+mn-cs"/>
                        </a:rPr>
                      </a:br>
                      <a:r>
                        <a:rPr kumimoji="0" lang="nl-NL" sz="2400" b="0" i="0" u="none" strike="noStrike" kern="1200" cap="none" spc="0" normalizeH="0" baseline="0" noProof="0" dirty="0">
                          <a:ln>
                            <a:noFill/>
                          </a:ln>
                          <a:solidFill>
                            <a:srgbClr val="7030A0"/>
                          </a:solidFill>
                          <a:effectLst/>
                          <a:uLnTx/>
                          <a:uFillTx/>
                          <a:latin typeface="Arial" charset="0"/>
                          <a:ea typeface="+mn-ea"/>
                          <a:cs typeface="+mn-cs"/>
                        </a:rPr>
                        <a:t>(voorstel: betaald door de gemeente)</a:t>
                      </a:r>
                    </a:p>
                  </a:txBody>
                  <a:tcPr/>
                </a:tc>
                <a:extLst>
                  <a:ext uri="{0D108BD9-81ED-4DB2-BD59-A6C34878D82A}">
                    <a16:rowId xmlns:a16="http://schemas.microsoft.com/office/drawing/2014/main" val="2271085351"/>
                  </a:ext>
                </a:extLst>
              </a:tr>
              <a:tr h="1496342">
                <a:tc>
                  <a:txBody>
                    <a:bodyPr/>
                    <a:lstStyle/>
                    <a:p>
                      <a:r>
                        <a:rPr kumimoji="0" lang="nl-NL" sz="2400" b="0" i="0" u="none" strike="noStrike" kern="1200" cap="none" spc="0" normalizeH="0" baseline="0" noProof="0" dirty="0">
                          <a:ln>
                            <a:noFill/>
                          </a:ln>
                          <a:solidFill>
                            <a:srgbClr val="7030A0"/>
                          </a:solidFill>
                          <a:effectLst/>
                          <a:uLnTx/>
                          <a:uFillTx/>
                          <a:latin typeface="Arial" charset="0"/>
                          <a:ea typeface="+mn-ea"/>
                          <a:cs typeface="+mn-cs"/>
                        </a:rPr>
                        <a:t>Éénmalige implementatiekosten </a:t>
                      </a:r>
                    </a:p>
                    <a:p>
                      <a:r>
                        <a:rPr kumimoji="0" lang="nl-NL" sz="2400" b="0" i="0" u="none" strike="noStrike" kern="1200" cap="none" spc="0" normalizeH="0" baseline="0" noProof="0" dirty="0">
                          <a:ln>
                            <a:noFill/>
                          </a:ln>
                          <a:solidFill>
                            <a:srgbClr val="7030A0"/>
                          </a:solidFill>
                          <a:effectLst/>
                          <a:uLnTx/>
                          <a:uFillTx/>
                          <a:latin typeface="Arial" charset="0"/>
                          <a:ea typeface="+mn-ea"/>
                          <a:cs typeface="+mn-cs"/>
                        </a:rPr>
                        <a:t>(jaar 1)</a:t>
                      </a:r>
                      <a:endParaRPr lang="nl-NL" dirty="0"/>
                    </a:p>
                  </a:txBody>
                  <a:tcPr/>
                </a:tc>
                <a:tc>
                  <a: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2400" b="0" i="0" u="none" strike="noStrike" kern="1200" cap="none" spc="0" normalizeH="0" baseline="0" noProof="0" dirty="0">
                          <a:ln>
                            <a:noFill/>
                          </a:ln>
                          <a:solidFill>
                            <a:srgbClr val="7030A0"/>
                          </a:solidFill>
                          <a:effectLst/>
                          <a:uLnTx/>
                          <a:uFillTx/>
                          <a:latin typeface="Arial" charset="0"/>
                          <a:ea typeface="+mn-ea"/>
                          <a:cs typeface="+mn-cs"/>
                        </a:rPr>
                        <a:t>op basis van het afgesproken dienstverleningspakket (start/doorstart) </a:t>
                      </a:r>
                      <a:br>
                        <a:rPr kumimoji="0" lang="nl-NL" sz="2400" b="0" i="0" u="none" strike="noStrike" kern="1200" cap="none" spc="0" normalizeH="0" baseline="0" noProof="0" dirty="0">
                          <a:ln>
                            <a:noFill/>
                          </a:ln>
                          <a:solidFill>
                            <a:srgbClr val="7030A0"/>
                          </a:solidFill>
                          <a:effectLst/>
                          <a:uLnTx/>
                          <a:uFillTx/>
                          <a:latin typeface="Arial" charset="0"/>
                          <a:ea typeface="+mn-ea"/>
                          <a:cs typeface="+mn-cs"/>
                        </a:rPr>
                      </a:br>
                      <a:r>
                        <a:rPr kumimoji="0" lang="nl-NL" sz="2400" b="0" i="0" u="none" strike="noStrike" kern="1200" cap="none" spc="0" normalizeH="0" baseline="0" noProof="0" dirty="0">
                          <a:ln>
                            <a:noFill/>
                          </a:ln>
                          <a:solidFill>
                            <a:srgbClr val="7030A0"/>
                          </a:solidFill>
                          <a:effectLst/>
                          <a:uLnTx/>
                          <a:uFillTx/>
                          <a:latin typeface="Arial" charset="0"/>
                          <a:ea typeface="+mn-ea"/>
                          <a:cs typeface="+mn-cs"/>
                        </a:rPr>
                        <a:t>o.b.v. 40 deelnemende scholen: € 10.350,=  </a:t>
                      </a:r>
                      <a:br>
                        <a:rPr kumimoji="0" lang="nl-NL" sz="2400" b="0" i="0" u="none" strike="noStrike" kern="1200" cap="none" spc="0" normalizeH="0" baseline="0" noProof="0" dirty="0">
                          <a:ln>
                            <a:noFill/>
                          </a:ln>
                          <a:solidFill>
                            <a:srgbClr val="7030A0"/>
                          </a:solidFill>
                          <a:effectLst/>
                          <a:uLnTx/>
                          <a:uFillTx/>
                          <a:latin typeface="Arial" charset="0"/>
                          <a:ea typeface="+mn-ea"/>
                          <a:cs typeface="+mn-cs"/>
                        </a:rPr>
                      </a:br>
                      <a:r>
                        <a:rPr kumimoji="0" lang="nl-NL" sz="2400" b="0" i="0" u="none" strike="noStrike" kern="1200" cap="none" spc="0" normalizeH="0" baseline="0" noProof="0" dirty="0">
                          <a:ln>
                            <a:noFill/>
                          </a:ln>
                          <a:solidFill>
                            <a:srgbClr val="7030A0"/>
                          </a:solidFill>
                          <a:effectLst/>
                          <a:uLnTx/>
                          <a:uFillTx/>
                          <a:latin typeface="Arial" charset="0"/>
                          <a:ea typeface="+mn-ea"/>
                          <a:cs typeface="+mn-cs"/>
                        </a:rPr>
                        <a:t>(voorstel: betaald door de gemeente)</a:t>
                      </a:r>
                    </a:p>
                  </a:txBody>
                  <a:tcPr/>
                </a:tc>
                <a:extLst>
                  <a:ext uri="{0D108BD9-81ED-4DB2-BD59-A6C34878D82A}">
                    <a16:rowId xmlns:a16="http://schemas.microsoft.com/office/drawing/2014/main" val="2715066891"/>
                  </a:ext>
                </a:extLst>
              </a:tr>
              <a:tr h="1651806">
                <a:tc>
                  <a:txBody>
                    <a:bodyPr/>
                    <a:lstStyle/>
                    <a:p>
                      <a:r>
                        <a:rPr kumimoji="0" lang="nl-NL" sz="2400" b="0" i="0" u="none" strike="noStrike" kern="1200" cap="none" spc="0" normalizeH="0" baseline="0" noProof="0" dirty="0">
                          <a:ln>
                            <a:noFill/>
                          </a:ln>
                          <a:solidFill>
                            <a:srgbClr val="7030A0"/>
                          </a:solidFill>
                          <a:effectLst/>
                          <a:uLnTx/>
                          <a:uFillTx/>
                          <a:latin typeface="Arial" charset="0"/>
                          <a:ea typeface="+mn-ea"/>
                          <a:cs typeface="+mn-cs"/>
                        </a:rPr>
                        <a:t>Jaarlijkse, structurele kosten </a:t>
                      </a:r>
                    </a:p>
                    <a:p>
                      <a:r>
                        <a:rPr kumimoji="0" lang="nl-NL" sz="2400" b="0" i="0" u="none" strike="noStrike" kern="1200" cap="none" spc="0" normalizeH="0" baseline="0" noProof="0" dirty="0">
                          <a:ln>
                            <a:noFill/>
                          </a:ln>
                          <a:solidFill>
                            <a:srgbClr val="7030A0"/>
                          </a:solidFill>
                          <a:effectLst/>
                          <a:uLnTx/>
                          <a:uFillTx/>
                          <a:latin typeface="Arial" charset="0"/>
                          <a:ea typeface="+mn-ea"/>
                          <a:cs typeface="+mn-cs"/>
                        </a:rPr>
                        <a:t>(jaar 2 t/m 5) </a:t>
                      </a:r>
                      <a:endParaRPr lang="nl-NL" dirty="0"/>
                    </a:p>
                  </a:txBody>
                  <a:tcPr/>
                </a:tc>
                <a:tc>
                  <a:txBody>
                    <a:bodyPr/>
                    <a:lstStyle/>
                    <a:p>
                      <a:r>
                        <a:rPr kumimoji="0" lang="nl-NL" sz="2400" b="0" i="0" u="none" strike="noStrike" kern="1200" cap="none" spc="0" normalizeH="0" baseline="0" noProof="0" dirty="0">
                          <a:ln>
                            <a:noFill/>
                          </a:ln>
                          <a:solidFill>
                            <a:srgbClr val="7030A0"/>
                          </a:solidFill>
                          <a:effectLst/>
                          <a:uLnTx/>
                          <a:uFillTx/>
                          <a:latin typeface="Arial" charset="0"/>
                          <a:ea typeface="+mn-ea"/>
                          <a:cs typeface="+mn-cs"/>
                        </a:rPr>
                        <a:t>de kosten die per jaar berekend worden op basis van het afgesproken dienstverleningspakket (borging en continuïteit); € 6.250,= </a:t>
                      </a:r>
                      <a:br>
                        <a:rPr kumimoji="0" lang="nl-NL" sz="2400" b="0" i="0" u="none" strike="noStrike" kern="1200" cap="none" spc="0" normalizeH="0" baseline="0" noProof="0" dirty="0">
                          <a:ln>
                            <a:noFill/>
                          </a:ln>
                          <a:solidFill>
                            <a:srgbClr val="7030A0"/>
                          </a:solidFill>
                          <a:effectLst/>
                          <a:uLnTx/>
                          <a:uFillTx/>
                          <a:latin typeface="Arial" charset="0"/>
                          <a:ea typeface="+mn-ea"/>
                          <a:cs typeface="+mn-cs"/>
                        </a:rPr>
                      </a:br>
                      <a:r>
                        <a:rPr kumimoji="0" lang="nl-NL" sz="2400" b="0" i="0" u="none" strike="noStrike" kern="1200" cap="none" spc="0" normalizeH="0" baseline="0" noProof="0" dirty="0">
                          <a:ln>
                            <a:noFill/>
                          </a:ln>
                          <a:solidFill>
                            <a:srgbClr val="7030A0"/>
                          </a:solidFill>
                          <a:effectLst/>
                          <a:uLnTx/>
                          <a:uFillTx/>
                          <a:latin typeface="Arial" charset="0"/>
                          <a:ea typeface="+mn-ea"/>
                          <a:cs typeface="+mn-cs"/>
                        </a:rPr>
                        <a:t>(voorstel: te betalen door alle schoolbesturen samen) </a:t>
                      </a:r>
                      <a:endParaRPr lang="nl-NL" i="0" dirty="0"/>
                    </a:p>
                  </a:txBody>
                  <a:tcPr/>
                </a:tc>
                <a:extLst>
                  <a:ext uri="{0D108BD9-81ED-4DB2-BD59-A6C34878D82A}">
                    <a16:rowId xmlns:a16="http://schemas.microsoft.com/office/drawing/2014/main" val="2827373939"/>
                  </a:ext>
                </a:extLst>
              </a:tr>
            </a:tbl>
          </a:graphicData>
        </a:graphic>
      </p:graphicFrame>
    </p:spTree>
    <p:extLst>
      <p:ext uri="{BB962C8B-B14F-4D97-AF65-F5344CB8AC3E}">
        <p14:creationId xmlns:p14="http://schemas.microsoft.com/office/powerpoint/2010/main" val="3324382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48026F-2DE2-4E69-B4FC-177D982D1A7E}"/>
              </a:ext>
            </a:extLst>
          </p:cNvPr>
          <p:cNvSpPr>
            <a:spLocks noGrp="1"/>
          </p:cNvSpPr>
          <p:nvPr>
            <p:ph type="ctrTitle"/>
          </p:nvPr>
        </p:nvSpPr>
        <p:spPr>
          <a:xfrm>
            <a:off x="1817906" y="2023671"/>
            <a:ext cx="10862300" cy="890369"/>
          </a:xfrm>
        </p:spPr>
        <p:txBody>
          <a:bodyPr>
            <a:noAutofit/>
          </a:bodyPr>
          <a:lstStyle/>
          <a:p>
            <a:r>
              <a:rPr lang="nl-NL" sz="4400" dirty="0">
                <a:solidFill>
                  <a:srgbClr val="ED7D31"/>
                </a:solidFill>
                <a:latin typeface="Calibri" panose="020F0502020204030204" pitchFamily="34" charset="0"/>
              </a:rPr>
              <a:t>Continuüm of </a:t>
            </a:r>
            <a:r>
              <a:rPr lang="nl-NL" sz="4400" dirty="0" err="1">
                <a:solidFill>
                  <a:srgbClr val="ED7D31"/>
                </a:solidFill>
                <a:latin typeface="Calibri" panose="020F0502020204030204" pitchFamily="34" charset="0"/>
              </a:rPr>
              <a:t>geschot</a:t>
            </a:r>
            <a:r>
              <a:rPr lang="nl-NL" sz="4400" dirty="0">
                <a:solidFill>
                  <a:srgbClr val="ED7D31"/>
                </a:solidFill>
                <a:latin typeface="Calibri" panose="020F0502020204030204" pitchFamily="34" charset="0"/>
              </a:rPr>
              <a:t>?</a:t>
            </a:r>
          </a:p>
        </p:txBody>
      </p:sp>
      <p:pic>
        <p:nvPicPr>
          <p:cNvPr id="9" name="Afbeelding 8">
            <a:extLst>
              <a:ext uri="{FF2B5EF4-FFF2-40B4-BE49-F238E27FC236}">
                <a16:creationId xmlns:a16="http://schemas.microsoft.com/office/drawing/2014/main" id="{39285EA6-C47B-444A-8301-B10C7B6DA5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904" y="175331"/>
            <a:ext cx="2896004" cy="1095528"/>
          </a:xfrm>
          <a:prstGeom prst="rect">
            <a:avLst/>
          </a:prstGeom>
        </p:spPr>
      </p:pic>
      <p:sp>
        <p:nvSpPr>
          <p:cNvPr id="17" name="Ondertitel 16">
            <a:extLst>
              <a:ext uri="{FF2B5EF4-FFF2-40B4-BE49-F238E27FC236}">
                <a16:creationId xmlns:a16="http://schemas.microsoft.com/office/drawing/2014/main" id="{CB07E1C4-CBC2-4247-94ED-E66C112701BF}"/>
              </a:ext>
            </a:extLst>
          </p:cNvPr>
          <p:cNvSpPr>
            <a:spLocks noGrp="1"/>
          </p:cNvSpPr>
          <p:nvPr>
            <p:ph type="subTitle" idx="1"/>
          </p:nvPr>
        </p:nvSpPr>
        <p:spPr>
          <a:xfrm>
            <a:off x="1817906" y="3284877"/>
            <a:ext cx="8889999" cy="1996389"/>
          </a:xfrm>
        </p:spPr>
        <p:txBody>
          <a:bodyPr>
            <a:normAutofit/>
          </a:bodyPr>
          <a:lstStyle/>
          <a:p>
            <a:r>
              <a:rPr lang="nl-NL" sz="3200" b="1" dirty="0">
                <a:solidFill>
                  <a:srgbClr val="7030A0"/>
                </a:solidFill>
                <a:latin typeface="Calibri" panose="020F0502020204030204" pitchFamily="34" charset="0"/>
              </a:rPr>
              <a:t>Hoe kunnen we beter tegemoet komen aan de ondersteuningsbehoeften van leerlingen?</a:t>
            </a:r>
          </a:p>
        </p:txBody>
      </p:sp>
    </p:spTree>
    <p:extLst>
      <p:ext uri="{BB962C8B-B14F-4D97-AF65-F5344CB8AC3E}">
        <p14:creationId xmlns:p14="http://schemas.microsoft.com/office/powerpoint/2010/main" val="1457762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48026F-2DE2-4E69-B4FC-177D982D1A7E}"/>
              </a:ext>
            </a:extLst>
          </p:cNvPr>
          <p:cNvSpPr>
            <a:spLocks noGrp="1"/>
          </p:cNvSpPr>
          <p:nvPr>
            <p:ph type="ctrTitle"/>
          </p:nvPr>
        </p:nvSpPr>
        <p:spPr>
          <a:xfrm>
            <a:off x="1888761" y="1833504"/>
            <a:ext cx="9457319" cy="918710"/>
          </a:xfrm>
        </p:spPr>
        <p:txBody>
          <a:bodyPr>
            <a:noAutofit/>
          </a:bodyPr>
          <a:lstStyle/>
          <a:p>
            <a:r>
              <a:rPr lang="nl-NL" sz="4400" dirty="0" err="1">
                <a:solidFill>
                  <a:srgbClr val="ED7D31"/>
                </a:solidFill>
                <a:latin typeface="Calibri" panose="020F0502020204030204" pitchFamily="34" charset="0"/>
              </a:rPr>
              <a:t>Geschot</a:t>
            </a:r>
            <a:r>
              <a:rPr lang="nl-NL" sz="4400" dirty="0">
                <a:solidFill>
                  <a:srgbClr val="ED7D31"/>
                </a:solidFill>
                <a:latin typeface="Calibri" panose="020F0502020204030204" pitchFamily="34" charset="0"/>
              </a:rPr>
              <a:t>? </a:t>
            </a:r>
            <a:br>
              <a:rPr lang="nl-NL" sz="4400" dirty="0">
                <a:solidFill>
                  <a:srgbClr val="ED7D31"/>
                </a:solidFill>
                <a:latin typeface="Calibri" panose="020F0502020204030204" pitchFamily="34" charset="0"/>
              </a:rPr>
            </a:br>
            <a:r>
              <a:rPr lang="nl-NL" sz="4400" dirty="0">
                <a:solidFill>
                  <a:srgbClr val="ED7D31"/>
                </a:solidFill>
                <a:latin typeface="Calibri" panose="020F0502020204030204" pitchFamily="34" charset="0"/>
              </a:rPr>
              <a:t>Eisen van het NKD:</a:t>
            </a:r>
          </a:p>
        </p:txBody>
      </p:sp>
      <p:pic>
        <p:nvPicPr>
          <p:cNvPr id="9" name="Afbeelding 8">
            <a:extLst>
              <a:ext uri="{FF2B5EF4-FFF2-40B4-BE49-F238E27FC236}">
                <a16:creationId xmlns:a16="http://schemas.microsoft.com/office/drawing/2014/main" id="{39285EA6-C47B-444A-8301-B10C7B6DA5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904" y="175331"/>
            <a:ext cx="2896004" cy="1095528"/>
          </a:xfrm>
          <a:prstGeom prst="rect">
            <a:avLst/>
          </a:prstGeom>
        </p:spPr>
      </p:pic>
      <p:sp>
        <p:nvSpPr>
          <p:cNvPr id="17" name="Ondertitel 16">
            <a:extLst>
              <a:ext uri="{FF2B5EF4-FFF2-40B4-BE49-F238E27FC236}">
                <a16:creationId xmlns:a16="http://schemas.microsoft.com/office/drawing/2014/main" id="{CB07E1C4-CBC2-4247-94ED-E66C112701BF}"/>
              </a:ext>
            </a:extLst>
          </p:cNvPr>
          <p:cNvSpPr>
            <a:spLocks noGrp="1"/>
          </p:cNvSpPr>
          <p:nvPr>
            <p:ph type="subTitle" idx="1"/>
          </p:nvPr>
        </p:nvSpPr>
        <p:spPr>
          <a:xfrm>
            <a:off x="1888760" y="3429000"/>
            <a:ext cx="9323883" cy="1817557"/>
          </a:xfrm>
        </p:spPr>
        <p:txBody>
          <a:bodyPr>
            <a:normAutofit/>
          </a:bodyPr>
          <a:lstStyle/>
          <a:p>
            <a:r>
              <a:rPr lang="nl-NL" sz="3200" b="1" dirty="0">
                <a:latin typeface="Calibri" panose="020F0502020204030204" pitchFamily="34" charset="0"/>
                <a:hlinkClick r:id="rId4"/>
              </a:rPr>
              <a:t>https://www.nkd.nl/app/uploads/2018/02/20180205Handreiking-voor-de-invulling-van-ondersteuningsniveau-2-en-3.pdf</a:t>
            </a:r>
            <a:endParaRPr lang="nl-NL" sz="3200" b="1" dirty="0">
              <a:latin typeface="Calibri" panose="020F0502020204030204" pitchFamily="34" charset="0"/>
            </a:endParaRPr>
          </a:p>
          <a:p>
            <a:endParaRPr lang="nl-NL" sz="3200" b="1" dirty="0">
              <a:latin typeface="Calibri" panose="020F0502020204030204" pitchFamily="34" charset="0"/>
            </a:endParaRPr>
          </a:p>
        </p:txBody>
      </p:sp>
    </p:spTree>
    <p:extLst>
      <p:ext uri="{BB962C8B-B14F-4D97-AF65-F5344CB8AC3E}">
        <p14:creationId xmlns:p14="http://schemas.microsoft.com/office/powerpoint/2010/main" val="1857162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C69A4063-9802-4FBA-807B-A672B28B8CAA}"/>
              </a:ext>
            </a:extLst>
          </p:cNvPr>
          <p:cNvSpPr/>
          <p:nvPr/>
        </p:nvSpPr>
        <p:spPr>
          <a:xfrm>
            <a:off x="513079" y="2067607"/>
            <a:ext cx="11195011" cy="4154984"/>
          </a:xfrm>
          <a:prstGeom prst="rect">
            <a:avLst/>
          </a:prstGeom>
        </p:spPr>
        <p:txBody>
          <a:bodyPr wrap="square">
            <a:spAutoFit/>
          </a:bodyPr>
          <a:lstStyle/>
          <a:p>
            <a:r>
              <a:rPr lang="nl-NL" sz="2800" b="1" u="sng" dirty="0">
                <a:latin typeface="Calibri" panose="020F0502020204030204" pitchFamily="34" charset="0"/>
              </a:rPr>
              <a:t>1. Het criterium van achterstand aantonen </a:t>
            </a:r>
          </a:p>
          <a:p>
            <a:endParaRPr lang="nl-NL" sz="2200" dirty="0">
              <a:latin typeface="Calibri" panose="020F0502020204030204" pitchFamily="34" charset="0"/>
            </a:endParaRPr>
          </a:p>
          <a:p>
            <a:r>
              <a:rPr lang="nl-NL" sz="2400" dirty="0">
                <a:latin typeface="Calibri" panose="020F0502020204030204" pitchFamily="34" charset="0"/>
              </a:rPr>
              <a:t>Normatief: door genormeerde en gevalideerde toetsinstrumenten op de hoofdmeetmomenten. </a:t>
            </a:r>
          </a:p>
          <a:p>
            <a:endParaRPr lang="nl-NL" sz="2400" dirty="0">
              <a:latin typeface="Calibri" panose="020F0502020204030204" pitchFamily="34" charset="0"/>
            </a:endParaRPr>
          </a:p>
          <a:p>
            <a:r>
              <a:rPr lang="nl-NL" sz="2400" dirty="0">
                <a:latin typeface="Calibri" panose="020F0502020204030204" pitchFamily="34" charset="0"/>
              </a:rPr>
              <a:t>Een leerling komt voor vergoede zorg in aanmerking als de volgende scores worden behaald:</a:t>
            </a:r>
          </a:p>
          <a:p>
            <a:pPr lvl="0"/>
            <a:r>
              <a:rPr lang="nl-NL" sz="2400" dirty="0">
                <a:solidFill>
                  <a:prstClr val="black"/>
                </a:solidFill>
                <a:latin typeface="Calibri" panose="020F0502020204030204" pitchFamily="34" charset="0"/>
              </a:rPr>
              <a:t>• Lezen: V-(min)score of E-score (laagste 10%) of</a:t>
            </a:r>
          </a:p>
          <a:p>
            <a:pPr lvl="0"/>
            <a:r>
              <a:rPr lang="nl-NL" sz="2400" dirty="0">
                <a:solidFill>
                  <a:prstClr val="black"/>
                </a:solidFill>
                <a:latin typeface="Calibri" panose="020F0502020204030204" pitchFamily="34" charset="0"/>
              </a:rPr>
              <a:t>• Lezen: V-score of lage D-score (laagste 20%) én Spelling: V-(min)score of E-score (laagste 10%) </a:t>
            </a:r>
          </a:p>
          <a:p>
            <a:endParaRPr lang="nl-NL" sz="2200" dirty="0">
              <a:latin typeface="Calibri" panose="020F0502020204030204" pitchFamily="34" charset="0"/>
            </a:endParaRPr>
          </a:p>
        </p:txBody>
      </p:sp>
      <p:pic>
        <p:nvPicPr>
          <p:cNvPr id="3" name="Afbeelding 2">
            <a:extLst>
              <a:ext uri="{FF2B5EF4-FFF2-40B4-BE49-F238E27FC236}">
                <a16:creationId xmlns:a16="http://schemas.microsoft.com/office/drawing/2014/main" id="{DE3B50B3-1551-425D-B574-031A2BB3D81D}"/>
              </a:ext>
            </a:extLst>
          </p:cNvPr>
          <p:cNvPicPr>
            <a:picLocks noChangeAspect="1"/>
          </p:cNvPicPr>
          <p:nvPr/>
        </p:nvPicPr>
        <p:blipFill>
          <a:blip r:embed="rId2"/>
          <a:stretch>
            <a:fillRect/>
          </a:stretch>
        </p:blipFill>
        <p:spPr>
          <a:xfrm>
            <a:off x="391034" y="391112"/>
            <a:ext cx="2895851" cy="1097375"/>
          </a:xfrm>
          <a:prstGeom prst="rect">
            <a:avLst/>
          </a:prstGeom>
        </p:spPr>
      </p:pic>
    </p:spTree>
    <p:extLst>
      <p:ext uri="{BB962C8B-B14F-4D97-AF65-F5344CB8AC3E}">
        <p14:creationId xmlns:p14="http://schemas.microsoft.com/office/powerpoint/2010/main" val="752277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48026F-2DE2-4E69-B4FC-177D982D1A7E}"/>
              </a:ext>
            </a:extLst>
          </p:cNvPr>
          <p:cNvSpPr>
            <a:spLocks noGrp="1"/>
          </p:cNvSpPr>
          <p:nvPr>
            <p:ph type="ctrTitle"/>
          </p:nvPr>
        </p:nvSpPr>
        <p:spPr>
          <a:xfrm>
            <a:off x="2150365" y="2376476"/>
            <a:ext cx="8889999" cy="918710"/>
          </a:xfrm>
        </p:spPr>
        <p:txBody>
          <a:bodyPr>
            <a:noAutofit/>
          </a:bodyPr>
          <a:lstStyle/>
          <a:p>
            <a:r>
              <a:rPr lang="nl-NL" sz="4400" dirty="0" err="1">
                <a:solidFill>
                  <a:srgbClr val="ED7D31"/>
                </a:solidFill>
                <a:latin typeface="Calibri" panose="020F0502020204030204" pitchFamily="34" charset="0"/>
              </a:rPr>
              <a:t>Nikslexie</a:t>
            </a:r>
            <a:r>
              <a:rPr lang="nl-NL" sz="4400" dirty="0">
                <a:solidFill>
                  <a:srgbClr val="ED7D31"/>
                </a:solidFill>
                <a:latin typeface="Calibri" panose="020F0502020204030204" pitchFamily="34" charset="0"/>
              </a:rPr>
              <a:t>?</a:t>
            </a:r>
          </a:p>
        </p:txBody>
      </p:sp>
      <p:pic>
        <p:nvPicPr>
          <p:cNvPr id="9" name="Afbeelding 8">
            <a:extLst>
              <a:ext uri="{FF2B5EF4-FFF2-40B4-BE49-F238E27FC236}">
                <a16:creationId xmlns:a16="http://schemas.microsoft.com/office/drawing/2014/main" id="{39285EA6-C47B-444A-8301-B10C7B6DA5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904" y="175331"/>
            <a:ext cx="2896004" cy="1095528"/>
          </a:xfrm>
          <a:prstGeom prst="rect">
            <a:avLst/>
          </a:prstGeom>
        </p:spPr>
      </p:pic>
      <p:sp>
        <p:nvSpPr>
          <p:cNvPr id="17" name="Ondertitel 16">
            <a:extLst>
              <a:ext uri="{FF2B5EF4-FFF2-40B4-BE49-F238E27FC236}">
                <a16:creationId xmlns:a16="http://schemas.microsoft.com/office/drawing/2014/main" id="{CB07E1C4-CBC2-4247-94ED-E66C112701BF}"/>
              </a:ext>
            </a:extLst>
          </p:cNvPr>
          <p:cNvSpPr>
            <a:spLocks noGrp="1"/>
          </p:cNvSpPr>
          <p:nvPr>
            <p:ph type="subTitle" idx="1"/>
          </p:nvPr>
        </p:nvSpPr>
        <p:spPr>
          <a:xfrm>
            <a:off x="572826" y="5027313"/>
            <a:ext cx="9305691" cy="918710"/>
          </a:xfrm>
        </p:spPr>
        <p:txBody>
          <a:bodyPr>
            <a:normAutofit/>
          </a:bodyPr>
          <a:lstStyle/>
          <a:p>
            <a:pPr algn="ctr"/>
            <a:r>
              <a:rPr lang="nl-NL" sz="3200" b="1" dirty="0">
                <a:latin typeface="Calibri" panose="020F0502020204030204" pitchFamily="34" charset="0"/>
                <a:hlinkClick r:id="rId4"/>
              </a:rPr>
              <a:t>https://www.youtube.com/watch?v=ksseM26kkX4</a:t>
            </a:r>
            <a:endParaRPr lang="nl-NL" sz="3200" b="1" dirty="0">
              <a:latin typeface="Calibri" panose="020F0502020204030204" pitchFamily="34" charset="0"/>
            </a:endParaRPr>
          </a:p>
        </p:txBody>
      </p:sp>
      <p:pic>
        <p:nvPicPr>
          <p:cNvPr id="5" name="Afbeelding 4">
            <a:extLst>
              <a:ext uri="{FF2B5EF4-FFF2-40B4-BE49-F238E27FC236}">
                <a16:creationId xmlns:a16="http://schemas.microsoft.com/office/drawing/2014/main" id="{81EF7AA7-F8C3-4480-AC32-08D801B16D22}"/>
              </a:ext>
            </a:extLst>
          </p:cNvPr>
          <p:cNvPicPr>
            <a:picLocks noChangeAspect="1"/>
          </p:cNvPicPr>
          <p:nvPr/>
        </p:nvPicPr>
        <p:blipFill>
          <a:blip r:embed="rId5"/>
          <a:stretch>
            <a:fillRect/>
          </a:stretch>
        </p:blipFill>
        <p:spPr>
          <a:xfrm>
            <a:off x="8599111" y="396667"/>
            <a:ext cx="2613025" cy="1045210"/>
          </a:xfrm>
          <a:prstGeom prst="rect">
            <a:avLst/>
          </a:prstGeom>
        </p:spPr>
      </p:pic>
      <p:pic>
        <p:nvPicPr>
          <p:cNvPr id="1026" name="Picture 2" descr="5d8a5671-76f1-4003-9da1-29f76cddcd63@eurprd03">
            <a:extLst>
              <a:ext uri="{FF2B5EF4-FFF2-40B4-BE49-F238E27FC236}">
                <a16:creationId xmlns:a16="http://schemas.microsoft.com/office/drawing/2014/main" id="{A340C85D-5BF7-4BF0-9C88-DCD7ED5EC1F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30387" y="375701"/>
            <a:ext cx="4390344" cy="4046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5958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0BAD5066-C23F-4742-9007-6B61F60F7378}"/>
              </a:ext>
            </a:extLst>
          </p:cNvPr>
          <p:cNvSpPr/>
          <p:nvPr/>
        </p:nvSpPr>
        <p:spPr>
          <a:xfrm>
            <a:off x="0" y="1912219"/>
            <a:ext cx="12192000" cy="4943084"/>
          </a:xfrm>
          <a:prstGeom prst="rect">
            <a:avLst/>
          </a:prstGeom>
        </p:spPr>
        <p:txBody>
          <a:bodyPr wrap="square">
            <a:spAutoFit/>
          </a:bodyPr>
          <a:lstStyle/>
          <a:p>
            <a:pPr marL="457200" marR="573405" lvl="1" indent="0" defTabSz="914400" rtl="0" eaLnBrk="1" fontAlgn="base" latinLnBrk="0" hangingPunct="1">
              <a:lnSpc>
                <a:spcPct val="100000"/>
              </a:lnSpc>
              <a:spcBef>
                <a:spcPts val="0"/>
              </a:spcBef>
              <a:spcAft>
                <a:spcPts val="0"/>
              </a:spcAft>
              <a:buClr>
                <a:srgbClr val="365F91"/>
              </a:buClr>
              <a:buSzPts val="1200"/>
              <a:buFontTx/>
              <a:buNone/>
              <a:tabLst/>
              <a:defRPr/>
            </a:pPr>
            <a:r>
              <a:rPr kumimoji="0" lang="nl-NL" sz="2800" b="1" i="0" u="sng" strike="noStrike" kern="1200" cap="none" spc="0" normalizeH="0" baseline="0" noProof="0" dirty="0">
                <a:ln>
                  <a:noFill/>
                </a:ln>
                <a:solidFill>
                  <a:prstClr val="black"/>
                </a:solidFill>
                <a:effectLst/>
                <a:uLnTx/>
                <a:uFill>
                  <a:solidFill>
                    <a:srgbClr val="000000"/>
                  </a:solidFill>
                </a:uFill>
                <a:ea typeface="Calibri" panose="020F0502020204030204" pitchFamily="34" charset="0"/>
                <a:cs typeface="Calibri" panose="020F0502020204030204" pitchFamily="34" charset="0"/>
              </a:rPr>
              <a:t>2. Criterium van hardnekkigheid aantonen</a:t>
            </a:r>
          </a:p>
          <a:p>
            <a:pPr marL="457200" marR="573405" lvl="1" indent="0" defTabSz="914400" rtl="0" eaLnBrk="1" fontAlgn="base" latinLnBrk="0" hangingPunct="1">
              <a:lnSpc>
                <a:spcPct val="100000"/>
              </a:lnSpc>
              <a:spcBef>
                <a:spcPts val="0"/>
              </a:spcBef>
              <a:spcAft>
                <a:spcPts val="0"/>
              </a:spcAft>
              <a:buClr>
                <a:srgbClr val="365F91"/>
              </a:buClr>
              <a:buSzPts val="1200"/>
              <a:buFontTx/>
              <a:buNone/>
              <a:tabLst/>
              <a:defRPr/>
            </a:pPr>
            <a:endParaRPr kumimoji="0" lang="nl-NL" sz="2000" b="1" i="0" u="none" strike="noStrike" kern="1200" cap="none" spc="0" normalizeH="0" baseline="0" noProof="0" dirty="0">
              <a:ln>
                <a:noFill/>
              </a:ln>
              <a:solidFill>
                <a:srgbClr val="0070C0"/>
              </a:solidFill>
              <a:effectLst/>
              <a:uLnTx/>
              <a:uFill>
                <a:solidFill>
                  <a:srgbClr val="000000"/>
                </a:solidFill>
              </a:uFill>
              <a:ea typeface="Calibri" panose="020F0502020204030204" pitchFamily="34" charset="0"/>
              <a:cs typeface="Calibri" panose="020F0502020204030204" pitchFamily="34" charset="0"/>
            </a:endParaRPr>
          </a:p>
          <a:p>
            <a:pPr marL="457200" marR="573405" lvl="1" indent="0" defTabSz="914400" rtl="0" eaLnBrk="1" fontAlgn="base" latinLnBrk="0" hangingPunct="1">
              <a:lnSpc>
                <a:spcPct val="100000"/>
              </a:lnSpc>
              <a:spcBef>
                <a:spcPts val="0"/>
              </a:spcBef>
              <a:spcAft>
                <a:spcPts val="0"/>
              </a:spcAft>
              <a:buClr>
                <a:srgbClr val="365F91"/>
              </a:buClr>
              <a:buSzPts val="1200"/>
              <a:buFontTx/>
              <a:buNone/>
              <a:tabLst/>
              <a:defRPr/>
            </a:pPr>
            <a:r>
              <a:rPr kumimoji="0" lang="nl-NL" sz="2400" b="1" i="0" u="none" strike="noStrike" kern="1200" cap="none" spc="0" normalizeH="0" baseline="0" noProof="0" dirty="0">
                <a:ln>
                  <a:noFill/>
                </a:ln>
                <a:solidFill>
                  <a:srgbClr val="0070C0"/>
                </a:solidFill>
                <a:effectLst/>
                <a:uLnTx/>
                <a:uFill>
                  <a:solidFill>
                    <a:srgbClr val="000000"/>
                  </a:solidFill>
                </a:uFill>
                <a:ea typeface="Calibri" panose="020F0502020204030204" pitchFamily="34" charset="0"/>
                <a:cs typeface="Calibri" panose="020F0502020204030204" pitchFamily="34" charset="0"/>
              </a:rPr>
              <a:t>    </a:t>
            </a:r>
            <a:r>
              <a:rPr kumimoji="0" lang="nl-NL" sz="2400" b="1" i="0" u="none" strike="noStrike" kern="1200" cap="none" spc="0" normalizeH="0" baseline="0" noProof="0" dirty="0">
                <a:ln>
                  <a:noFill/>
                </a:ln>
                <a:solidFill>
                  <a:srgbClr val="7030A0"/>
                </a:solidFill>
                <a:effectLst/>
                <a:uLnTx/>
                <a:uFill>
                  <a:solidFill>
                    <a:srgbClr val="000000"/>
                  </a:solidFill>
                </a:uFill>
                <a:ea typeface="Calibri" panose="020F0502020204030204" pitchFamily="34" charset="0"/>
                <a:cs typeface="Calibri" panose="020F0502020204030204" pitchFamily="34" charset="0"/>
              </a:rPr>
              <a:t>Normatieve omschrijving </a:t>
            </a:r>
            <a:r>
              <a:rPr kumimoji="0" lang="nl-NL" sz="2400" b="1" i="0" u="sng" strike="noStrike" kern="1200" cap="none" spc="0" normalizeH="0" baseline="0" noProof="0" dirty="0">
                <a:ln>
                  <a:noFill/>
                </a:ln>
                <a:solidFill>
                  <a:srgbClr val="7030A0"/>
                </a:solidFill>
                <a:effectLst/>
                <a:uLnTx/>
                <a:uFill>
                  <a:solidFill>
                    <a:srgbClr val="000000"/>
                  </a:solidFill>
                </a:uFill>
                <a:ea typeface="Calibri" panose="020F0502020204030204" pitchFamily="34" charset="0"/>
                <a:cs typeface="Calibri" panose="020F0502020204030204" pitchFamily="34" charset="0"/>
              </a:rPr>
              <a:t>ondersteuningsniveau 2 </a:t>
            </a:r>
            <a:r>
              <a:rPr kumimoji="0" lang="nl-NL" sz="2400" b="1" i="0" u="none" strike="noStrike" kern="1200" cap="none" spc="0" normalizeH="0" baseline="0" noProof="0" dirty="0">
                <a:ln>
                  <a:noFill/>
                </a:ln>
                <a:solidFill>
                  <a:srgbClr val="7030A0"/>
                </a:solidFill>
                <a:effectLst/>
                <a:uLnTx/>
                <a:uFill>
                  <a:solidFill>
                    <a:srgbClr val="000000"/>
                  </a:solidFill>
                </a:uFill>
                <a:ea typeface="Calibri" panose="020F0502020204030204" pitchFamily="34" charset="0"/>
                <a:cs typeface="Calibri" panose="020F0502020204030204" pitchFamily="34" charset="0"/>
              </a:rPr>
              <a:t>voor lezen en spelling </a:t>
            </a:r>
          </a:p>
          <a:p>
            <a:pPr marL="1270" marR="573405" lvl="0" indent="-5715"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srgbClr val="7030A0"/>
                </a:solidFill>
                <a:effectLst/>
                <a:uLnTx/>
                <a:uFillTx/>
                <a:ea typeface="Calibri" panose="020F0502020204030204" pitchFamily="34" charset="0"/>
                <a:cs typeface="Calibri" panose="020F0502020204030204" pitchFamily="34" charset="0"/>
              </a:rPr>
              <a:t>	           </a:t>
            </a:r>
            <a:r>
              <a:rPr kumimoji="0" lang="nl-NL" sz="2400" b="1" i="0" u="none" strike="noStrike" kern="1200" cap="none" spc="0" normalizeH="0" baseline="0" noProof="0" dirty="0">
                <a:ln>
                  <a:noFill/>
                </a:ln>
                <a:solidFill>
                  <a:srgbClr val="7030A0"/>
                </a:solidFill>
                <a:effectLst/>
                <a:uLnTx/>
                <a:uFillTx/>
                <a:ea typeface="Calibri" panose="020F0502020204030204" pitchFamily="34" charset="0"/>
                <a:cs typeface="Calibri" panose="020F0502020204030204" pitchFamily="34" charset="0"/>
              </a:rPr>
              <a:t>Begeleiding met extra, aangepaste instructie en begeleide </a:t>
            </a:r>
            <a:r>
              <a:rPr kumimoji="0" lang="nl-NL" sz="2400" b="1" i="0" u="none" strike="noStrike" kern="1200" cap="none" spc="0" normalizeH="0" baseline="0" noProof="0" dirty="0" err="1">
                <a:ln>
                  <a:noFill/>
                </a:ln>
                <a:solidFill>
                  <a:srgbClr val="7030A0"/>
                </a:solidFill>
                <a:effectLst/>
                <a:uLnTx/>
                <a:uFillTx/>
                <a:ea typeface="Calibri" panose="020F0502020204030204" pitchFamily="34" charset="0"/>
                <a:cs typeface="Calibri" panose="020F0502020204030204" pitchFamily="34" charset="0"/>
              </a:rPr>
              <a:t>inoefening</a:t>
            </a:r>
            <a:r>
              <a:rPr kumimoji="0" lang="nl-NL" sz="2400" b="1" i="0" u="none" strike="noStrike" kern="1200" cap="none" spc="0" normalizeH="0" baseline="0" noProof="0" dirty="0">
                <a:ln>
                  <a:noFill/>
                </a:ln>
                <a:solidFill>
                  <a:srgbClr val="7030A0"/>
                </a:solidFill>
                <a:effectLst/>
                <a:uLnTx/>
                <a:uFillTx/>
                <a:ea typeface="Calibri" panose="020F0502020204030204" pitchFamily="34" charset="0"/>
                <a:cs typeface="Calibri" panose="020F0502020204030204" pitchFamily="34" charset="0"/>
              </a:rPr>
              <a:t> </a:t>
            </a:r>
          </a:p>
          <a:p>
            <a:pPr marL="1270" marR="573405" lvl="0" indent="-5715" defTabSz="914400" rtl="0" eaLnBrk="1" fontAlgn="auto" latinLnBrk="0" hangingPunct="1">
              <a:lnSpc>
                <a:spcPct val="100000"/>
              </a:lnSpc>
              <a:spcBef>
                <a:spcPts val="0"/>
              </a:spcBef>
              <a:spcAft>
                <a:spcPts val="0"/>
              </a:spcAft>
              <a:buClrTx/>
              <a:buSzTx/>
              <a:buFontTx/>
              <a:buNone/>
              <a:tabLst/>
              <a:defRPr/>
            </a:pPr>
            <a:endParaRPr kumimoji="0" lang="nl-NL" sz="1000" b="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endParaRPr>
          </a:p>
          <a:p>
            <a:pPr marL="800100" marR="114300" lvl="1" indent="-342900" defTabSz="914400" rtl="0" eaLnBrk="1" fontAlgn="base" latinLnBrk="0" hangingPunct="1">
              <a:lnSpc>
                <a:spcPct val="103000"/>
              </a:lnSpc>
              <a:spcBef>
                <a:spcPts val="0"/>
              </a:spcBef>
              <a:spcAft>
                <a:spcPts val="25"/>
              </a:spcAft>
              <a:buClr>
                <a:srgbClr val="000000"/>
              </a:buClr>
              <a:buSzPts val="1100"/>
              <a:buFont typeface="Arial" panose="020B0604020202020204" pitchFamily="34" charset="0"/>
              <a:buChar char="•"/>
              <a:tabLst/>
              <a:defRPr/>
            </a:pPr>
            <a:r>
              <a:rPr kumimoji="0" lang="nl-NL" sz="2200" b="0" i="0" u="none" strike="noStrike" kern="1200" cap="none" spc="0" normalizeH="0" baseline="0" noProof="0" dirty="0">
                <a:ln>
                  <a:noFill/>
                </a:ln>
                <a:solidFill>
                  <a:srgbClr val="000000"/>
                </a:solidFill>
                <a:effectLst/>
                <a:uLnTx/>
                <a:uFill>
                  <a:solidFill>
                    <a:srgbClr val="000000"/>
                  </a:solidFill>
                </a:uFill>
                <a:ea typeface="Arial" panose="020B0604020202020204" pitchFamily="34" charset="0"/>
                <a:cs typeface="Arial" panose="020B0604020202020204" pitchFamily="34" charset="0"/>
              </a:rPr>
              <a:t>meer instructie, meer leertijd en meer oefentijd </a:t>
            </a:r>
          </a:p>
          <a:p>
            <a:pPr marL="800100" marR="114300" lvl="1" indent="-342900" defTabSz="914400" rtl="0" eaLnBrk="1" fontAlgn="base" latinLnBrk="0" hangingPunct="1">
              <a:lnSpc>
                <a:spcPct val="103000"/>
              </a:lnSpc>
              <a:spcBef>
                <a:spcPts val="0"/>
              </a:spcBef>
              <a:spcAft>
                <a:spcPts val="25"/>
              </a:spcAft>
              <a:buClr>
                <a:srgbClr val="000000"/>
              </a:buClr>
              <a:buSzPts val="1100"/>
              <a:buFont typeface="Arial" panose="020B0604020202020204" pitchFamily="34" charset="0"/>
              <a:buChar char="•"/>
              <a:tabLst/>
              <a:defRPr/>
            </a:pPr>
            <a:r>
              <a:rPr kumimoji="0" lang="nl-NL" sz="2200" b="0" i="0" u="none" strike="noStrike" kern="1200" cap="none" spc="0" normalizeH="0" baseline="0" noProof="0" dirty="0">
                <a:ln>
                  <a:noFill/>
                </a:ln>
                <a:solidFill>
                  <a:srgbClr val="000000"/>
                </a:solidFill>
                <a:effectLst/>
                <a:uLnTx/>
                <a:uFill>
                  <a:solidFill>
                    <a:srgbClr val="000000"/>
                  </a:solidFill>
                </a:uFill>
                <a:ea typeface="Arial" panose="020B0604020202020204" pitchFamily="34" charset="0"/>
                <a:cs typeface="Arial" panose="020B0604020202020204" pitchFamily="34" charset="0"/>
              </a:rPr>
              <a:t>aangepaste instructie in kleinere stappen</a:t>
            </a:r>
          </a:p>
          <a:p>
            <a:pPr marL="800100" marR="114300" lvl="1" indent="-342900" defTabSz="914400" rtl="0" eaLnBrk="1" fontAlgn="base" latinLnBrk="0" hangingPunct="1">
              <a:lnSpc>
                <a:spcPct val="103000"/>
              </a:lnSpc>
              <a:spcBef>
                <a:spcPts val="0"/>
              </a:spcBef>
              <a:spcAft>
                <a:spcPts val="25"/>
              </a:spcAft>
              <a:buClr>
                <a:srgbClr val="000000"/>
              </a:buClr>
              <a:buSzPts val="1100"/>
              <a:buFont typeface="Arial" panose="020B0604020202020204" pitchFamily="34" charset="0"/>
              <a:buChar char="•"/>
              <a:tabLst/>
              <a:defRPr/>
            </a:pPr>
            <a:r>
              <a:rPr kumimoji="0" lang="nl-NL" sz="2200" b="0" i="0" u="none" strike="noStrike" kern="1200" cap="none" spc="0" normalizeH="0" baseline="0" noProof="0" dirty="0">
                <a:ln>
                  <a:noFill/>
                </a:ln>
                <a:solidFill>
                  <a:srgbClr val="000000"/>
                </a:solidFill>
                <a:effectLst/>
                <a:uLnTx/>
                <a:uFill>
                  <a:solidFill>
                    <a:srgbClr val="000000"/>
                  </a:solidFill>
                </a:uFill>
                <a:ea typeface="Arial" panose="020B0604020202020204" pitchFamily="34" charset="0"/>
                <a:cs typeface="Arial" panose="020B0604020202020204" pitchFamily="34" charset="0"/>
              </a:rPr>
              <a:t>extra feedback</a:t>
            </a:r>
          </a:p>
          <a:p>
            <a:pPr marL="800100" marR="114300" lvl="1" indent="-342900" defTabSz="914400" rtl="0" eaLnBrk="1" fontAlgn="base" latinLnBrk="0" hangingPunct="1">
              <a:lnSpc>
                <a:spcPct val="103000"/>
              </a:lnSpc>
              <a:spcBef>
                <a:spcPts val="0"/>
              </a:spcBef>
              <a:spcAft>
                <a:spcPts val="25"/>
              </a:spcAft>
              <a:buClr>
                <a:srgbClr val="000000"/>
              </a:buClr>
              <a:buSzPts val="1100"/>
              <a:buFont typeface="Arial" panose="020B0604020202020204" pitchFamily="34" charset="0"/>
              <a:buChar char="•"/>
              <a:tabLst/>
              <a:defRPr/>
            </a:pPr>
            <a:r>
              <a:rPr kumimoji="0" lang="nl-NL" sz="2200" b="0" i="0" u="none" strike="noStrike" kern="1200" cap="none" spc="0" normalizeH="0" baseline="0" noProof="0" dirty="0">
                <a:ln>
                  <a:noFill/>
                </a:ln>
                <a:solidFill>
                  <a:srgbClr val="000000"/>
                </a:solidFill>
                <a:effectLst/>
                <a:uLnTx/>
                <a:uFill>
                  <a:solidFill>
                    <a:srgbClr val="000000"/>
                  </a:solidFill>
                </a:uFill>
                <a:ea typeface="Arial" panose="020B0604020202020204" pitchFamily="34" charset="0"/>
                <a:cs typeface="Arial" panose="020B0604020202020204" pitchFamily="34" charset="0"/>
              </a:rPr>
              <a:t>aanvullende materialen uit de lees- en spellingmethode</a:t>
            </a:r>
          </a:p>
          <a:p>
            <a:pPr marL="800100" marR="114300" lvl="1" indent="-342900" defTabSz="914400" rtl="0" eaLnBrk="1" fontAlgn="base" latinLnBrk="0" hangingPunct="1">
              <a:lnSpc>
                <a:spcPct val="103000"/>
              </a:lnSpc>
              <a:spcBef>
                <a:spcPts val="0"/>
              </a:spcBef>
              <a:spcAft>
                <a:spcPts val="25"/>
              </a:spcAft>
              <a:buClr>
                <a:srgbClr val="000000"/>
              </a:buClr>
              <a:buSzPts val="1100"/>
              <a:buFont typeface="Arial" panose="020B0604020202020204" pitchFamily="34" charset="0"/>
              <a:buChar char="•"/>
              <a:tabLst/>
              <a:defRPr/>
            </a:pPr>
            <a:r>
              <a:rPr kumimoji="0" lang="nl-NL" sz="2200" b="0" i="0" u="none" strike="noStrike" kern="1200" cap="none" spc="0" normalizeH="0" baseline="0" noProof="0" dirty="0">
                <a:ln>
                  <a:noFill/>
                </a:ln>
                <a:solidFill>
                  <a:srgbClr val="000000"/>
                </a:solidFill>
                <a:effectLst/>
                <a:uLnTx/>
                <a:uFill>
                  <a:solidFill>
                    <a:srgbClr val="000000"/>
                  </a:solidFill>
                </a:uFill>
                <a:ea typeface="Arial" panose="020B0604020202020204" pitchFamily="34" charset="0"/>
                <a:cs typeface="Arial" panose="020B0604020202020204" pitchFamily="34" charset="0"/>
              </a:rPr>
              <a:t>eventueel materiaal uit andere methodes. </a:t>
            </a:r>
          </a:p>
          <a:p>
            <a:pPr marL="800100" marR="114300" lvl="1" indent="-342900" defTabSz="914400" rtl="0" eaLnBrk="1" fontAlgn="base" latinLnBrk="0" hangingPunct="1">
              <a:lnSpc>
                <a:spcPct val="103000"/>
              </a:lnSpc>
              <a:spcBef>
                <a:spcPts val="0"/>
              </a:spcBef>
              <a:spcAft>
                <a:spcPts val="25"/>
              </a:spcAft>
              <a:buClr>
                <a:srgbClr val="000000"/>
              </a:buClr>
              <a:buSzPts val="1100"/>
              <a:buFont typeface="Arial" panose="020B0604020202020204" pitchFamily="34" charset="0"/>
              <a:buChar char="•"/>
              <a:tabLst/>
              <a:defRPr/>
            </a:pPr>
            <a:r>
              <a:rPr kumimoji="0" lang="nl-NL" sz="2200" b="0" i="0" u="none" strike="noStrike" kern="1200" cap="none" spc="0" normalizeH="0" baseline="0" noProof="0" dirty="0">
                <a:ln>
                  <a:noFill/>
                </a:ln>
                <a:solidFill>
                  <a:srgbClr val="000000"/>
                </a:solidFill>
                <a:effectLst/>
                <a:uLnTx/>
                <a:uFill>
                  <a:solidFill>
                    <a:srgbClr val="000000"/>
                  </a:solidFill>
                </a:uFill>
                <a:ea typeface="Arial" panose="020B0604020202020204" pitchFamily="34" charset="0"/>
                <a:cs typeface="Arial" panose="020B0604020202020204" pitchFamily="34" charset="0"/>
              </a:rPr>
              <a:t>evaluatie na 10 tot 12 weken. </a:t>
            </a:r>
            <a:r>
              <a:rPr kumimoji="0" lang="nl-NL" sz="2200" b="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rPr>
              <a:t> </a:t>
            </a:r>
            <a:br>
              <a:rPr lang="nl-NL" sz="2400" dirty="0">
                <a:solidFill>
                  <a:srgbClr val="000000"/>
                </a:solidFill>
                <a:ea typeface="Calibri" panose="020F0502020204030204" pitchFamily="34" charset="0"/>
                <a:cs typeface="Calibri" panose="020F0502020204030204" pitchFamily="34" charset="0"/>
              </a:rPr>
            </a:br>
            <a:br>
              <a:rPr lang="nl-NL" sz="2400" dirty="0">
                <a:solidFill>
                  <a:srgbClr val="000000"/>
                </a:solidFill>
                <a:ea typeface="Calibri" panose="020F0502020204030204" pitchFamily="34" charset="0"/>
                <a:cs typeface="Calibri" panose="020F0502020204030204" pitchFamily="34" charset="0"/>
              </a:rPr>
            </a:br>
            <a:r>
              <a:rPr lang="nl-NL" sz="2400" b="1" i="1" dirty="0">
                <a:solidFill>
                  <a:srgbClr val="000000"/>
                </a:solidFill>
                <a:ea typeface="Calibri" panose="020F0502020204030204" pitchFamily="34" charset="0"/>
                <a:cs typeface="Calibri" panose="020F0502020204030204" pitchFamily="34" charset="0"/>
              </a:rPr>
              <a:t>Herhaling van de instructie aan de instructietafel is niet voldoende voor ondersteuningsniveau 2. </a:t>
            </a:r>
            <a:endParaRPr kumimoji="0" lang="nl-NL" sz="2400" b="0" i="0" u="none" strike="noStrike" kern="1200" cap="none" spc="0" normalizeH="0" baseline="0" noProof="0" dirty="0">
              <a:ln>
                <a:noFill/>
              </a:ln>
              <a:solidFill>
                <a:srgbClr val="000000"/>
              </a:solidFill>
              <a:effectLst/>
              <a:uLnTx/>
              <a:uFillTx/>
              <a:ea typeface="Calibri" panose="020F0502020204030204" pitchFamily="34" charset="0"/>
              <a:cs typeface="Calibri" panose="020F0502020204030204" pitchFamily="34" charset="0"/>
            </a:endParaRPr>
          </a:p>
        </p:txBody>
      </p:sp>
      <p:pic>
        <p:nvPicPr>
          <p:cNvPr id="3" name="Afbeelding 2">
            <a:extLst>
              <a:ext uri="{FF2B5EF4-FFF2-40B4-BE49-F238E27FC236}">
                <a16:creationId xmlns:a16="http://schemas.microsoft.com/office/drawing/2014/main" id="{4BA3EC1C-6E9F-4ADE-B401-BA48B78CC390}"/>
              </a:ext>
            </a:extLst>
          </p:cNvPr>
          <p:cNvPicPr>
            <a:picLocks noChangeAspect="1"/>
          </p:cNvPicPr>
          <p:nvPr/>
        </p:nvPicPr>
        <p:blipFill>
          <a:blip r:embed="rId2"/>
          <a:stretch>
            <a:fillRect/>
          </a:stretch>
        </p:blipFill>
        <p:spPr>
          <a:xfrm>
            <a:off x="735291" y="627305"/>
            <a:ext cx="2895851" cy="1097375"/>
          </a:xfrm>
          <a:prstGeom prst="rect">
            <a:avLst/>
          </a:prstGeom>
        </p:spPr>
      </p:pic>
    </p:spTree>
    <p:extLst>
      <p:ext uri="{BB962C8B-B14F-4D97-AF65-F5344CB8AC3E}">
        <p14:creationId xmlns:p14="http://schemas.microsoft.com/office/powerpoint/2010/main" val="1359668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3DD53829-F7B7-4A7E-AC37-E2A92153E9BF}"/>
              </a:ext>
            </a:extLst>
          </p:cNvPr>
          <p:cNvSpPr/>
          <p:nvPr/>
        </p:nvSpPr>
        <p:spPr>
          <a:xfrm>
            <a:off x="488235" y="1364105"/>
            <a:ext cx="11413955" cy="58785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sng" strike="noStrike" kern="1200" cap="none" spc="0" normalizeH="0" baseline="0" noProof="0" dirty="0">
                <a:ln>
                  <a:noFill/>
                </a:ln>
                <a:effectLst/>
                <a:uLnTx/>
                <a:uFillTx/>
                <a:latin typeface="Calibri" panose="020F0502020204030204"/>
                <a:ea typeface="+mn-ea"/>
                <a:cs typeface="+mn-cs"/>
              </a:rPr>
              <a:t>3. Normatieve omschrijving ondersteuningsniveau 3 voor lezen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000" b="1" i="0" u="sng" strike="noStrike" kern="1200" cap="none" spc="0" normalizeH="0" baseline="0" noProof="0" dirty="0">
              <a:ln>
                <a:noFill/>
              </a:ln>
              <a:solidFill>
                <a:srgbClr val="0070C0"/>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zeer intensieve begeleiding met een aanvullend leesprogramma of verdere intensivering vanuit de leesmethode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systematisch en gestructureerde methodiek gericht op ontwikkeling van de hiaten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3 x 20 minuten (of in ieder geval in totaal 60 minuten)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uitgevoerd of ondersteund door zorgspecialist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individueel of in een groepje van maximaal vier leerlingen</a:t>
            </a:r>
            <a:b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Bij groepen goed beschrijven hoe er wordt gestimuleerd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hulp gericht op de hiaten in de ontwikkeling van vaardigheden van de individuele leerling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vanuit een kwalitatieve en kwantitatieve analyse van het leesgedrag (nulmeting met niet-</a:t>
            </a:r>
            <a:r>
              <a:rPr kumimoji="0" lang="nl-NL" sz="2400" b="0" i="0" u="none" strike="noStrike" kern="1200" cap="none" spc="0" normalizeH="0" baseline="0" noProof="0" dirty="0" err="1">
                <a:ln>
                  <a:noFill/>
                </a:ln>
                <a:solidFill>
                  <a:prstClr val="black"/>
                </a:solidFill>
                <a:effectLst/>
                <a:uLnTx/>
                <a:uFillTx/>
                <a:latin typeface="Calibri" panose="020F0502020204030204"/>
                <a:ea typeface="+mn-ea"/>
                <a:cs typeface="+mn-cs"/>
              </a:rPr>
              <a:t>methodegebonden</a:t>
            </a: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 toetsen)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handelingsplan voldoet aan de in het kader op pagina 11 omschreven criteria</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sz="2000" dirty="0">
              <a:solidFill>
                <a:prstClr val="black"/>
              </a:solidFill>
              <a:latin typeface="Calibri" panose="020F0502020204030204"/>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Afbeelding 2">
            <a:extLst>
              <a:ext uri="{FF2B5EF4-FFF2-40B4-BE49-F238E27FC236}">
                <a16:creationId xmlns:a16="http://schemas.microsoft.com/office/drawing/2014/main" id="{5B148236-9950-4D8E-BFDF-B9E1CF3DEDED}"/>
              </a:ext>
            </a:extLst>
          </p:cNvPr>
          <p:cNvPicPr>
            <a:picLocks noChangeAspect="1"/>
          </p:cNvPicPr>
          <p:nvPr/>
        </p:nvPicPr>
        <p:blipFill>
          <a:blip r:embed="rId3"/>
          <a:stretch>
            <a:fillRect/>
          </a:stretch>
        </p:blipFill>
        <p:spPr>
          <a:xfrm>
            <a:off x="488235" y="133766"/>
            <a:ext cx="2895851" cy="1097375"/>
          </a:xfrm>
          <a:prstGeom prst="rect">
            <a:avLst/>
          </a:prstGeom>
        </p:spPr>
      </p:pic>
    </p:spTree>
    <p:extLst>
      <p:ext uri="{BB962C8B-B14F-4D97-AF65-F5344CB8AC3E}">
        <p14:creationId xmlns:p14="http://schemas.microsoft.com/office/powerpoint/2010/main" val="24577944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FF46AEAF-368A-496F-807D-67091567C695}"/>
              </a:ext>
            </a:extLst>
          </p:cNvPr>
          <p:cNvSpPr/>
          <p:nvPr/>
        </p:nvSpPr>
        <p:spPr>
          <a:xfrm>
            <a:off x="370714" y="1169233"/>
            <a:ext cx="11821286" cy="520142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000" b="1" i="0" u="none" strike="noStrike" kern="1200" cap="none" spc="0" normalizeH="0" baseline="0" noProof="0" dirty="0">
              <a:ln>
                <a:noFill/>
              </a:ln>
              <a:solidFill>
                <a:srgbClr val="0070C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sng" strike="noStrike" kern="1200" cap="none" spc="0" normalizeH="0" baseline="0" noProof="0" dirty="0">
                <a:ln>
                  <a:noFill/>
                </a:ln>
                <a:effectLst/>
                <a:uLnTx/>
                <a:uFillTx/>
                <a:latin typeface="Calibri" panose="020F0502020204030204"/>
                <a:ea typeface="+mn-ea"/>
                <a:cs typeface="+mn-cs"/>
              </a:rPr>
              <a:t>3. Normatieve omschrijving ondersteuningsniveau 3 voor spelling: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000" b="1" i="0" u="none" strike="noStrike" kern="1200" cap="none" spc="0" normalizeH="0" baseline="0" noProof="0" dirty="0">
              <a:ln>
                <a:noFill/>
              </a:ln>
              <a:solidFill>
                <a:srgbClr val="0070C0"/>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zeer intensieve begeleiding met een aanvullend spellingprogramma of verdere intensivering vanuit de spellingmethode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systematisch en gestructureerde methodiek gericht op ontwikkeling van de hiaten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3 x 20 minuten (of in ieder geval in totaal 60 minuten)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uitgevoerd of ondersteund door zorgspecialist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individueel of in een groepje van maximaal vier leerlingen</a:t>
            </a:r>
            <a:b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(Bij groepen goed beschrijven hoe er wordt gestimuleerd)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hulp gericht op de hiaten in de ontwikkeling van vaardigheden van de individuele leerling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vanuit een kwalitatieve en kwantitatieve analyse van het spellinggedrag (nulmeting met niet-</a:t>
            </a:r>
            <a:r>
              <a:rPr kumimoji="0" lang="nl-NL" sz="2400" b="0" i="0" u="none" strike="noStrike" kern="1200" cap="none" spc="0" normalizeH="0" baseline="0" noProof="0" dirty="0" err="1">
                <a:ln>
                  <a:noFill/>
                </a:ln>
                <a:solidFill>
                  <a:prstClr val="black"/>
                </a:solidFill>
                <a:effectLst/>
                <a:uLnTx/>
                <a:uFillTx/>
                <a:latin typeface="Calibri" panose="020F0502020204030204"/>
                <a:ea typeface="+mn-ea"/>
                <a:cs typeface="+mn-cs"/>
              </a:rPr>
              <a:t>methodegebonden</a:t>
            </a: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 toetsen)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handelingsplan voldoet aan de in het kader op pagina 11 omschreven criteria</a:t>
            </a:r>
          </a:p>
        </p:txBody>
      </p:sp>
      <p:pic>
        <p:nvPicPr>
          <p:cNvPr id="3" name="Afbeelding 2">
            <a:extLst>
              <a:ext uri="{FF2B5EF4-FFF2-40B4-BE49-F238E27FC236}">
                <a16:creationId xmlns:a16="http://schemas.microsoft.com/office/drawing/2014/main" id="{B8841D3C-735A-4996-BB87-B505A61B214B}"/>
              </a:ext>
            </a:extLst>
          </p:cNvPr>
          <p:cNvPicPr>
            <a:picLocks noChangeAspect="1"/>
          </p:cNvPicPr>
          <p:nvPr/>
        </p:nvPicPr>
        <p:blipFill>
          <a:blip r:embed="rId3"/>
          <a:stretch>
            <a:fillRect/>
          </a:stretch>
        </p:blipFill>
        <p:spPr>
          <a:xfrm>
            <a:off x="370714" y="370792"/>
            <a:ext cx="2895851" cy="1097375"/>
          </a:xfrm>
          <a:prstGeom prst="rect">
            <a:avLst/>
          </a:prstGeom>
        </p:spPr>
      </p:pic>
    </p:spTree>
    <p:extLst>
      <p:ext uri="{BB962C8B-B14F-4D97-AF65-F5344CB8AC3E}">
        <p14:creationId xmlns:p14="http://schemas.microsoft.com/office/powerpoint/2010/main" val="21019219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5F584E16-4CBA-4F9B-86D3-90E46E6D314D}"/>
              </a:ext>
            </a:extLst>
          </p:cNvPr>
          <p:cNvSpPr/>
          <p:nvPr/>
        </p:nvSpPr>
        <p:spPr>
          <a:xfrm>
            <a:off x="396585" y="1454046"/>
            <a:ext cx="11505605" cy="495520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sng" strike="noStrike" kern="1200" cap="none" spc="0" normalizeH="0" baseline="0" noProof="0" dirty="0">
                <a:ln>
                  <a:noFill/>
                </a:ln>
                <a:effectLst/>
                <a:uLnTx/>
                <a:uFillTx/>
                <a:latin typeface="Calibri" panose="020F0502020204030204"/>
                <a:ea typeface="+mn-ea"/>
                <a:cs typeface="+mn-cs"/>
              </a:rPr>
              <a:t>3. Wie mag de begeleiding geven op ondersteuningsniveau 3?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1" i="0" u="none" strike="noStrike" kern="1200" cap="none" spc="0" normalizeH="0" baseline="0" noProof="0" dirty="0">
              <a:ln>
                <a:noFill/>
              </a:ln>
              <a:solidFill>
                <a:srgbClr val="0070C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leesspecialist (bevoegd leerkracht met aanvullende opleiding: o.a. master SEN, basiscursus leesspecialist CED-Groep, leergang leescoach en leesspecialist CPS)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remedial teacher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intern begeleider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leerkracht, onder leiding van één van bovengenoemde specialisten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onderwijsassistent, mits de inhoud en wijze van aanbieden van de begeleiding nauwkeurig beschreven is en een specialist betrokken is bij het opstellen van het behandelplan en het volgen van de ontwikkeling gedurende de interventie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Wanneer de school dit niet kan bieden, kan dit ingevuld worden door een externe partij, (RT-er of logopedist met specialisatie dyslexie</a:t>
            </a:r>
            <a:r>
              <a:rPr lang="nl-NL" sz="2400" dirty="0">
                <a:solidFill>
                  <a:prstClr val="black"/>
                </a:solidFill>
                <a:latin typeface="Calibri" panose="020F0502020204030204"/>
              </a:rPr>
              <a:t>), </a:t>
            </a: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basisschool betaalt en is verantwoordelijk.</a:t>
            </a:r>
          </a:p>
        </p:txBody>
      </p:sp>
      <p:pic>
        <p:nvPicPr>
          <p:cNvPr id="3" name="Afbeelding 2">
            <a:extLst>
              <a:ext uri="{FF2B5EF4-FFF2-40B4-BE49-F238E27FC236}">
                <a16:creationId xmlns:a16="http://schemas.microsoft.com/office/drawing/2014/main" id="{73CDEF92-0AAE-47B1-968F-4A26C64BDB3D}"/>
              </a:ext>
            </a:extLst>
          </p:cNvPr>
          <p:cNvPicPr>
            <a:picLocks noChangeAspect="1"/>
          </p:cNvPicPr>
          <p:nvPr/>
        </p:nvPicPr>
        <p:blipFill>
          <a:blip r:embed="rId2"/>
          <a:stretch>
            <a:fillRect/>
          </a:stretch>
        </p:blipFill>
        <p:spPr>
          <a:xfrm>
            <a:off x="396586" y="250234"/>
            <a:ext cx="2895851" cy="1097375"/>
          </a:xfrm>
          <a:prstGeom prst="rect">
            <a:avLst/>
          </a:prstGeom>
        </p:spPr>
      </p:pic>
    </p:spTree>
    <p:extLst>
      <p:ext uri="{BB962C8B-B14F-4D97-AF65-F5344CB8AC3E}">
        <p14:creationId xmlns:p14="http://schemas.microsoft.com/office/powerpoint/2010/main" val="20909397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48026F-2DE2-4E69-B4FC-177D982D1A7E}"/>
              </a:ext>
            </a:extLst>
          </p:cNvPr>
          <p:cNvSpPr>
            <a:spLocks noGrp="1"/>
          </p:cNvSpPr>
          <p:nvPr>
            <p:ph type="ctrTitle"/>
          </p:nvPr>
        </p:nvSpPr>
        <p:spPr>
          <a:xfrm>
            <a:off x="1706572" y="1726737"/>
            <a:ext cx="8889999" cy="918710"/>
          </a:xfrm>
        </p:spPr>
        <p:txBody>
          <a:bodyPr>
            <a:noAutofit/>
          </a:bodyPr>
          <a:lstStyle/>
          <a:p>
            <a:r>
              <a:rPr lang="nl-NL" sz="4400" dirty="0">
                <a:solidFill>
                  <a:srgbClr val="ED7D31"/>
                </a:solidFill>
                <a:latin typeface="Calibri" panose="020F0502020204030204" pitchFamily="34" charset="0"/>
              </a:rPr>
              <a:t>Niveau 3</a:t>
            </a:r>
            <a:br>
              <a:rPr lang="nl-NL" sz="4400" dirty="0">
                <a:solidFill>
                  <a:schemeClr val="accent2">
                    <a:lumMod val="60000"/>
                    <a:lumOff val="40000"/>
                  </a:schemeClr>
                </a:solidFill>
                <a:latin typeface="Calibri" panose="020F0502020204030204" pitchFamily="34" charset="0"/>
              </a:rPr>
            </a:br>
            <a:br>
              <a:rPr lang="nl-NL" sz="4400" dirty="0">
                <a:solidFill>
                  <a:schemeClr val="accent2">
                    <a:lumMod val="60000"/>
                    <a:lumOff val="40000"/>
                  </a:schemeClr>
                </a:solidFill>
                <a:latin typeface="Calibri" panose="020F0502020204030204" pitchFamily="34" charset="0"/>
              </a:rPr>
            </a:br>
            <a:endParaRPr lang="nl-NL" sz="4400" dirty="0">
              <a:solidFill>
                <a:schemeClr val="accent2">
                  <a:lumMod val="60000"/>
                  <a:lumOff val="40000"/>
                </a:schemeClr>
              </a:solidFill>
              <a:latin typeface="Calibri" panose="020F0502020204030204" pitchFamily="34" charset="0"/>
            </a:endParaRPr>
          </a:p>
        </p:txBody>
      </p:sp>
      <p:pic>
        <p:nvPicPr>
          <p:cNvPr id="9" name="Afbeelding 8">
            <a:extLst>
              <a:ext uri="{FF2B5EF4-FFF2-40B4-BE49-F238E27FC236}">
                <a16:creationId xmlns:a16="http://schemas.microsoft.com/office/drawing/2014/main" id="{39285EA6-C47B-444A-8301-B10C7B6DA5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904" y="175331"/>
            <a:ext cx="2896004" cy="1095528"/>
          </a:xfrm>
          <a:prstGeom prst="rect">
            <a:avLst/>
          </a:prstGeom>
        </p:spPr>
      </p:pic>
      <p:sp>
        <p:nvSpPr>
          <p:cNvPr id="17" name="Ondertitel 16">
            <a:extLst>
              <a:ext uri="{FF2B5EF4-FFF2-40B4-BE49-F238E27FC236}">
                <a16:creationId xmlns:a16="http://schemas.microsoft.com/office/drawing/2014/main" id="{CB07E1C4-CBC2-4247-94ED-E66C112701BF}"/>
              </a:ext>
            </a:extLst>
          </p:cNvPr>
          <p:cNvSpPr>
            <a:spLocks noGrp="1"/>
          </p:cNvSpPr>
          <p:nvPr>
            <p:ph type="subTitle" idx="1"/>
          </p:nvPr>
        </p:nvSpPr>
        <p:spPr>
          <a:xfrm>
            <a:off x="1706572" y="2930307"/>
            <a:ext cx="9086345" cy="2350959"/>
          </a:xfrm>
        </p:spPr>
        <p:txBody>
          <a:bodyPr>
            <a:noAutofit/>
          </a:bodyPr>
          <a:lstStyle/>
          <a:p>
            <a:pPr marL="514350" indent="-514350">
              <a:buFont typeface="+mj-lt"/>
              <a:buAutoNum type="arabicPeriod"/>
            </a:pPr>
            <a:r>
              <a:rPr lang="nl-NL" sz="2800" b="1" dirty="0">
                <a:solidFill>
                  <a:srgbClr val="7030A0"/>
                </a:solidFill>
                <a:latin typeface="Calibri" panose="020F0502020204030204" pitchFamily="34" charset="0"/>
              </a:rPr>
              <a:t>Wat doen jullie nu per bouw? Welke programma’s gebruik je en hoe gebruik je deze?</a:t>
            </a:r>
          </a:p>
          <a:p>
            <a:pPr marL="514350" indent="-514350">
              <a:buFont typeface="+mj-lt"/>
              <a:buAutoNum type="arabicPeriod"/>
            </a:pPr>
            <a:r>
              <a:rPr lang="nl-NL" sz="2800" b="1" dirty="0">
                <a:solidFill>
                  <a:srgbClr val="7030A0"/>
                </a:solidFill>
                <a:latin typeface="Calibri" panose="020F0502020204030204" pitchFamily="34" charset="0"/>
              </a:rPr>
              <a:t>Hoe organiseer je het op school?</a:t>
            </a:r>
          </a:p>
          <a:p>
            <a:pPr marL="514350" indent="-514350">
              <a:buFont typeface="+mj-lt"/>
              <a:buAutoNum type="arabicPeriod"/>
            </a:pPr>
            <a:r>
              <a:rPr lang="nl-NL" sz="2800" b="1" dirty="0">
                <a:solidFill>
                  <a:srgbClr val="7030A0"/>
                </a:solidFill>
                <a:latin typeface="Calibri" panose="020F0502020204030204" pitchFamily="34" charset="0"/>
              </a:rPr>
              <a:t>Waar liggen knelpunten? Waar loop je tegenaan?</a:t>
            </a:r>
          </a:p>
          <a:p>
            <a:pPr marL="514350" indent="-514350">
              <a:buFont typeface="+mj-lt"/>
              <a:buAutoNum type="arabicPeriod"/>
            </a:pPr>
            <a:r>
              <a:rPr lang="nl-NL" sz="2800" b="1" dirty="0">
                <a:solidFill>
                  <a:srgbClr val="7030A0"/>
                </a:solidFill>
                <a:latin typeface="Calibri" panose="020F0502020204030204" pitchFamily="34" charset="0"/>
              </a:rPr>
              <a:t>Waar liggen kansen? Hoe moet het er idealiter uitzien?</a:t>
            </a:r>
          </a:p>
        </p:txBody>
      </p:sp>
    </p:spTree>
    <p:extLst>
      <p:ext uri="{BB962C8B-B14F-4D97-AF65-F5344CB8AC3E}">
        <p14:creationId xmlns:p14="http://schemas.microsoft.com/office/powerpoint/2010/main" val="27743174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39285EA6-C47B-444A-8301-B10C7B6DA5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904" y="175331"/>
            <a:ext cx="2896004" cy="1095528"/>
          </a:xfrm>
          <a:prstGeom prst="rect">
            <a:avLst/>
          </a:prstGeom>
        </p:spPr>
      </p:pic>
      <p:graphicFrame>
        <p:nvGraphicFramePr>
          <p:cNvPr id="3" name="Tabel 2">
            <a:extLst>
              <a:ext uri="{FF2B5EF4-FFF2-40B4-BE49-F238E27FC236}">
                <a16:creationId xmlns:a16="http://schemas.microsoft.com/office/drawing/2014/main" id="{110C52EC-8E36-4F85-BB14-E6DD645383BC}"/>
              </a:ext>
            </a:extLst>
          </p:cNvPr>
          <p:cNvGraphicFramePr>
            <a:graphicFrameLocks noGrp="1"/>
          </p:cNvGraphicFramePr>
          <p:nvPr>
            <p:extLst>
              <p:ext uri="{D42A27DB-BD31-4B8C-83A1-F6EECF244321}">
                <p14:modId xmlns:p14="http://schemas.microsoft.com/office/powerpoint/2010/main" val="516195047"/>
              </p:ext>
            </p:extLst>
          </p:nvPr>
        </p:nvGraphicFramePr>
        <p:xfrm>
          <a:off x="584615" y="1441877"/>
          <a:ext cx="11197654" cy="4284366"/>
        </p:xfrm>
        <a:graphic>
          <a:graphicData uri="http://schemas.openxmlformats.org/drawingml/2006/table">
            <a:tbl>
              <a:tblPr firstRow="1" bandRow="1">
                <a:tableStyleId>{5940675A-B579-460E-94D1-54222C63F5DA}</a:tableStyleId>
              </a:tblPr>
              <a:tblGrid>
                <a:gridCol w="5598827">
                  <a:extLst>
                    <a:ext uri="{9D8B030D-6E8A-4147-A177-3AD203B41FA5}">
                      <a16:colId xmlns:a16="http://schemas.microsoft.com/office/drawing/2014/main" val="2089780456"/>
                    </a:ext>
                  </a:extLst>
                </a:gridCol>
                <a:gridCol w="5598827">
                  <a:extLst>
                    <a:ext uri="{9D8B030D-6E8A-4147-A177-3AD203B41FA5}">
                      <a16:colId xmlns:a16="http://schemas.microsoft.com/office/drawing/2014/main" val="3800770877"/>
                    </a:ext>
                  </a:extLst>
                </a:gridCol>
              </a:tblGrid>
              <a:tr h="2252787">
                <a:tc>
                  <a:txBody>
                    <a:bodyPr/>
                    <a:lstStyle/>
                    <a:p>
                      <a:pPr algn="ctr"/>
                      <a:endParaRPr lang="nl-NL" sz="2800" dirty="0"/>
                    </a:p>
                    <a:p>
                      <a:pPr algn="ctr"/>
                      <a:r>
                        <a:rPr lang="nl-NL" sz="2800" dirty="0"/>
                        <a:t>Wat gebruiken je nu, per bouw?</a:t>
                      </a:r>
                    </a:p>
                    <a:p>
                      <a:pPr algn="ctr"/>
                      <a:endParaRPr lang="nl-NL" sz="2800" dirty="0"/>
                    </a:p>
                    <a:p>
                      <a:pPr algn="ctr"/>
                      <a:r>
                        <a:rPr lang="nl-NL" sz="2800" dirty="0"/>
                        <a:t>  bouw – midden --- boven</a:t>
                      </a:r>
                    </a:p>
                  </a:txBody>
                  <a:tcPr anchor="ctr"/>
                </a:tc>
                <a:tc>
                  <a:txBody>
                    <a:bodyPr/>
                    <a:lstStyle/>
                    <a:p>
                      <a:pPr algn="ctr"/>
                      <a:r>
                        <a:rPr lang="nl-NL" sz="2800" dirty="0"/>
                        <a:t>Hoe organiseer je dit?</a:t>
                      </a:r>
                    </a:p>
                  </a:txBody>
                  <a:tcPr anchor="ctr"/>
                </a:tc>
                <a:extLst>
                  <a:ext uri="{0D108BD9-81ED-4DB2-BD59-A6C34878D82A}">
                    <a16:rowId xmlns:a16="http://schemas.microsoft.com/office/drawing/2014/main" val="2788303555"/>
                  </a:ext>
                </a:extLst>
              </a:tr>
              <a:tr h="2031579">
                <a:tc>
                  <a:txBody>
                    <a:bodyPr/>
                    <a:lstStyle/>
                    <a:p>
                      <a:pPr algn="ctr"/>
                      <a:r>
                        <a:rPr lang="nl-NL" sz="2800" dirty="0"/>
                        <a:t>Welke knelpunten ervaar je?</a:t>
                      </a:r>
                    </a:p>
                  </a:txBody>
                  <a:tcPr anchor="ctr"/>
                </a:tc>
                <a:tc>
                  <a:txBody>
                    <a:bodyPr/>
                    <a:lstStyle/>
                    <a:p>
                      <a:pPr algn="ctr"/>
                      <a:endParaRPr lang="nl-NL" sz="2800" dirty="0"/>
                    </a:p>
                    <a:p>
                      <a:pPr algn="ctr"/>
                      <a:r>
                        <a:rPr lang="nl-NL" sz="2800" dirty="0"/>
                        <a:t>Welke kansen zie je?</a:t>
                      </a:r>
                    </a:p>
                    <a:p>
                      <a:pPr algn="ctr"/>
                      <a:r>
                        <a:rPr lang="nl-NL" sz="2800" dirty="0"/>
                        <a:t>Hoe ziet het er idealiter uit?</a:t>
                      </a:r>
                    </a:p>
                  </a:txBody>
                  <a:tcPr anchor="ctr"/>
                </a:tc>
                <a:extLst>
                  <a:ext uri="{0D108BD9-81ED-4DB2-BD59-A6C34878D82A}">
                    <a16:rowId xmlns:a16="http://schemas.microsoft.com/office/drawing/2014/main" val="933560410"/>
                  </a:ext>
                </a:extLst>
              </a:tr>
            </a:tbl>
          </a:graphicData>
        </a:graphic>
      </p:graphicFrame>
      <p:sp>
        <p:nvSpPr>
          <p:cNvPr id="7" name="Tekstvak 6">
            <a:extLst>
              <a:ext uri="{FF2B5EF4-FFF2-40B4-BE49-F238E27FC236}">
                <a16:creationId xmlns:a16="http://schemas.microsoft.com/office/drawing/2014/main" id="{F8FD4812-CA8E-465B-A68C-2D8656AAD4A4}"/>
              </a:ext>
            </a:extLst>
          </p:cNvPr>
          <p:cNvSpPr txBox="1"/>
          <p:nvPr/>
        </p:nvSpPr>
        <p:spPr>
          <a:xfrm>
            <a:off x="4152275" y="396667"/>
            <a:ext cx="3672591" cy="646331"/>
          </a:xfrm>
          <a:prstGeom prst="rect">
            <a:avLst/>
          </a:prstGeom>
          <a:noFill/>
        </p:spPr>
        <p:txBody>
          <a:bodyPr wrap="square" rtlCol="0">
            <a:spAutoFit/>
          </a:bodyPr>
          <a:lstStyle/>
          <a:p>
            <a:r>
              <a:rPr lang="nl-NL" dirty="0">
                <a:hlinkClick r:id="rId4"/>
              </a:rPr>
              <a:t>https://www.youtube.com/watch?v=Xk24DMOInnQ</a:t>
            </a:r>
            <a:endParaRPr lang="nl-NL" dirty="0"/>
          </a:p>
        </p:txBody>
      </p:sp>
    </p:spTree>
    <p:extLst>
      <p:ext uri="{BB962C8B-B14F-4D97-AF65-F5344CB8AC3E}">
        <p14:creationId xmlns:p14="http://schemas.microsoft.com/office/powerpoint/2010/main" val="24973206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48026F-2DE2-4E69-B4FC-177D982D1A7E}"/>
              </a:ext>
            </a:extLst>
          </p:cNvPr>
          <p:cNvSpPr>
            <a:spLocks noGrp="1"/>
          </p:cNvSpPr>
          <p:nvPr>
            <p:ph type="ctrTitle"/>
          </p:nvPr>
        </p:nvSpPr>
        <p:spPr>
          <a:xfrm>
            <a:off x="1499017" y="1833504"/>
            <a:ext cx="9847064" cy="918710"/>
          </a:xfrm>
        </p:spPr>
        <p:txBody>
          <a:bodyPr>
            <a:noAutofit/>
          </a:bodyPr>
          <a:lstStyle/>
          <a:p>
            <a:r>
              <a:rPr lang="nl-NL" sz="4400" dirty="0">
                <a:solidFill>
                  <a:srgbClr val="ED7D31"/>
                </a:solidFill>
                <a:latin typeface="Calibri" panose="020F0502020204030204" pitchFamily="34" charset="0"/>
              </a:rPr>
              <a:t>Neem een kopje koffie/thee/water mee!</a:t>
            </a:r>
          </a:p>
        </p:txBody>
      </p:sp>
      <p:pic>
        <p:nvPicPr>
          <p:cNvPr id="9" name="Afbeelding 8">
            <a:extLst>
              <a:ext uri="{FF2B5EF4-FFF2-40B4-BE49-F238E27FC236}">
                <a16:creationId xmlns:a16="http://schemas.microsoft.com/office/drawing/2014/main" id="{39285EA6-C47B-444A-8301-B10C7B6DA5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904" y="175331"/>
            <a:ext cx="2896004" cy="1095528"/>
          </a:xfrm>
          <a:prstGeom prst="rect">
            <a:avLst/>
          </a:prstGeom>
        </p:spPr>
      </p:pic>
      <p:pic>
        <p:nvPicPr>
          <p:cNvPr id="7" name="Afbeelding 6">
            <a:extLst>
              <a:ext uri="{FF2B5EF4-FFF2-40B4-BE49-F238E27FC236}">
                <a16:creationId xmlns:a16="http://schemas.microsoft.com/office/drawing/2014/main" id="{124D3B55-90C1-43C2-B167-6AE1769ABC4F}"/>
              </a:ext>
            </a:extLst>
          </p:cNvPr>
          <p:cNvPicPr>
            <a:picLocks noChangeAspect="1"/>
          </p:cNvPicPr>
          <p:nvPr/>
        </p:nvPicPr>
        <p:blipFill>
          <a:blip r:embed="rId4"/>
          <a:stretch>
            <a:fillRect/>
          </a:stretch>
        </p:blipFill>
        <p:spPr>
          <a:xfrm>
            <a:off x="3265908" y="2615499"/>
            <a:ext cx="5186597" cy="3580981"/>
          </a:xfrm>
          <a:prstGeom prst="rect">
            <a:avLst/>
          </a:prstGeom>
        </p:spPr>
      </p:pic>
    </p:spTree>
    <p:extLst>
      <p:ext uri="{BB962C8B-B14F-4D97-AF65-F5344CB8AC3E}">
        <p14:creationId xmlns:p14="http://schemas.microsoft.com/office/powerpoint/2010/main" val="31615774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39285EA6-C47B-444A-8301-B10C7B6DA5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904" y="175331"/>
            <a:ext cx="2896004" cy="1095528"/>
          </a:xfrm>
          <a:prstGeom prst="rect">
            <a:avLst/>
          </a:prstGeom>
        </p:spPr>
      </p:pic>
      <p:graphicFrame>
        <p:nvGraphicFramePr>
          <p:cNvPr id="3" name="Tabel 2">
            <a:extLst>
              <a:ext uri="{FF2B5EF4-FFF2-40B4-BE49-F238E27FC236}">
                <a16:creationId xmlns:a16="http://schemas.microsoft.com/office/drawing/2014/main" id="{110C52EC-8E36-4F85-BB14-E6DD645383BC}"/>
              </a:ext>
            </a:extLst>
          </p:cNvPr>
          <p:cNvGraphicFramePr>
            <a:graphicFrameLocks noGrp="1"/>
          </p:cNvGraphicFramePr>
          <p:nvPr/>
        </p:nvGraphicFramePr>
        <p:xfrm>
          <a:off x="584615" y="1441877"/>
          <a:ext cx="11197654" cy="4603622"/>
        </p:xfrm>
        <a:graphic>
          <a:graphicData uri="http://schemas.openxmlformats.org/drawingml/2006/table">
            <a:tbl>
              <a:tblPr firstRow="1" bandRow="1">
                <a:tableStyleId>{5940675A-B579-460E-94D1-54222C63F5DA}</a:tableStyleId>
              </a:tblPr>
              <a:tblGrid>
                <a:gridCol w="5598827">
                  <a:extLst>
                    <a:ext uri="{9D8B030D-6E8A-4147-A177-3AD203B41FA5}">
                      <a16:colId xmlns:a16="http://schemas.microsoft.com/office/drawing/2014/main" val="2089780456"/>
                    </a:ext>
                  </a:extLst>
                </a:gridCol>
                <a:gridCol w="5598827">
                  <a:extLst>
                    <a:ext uri="{9D8B030D-6E8A-4147-A177-3AD203B41FA5}">
                      <a16:colId xmlns:a16="http://schemas.microsoft.com/office/drawing/2014/main" val="3800770877"/>
                    </a:ext>
                  </a:extLst>
                </a:gridCol>
              </a:tblGrid>
              <a:tr h="2605467">
                <a:tc>
                  <a:txBody>
                    <a:bodyPr/>
                    <a:lstStyle/>
                    <a:p>
                      <a:pPr algn="ctr"/>
                      <a:endParaRPr lang="nl-NL" sz="2800" dirty="0"/>
                    </a:p>
                    <a:p>
                      <a:pPr algn="ctr"/>
                      <a:r>
                        <a:rPr lang="nl-NL" sz="2800" dirty="0"/>
                        <a:t>Wat gebruiken je nu, per bouw?</a:t>
                      </a:r>
                    </a:p>
                    <a:p>
                      <a:pPr algn="ctr"/>
                      <a:endParaRPr lang="nl-NL" sz="2800" dirty="0"/>
                    </a:p>
                    <a:p>
                      <a:pPr algn="ctr"/>
                      <a:r>
                        <a:rPr lang="nl-NL" sz="2800" dirty="0"/>
                        <a:t>  bouw – midden --- boven</a:t>
                      </a:r>
                    </a:p>
                  </a:txBody>
                  <a:tcPr/>
                </a:tc>
                <a:tc>
                  <a:txBody>
                    <a:bodyPr/>
                    <a:lstStyle/>
                    <a:p>
                      <a:pPr algn="ctr"/>
                      <a:endParaRPr lang="nl-NL" sz="2800" dirty="0"/>
                    </a:p>
                    <a:p>
                      <a:pPr algn="ctr"/>
                      <a:endParaRPr lang="nl-NL" sz="2800" dirty="0"/>
                    </a:p>
                    <a:p>
                      <a:pPr algn="ctr"/>
                      <a:r>
                        <a:rPr lang="nl-NL" sz="2800" dirty="0"/>
                        <a:t>Hoe organiseer je dit?</a:t>
                      </a:r>
                    </a:p>
                  </a:txBody>
                  <a:tcPr/>
                </a:tc>
                <a:extLst>
                  <a:ext uri="{0D108BD9-81ED-4DB2-BD59-A6C34878D82A}">
                    <a16:rowId xmlns:a16="http://schemas.microsoft.com/office/drawing/2014/main" val="2788303555"/>
                  </a:ext>
                </a:extLst>
              </a:tr>
              <a:tr h="1998155">
                <a:tc>
                  <a:txBody>
                    <a:bodyPr/>
                    <a:lstStyle/>
                    <a:p>
                      <a:pPr algn="ctr"/>
                      <a:endParaRPr lang="nl-NL" sz="2800" dirty="0"/>
                    </a:p>
                    <a:p>
                      <a:pPr algn="ctr"/>
                      <a:endParaRPr lang="nl-NL" sz="2800" dirty="0"/>
                    </a:p>
                    <a:p>
                      <a:pPr algn="ctr"/>
                      <a:r>
                        <a:rPr lang="nl-NL" sz="2800" dirty="0"/>
                        <a:t>Welke knelpunten ervaar je?</a:t>
                      </a:r>
                    </a:p>
                  </a:txBody>
                  <a:tcPr/>
                </a:tc>
                <a:tc>
                  <a:txBody>
                    <a:bodyPr/>
                    <a:lstStyle/>
                    <a:p>
                      <a:pPr algn="ctr"/>
                      <a:endParaRPr lang="nl-NL" sz="2800" dirty="0"/>
                    </a:p>
                    <a:p>
                      <a:pPr algn="ctr"/>
                      <a:r>
                        <a:rPr lang="nl-NL" sz="2800" dirty="0"/>
                        <a:t>Welke kansen zie je?</a:t>
                      </a:r>
                    </a:p>
                    <a:p>
                      <a:pPr algn="ctr"/>
                      <a:r>
                        <a:rPr lang="nl-NL" sz="2800" dirty="0"/>
                        <a:t>Hoe ziet het er idealiter uit?</a:t>
                      </a:r>
                    </a:p>
                  </a:txBody>
                  <a:tcPr/>
                </a:tc>
                <a:extLst>
                  <a:ext uri="{0D108BD9-81ED-4DB2-BD59-A6C34878D82A}">
                    <a16:rowId xmlns:a16="http://schemas.microsoft.com/office/drawing/2014/main" val="933560410"/>
                  </a:ext>
                </a:extLst>
              </a:tr>
            </a:tbl>
          </a:graphicData>
        </a:graphic>
      </p:graphicFrame>
      <p:sp>
        <p:nvSpPr>
          <p:cNvPr id="7" name="Tekstvak 6">
            <a:extLst>
              <a:ext uri="{FF2B5EF4-FFF2-40B4-BE49-F238E27FC236}">
                <a16:creationId xmlns:a16="http://schemas.microsoft.com/office/drawing/2014/main" id="{F8FD4812-CA8E-465B-A68C-2D8656AAD4A4}"/>
              </a:ext>
            </a:extLst>
          </p:cNvPr>
          <p:cNvSpPr txBox="1"/>
          <p:nvPr/>
        </p:nvSpPr>
        <p:spPr>
          <a:xfrm>
            <a:off x="4152275" y="396667"/>
            <a:ext cx="3672591" cy="646331"/>
          </a:xfrm>
          <a:prstGeom prst="rect">
            <a:avLst/>
          </a:prstGeom>
          <a:noFill/>
        </p:spPr>
        <p:txBody>
          <a:bodyPr wrap="square" rtlCol="0">
            <a:spAutoFit/>
          </a:bodyPr>
          <a:lstStyle/>
          <a:p>
            <a:r>
              <a:rPr lang="nl-NL" dirty="0">
                <a:hlinkClick r:id="rId4"/>
              </a:rPr>
              <a:t>https://www.youtube.com/watch?v=Xk24DMOInnQ</a:t>
            </a:r>
            <a:endParaRPr lang="nl-NL" dirty="0"/>
          </a:p>
        </p:txBody>
      </p:sp>
    </p:spTree>
    <p:extLst>
      <p:ext uri="{BB962C8B-B14F-4D97-AF65-F5344CB8AC3E}">
        <p14:creationId xmlns:p14="http://schemas.microsoft.com/office/powerpoint/2010/main" val="38463606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48026F-2DE2-4E69-B4FC-177D982D1A7E}"/>
              </a:ext>
            </a:extLst>
          </p:cNvPr>
          <p:cNvSpPr>
            <a:spLocks noGrp="1"/>
          </p:cNvSpPr>
          <p:nvPr>
            <p:ph type="ctrTitle"/>
          </p:nvPr>
        </p:nvSpPr>
        <p:spPr>
          <a:xfrm>
            <a:off x="2246218" y="2147906"/>
            <a:ext cx="10149173" cy="918710"/>
          </a:xfrm>
        </p:spPr>
        <p:txBody>
          <a:bodyPr>
            <a:noAutofit/>
          </a:bodyPr>
          <a:lstStyle/>
          <a:p>
            <a:r>
              <a:rPr lang="nl-NL" sz="4400" dirty="0">
                <a:solidFill>
                  <a:srgbClr val="ED7D31"/>
                </a:solidFill>
                <a:latin typeface="Calibri" panose="020F0502020204030204" pitchFamily="34" charset="0"/>
              </a:rPr>
              <a:t>Terugkoppeling</a:t>
            </a:r>
            <a:br>
              <a:rPr lang="nl-NL" sz="4400" dirty="0">
                <a:solidFill>
                  <a:schemeClr val="accent2">
                    <a:lumMod val="60000"/>
                    <a:lumOff val="40000"/>
                  </a:schemeClr>
                </a:solidFill>
                <a:latin typeface="Calibri" panose="020F0502020204030204" pitchFamily="34" charset="0"/>
              </a:rPr>
            </a:br>
            <a:br>
              <a:rPr lang="nl-NL" sz="4400" dirty="0">
                <a:solidFill>
                  <a:schemeClr val="accent2">
                    <a:lumMod val="60000"/>
                    <a:lumOff val="40000"/>
                  </a:schemeClr>
                </a:solidFill>
                <a:latin typeface="Calibri" panose="020F0502020204030204" pitchFamily="34" charset="0"/>
              </a:rPr>
            </a:br>
            <a:endParaRPr lang="nl-NL" sz="4400" dirty="0">
              <a:solidFill>
                <a:schemeClr val="accent2">
                  <a:lumMod val="60000"/>
                  <a:lumOff val="40000"/>
                </a:schemeClr>
              </a:solidFill>
              <a:latin typeface="Calibri" panose="020F0502020204030204" pitchFamily="34" charset="0"/>
            </a:endParaRPr>
          </a:p>
        </p:txBody>
      </p:sp>
      <p:pic>
        <p:nvPicPr>
          <p:cNvPr id="9" name="Afbeelding 8">
            <a:extLst>
              <a:ext uri="{FF2B5EF4-FFF2-40B4-BE49-F238E27FC236}">
                <a16:creationId xmlns:a16="http://schemas.microsoft.com/office/drawing/2014/main" id="{39285EA6-C47B-444A-8301-B10C7B6DA5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904" y="175331"/>
            <a:ext cx="2896004" cy="1095528"/>
          </a:xfrm>
          <a:prstGeom prst="rect">
            <a:avLst/>
          </a:prstGeom>
        </p:spPr>
      </p:pic>
      <p:sp>
        <p:nvSpPr>
          <p:cNvPr id="17" name="Ondertitel 16">
            <a:extLst>
              <a:ext uri="{FF2B5EF4-FFF2-40B4-BE49-F238E27FC236}">
                <a16:creationId xmlns:a16="http://schemas.microsoft.com/office/drawing/2014/main" id="{CB07E1C4-CBC2-4247-94ED-E66C112701BF}"/>
              </a:ext>
            </a:extLst>
          </p:cNvPr>
          <p:cNvSpPr>
            <a:spLocks noGrp="1"/>
          </p:cNvSpPr>
          <p:nvPr>
            <p:ph type="subTitle" idx="1"/>
          </p:nvPr>
        </p:nvSpPr>
        <p:spPr>
          <a:xfrm>
            <a:off x="899410" y="3791385"/>
            <a:ext cx="8360480" cy="918710"/>
          </a:xfrm>
        </p:spPr>
        <p:txBody>
          <a:bodyPr>
            <a:normAutofit fontScale="92500" lnSpcReduction="20000"/>
          </a:bodyPr>
          <a:lstStyle/>
          <a:p>
            <a:pPr algn="ctr"/>
            <a:r>
              <a:rPr lang="nl-NL" sz="3200" b="1" dirty="0">
                <a:solidFill>
                  <a:srgbClr val="7030A0"/>
                </a:solidFill>
                <a:latin typeface="Calibri" panose="020F0502020204030204" pitchFamily="34" charset="0"/>
              </a:rPr>
              <a:t>Voor geïnteresseerden:</a:t>
            </a:r>
          </a:p>
          <a:p>
            <a:pPr algn="ctr"/>
            <a:r>
              <a:rPr lang="nl-NL" sz="3200" b="1" dirty="0">
                <a:solidFill>
                  <a:srgbClr val="7030A0"/>
                </a:solidFill>
                <a:latin typeface="Calibri" panose="020F0502020204030204" pitchFamily="34" charset="0"/>
              </a:rPr>
              <a:t>www.informatiepuntdyslexie.nl</a:t>
            </a:r>
          </a:p>
        </p:txBody>
      </p:sp>
    </p:spTree>
    <p:extLst>
      <p:ext uri="{BB962C8B-B14F-4D97-AF65-F5344CB8AC3E}">
        <p14:creationId xmlns:p14="http://schemas.microsoft.com/office/powerpoint/2010/main" val="35434685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48026F-2DE2-4E69-B4FC-177D982D1A7E}"/>
              </a:ext>
            </a:extLst>
          </p:cNvPr>
          <p:cNvSpPr>
            <a:spLocks noGrp="1"/>
          </p:cNvSpPr>
          <p:nvPr>
            <p:ph type="ctrTitle"/>
          </p:nvPr>
        </p:nvSpPr>
        <p:spPr>
          <a:xfrm>
            <a:off x="1828801" y="1833504"/>
            <a:ext cx="9517280" cy="918710"/>
          </a:xfrm>
        </p:spPr>
        <p:txBody>
          <a:bodyPr>
            <a:noAutofit/>
          </a:bodyPr>
          <a:lstStyle/>
          <a:p>
            <a:r>
              <a:rPr lang="nl-NL" sz="4400" dirty="0">
                <a:solidFill>
                  <a:srgbClr val="ED7D31"/>
                </a:solidFill>
                <a:latin typeface="Calibri" panose="020F0502020204030204" pitchFamily="34" charset="0"/>
              </a:rPr>
              <a:t>Niveau 3 - kansen</a:t>
            </a:r>
            <a:br>
              <a:rPr lang="nl-NL" sz="4400" dirty="0">
                <a:solidFill>
                  <a:schemeClr val="accent2">
                    <a:lumMod val="60000"/>
                    <a:lumOff val="40000"/>
                  </a:schemeClr>
                </a:solidFill>
                <a:latin typeface="Calibri" panose="020F0502020204030204" pitchFamily="34" charset="0"/>
              </a:rPr>
            </a:br>
            <a:br>
              <a:rPr lang="nl-NL" sz="4400" dirty="0">
                <a:solidFill>
                  <a:schemeClr val="accent2">
                    <a:lumMod val="60000"/>
                    <a:lumOff val="40000"/>
                  </a:schemeClr>
                </a:solidFill>
                <a:latin typeface="Calibri" panose="020F0502020204030204" pitchFamily="34" charset="0"/>
              </a:rPr>
            </a:br>
            <a:endParaRPr lang="nl-NL" sz="4400" dirty="0">
              <a:solidFill>
                <a:schemeClr val="accent2">
                  <a:lumMod val="60000"/>
                  <a:lumOff val="40000"/>
                </a:schemeClr>
              </a:solidFill>
              <a:latin typeface="Calibri" panose="020F0502020204030204" pitchFamily="34" charset="0"/>
            </a:endParaRPr>
          </a:p>
        </p:txBody>
      </p:sp>
      <p:pic>
        <p:nvPicPr>
          <p:cNvPr id="9" name="Afbeelding 8">
            <a:extLst>
              <a:ext uri="{FF2B5EF4-FFF2-40B4-BE49-F238E27FC236}">
                <a16:creationId xmlns:a16="http://schemas.microsoft.com/office/drawing/2014/main" id="{39285EA6-C47B-444A-8301-B10C7B6DA5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904" y="175331"/>
            <a:ext cx="2896004" cy="1095528"/>
          </a:xfrm>
          <a:prstGeom prst="rect">
            <a:avLst/>
          </a:prstGeom>
        </p:spPr>
      </p:pic>
      <p:sp>
        <p:nvSpPr>
          <p:cNvPr id="17" name="Ondertitel 16">
            <a:extLst>
              <a:ext uri="{FF2B5EF4-FFF2-40B4-BE49-F238E27FC236}">
                <a16:creationId xmlns:a16="http://schemas.microsoft.com/office/drawing/2014/main" id="{CB07E1C4-CBC2-4247-94ED-E66C112701BF}"/>
              </a:ext>
            </a:extLst>
          </p:cNvPr>
          <p:cNvSpPr>
            <a:spLocks noGrp="1"/>
          </p:cNvSpPr>
          <p:nvPr>
            <p:ph type="subTitle" idx="1"/>
          </p:nvPr>
        </p:nvSpPr>
        <p:spPr>
          <a:xfrm>
            <a:off x="1828801" y="2968052"/>
            <a:ext cx="7640952" cy="2278505"/>
          </a:xfrm>
        </p:spPr>
        <p:txBody>
          <a:bodyPr>
            <a:normAutofit/>
          </a:bodyPr>
          <a:lstStyle/>
          <a:p>
            <a:pPr marL="514350" indent="-514350">
              <a:buAutoNum type="arabicPeriod"/>
            </a:pPr>
            <a:r>
              <a:rPr lang="nl-NL" sz="3200" b="1" dirty="0">
                <a:solidFill>
                  <a:srgbClr val="7030A0"/>
                </a:solidFill>
                <a:latin typeface="Calibri" panose="020F0502020204030204" pitchFamily="34" charset="0"/>
              </a:rPr>
              <a:t>Versterken scholen t.a.v. niveau 3</a:t>
            </a:r>
          </a:p>
          <a:p>
            <a:pPr marL="514350" indent="-514350">
              <a:buAutoNum type="arabicPeriod"/>
            </a:pPr>
            <a:r>
              <a:rPr lang="nl-NL" sz="3200" b="1" dirty="0">
                <a:solidFill>
                  <a:srgbClr val="7030A0"/>
                </a:solidFill>
                <a:latin typeface="Calibri" panose="020F0502020204030204" pitchFamily="34" charset="0"/>
              </a:rPr>
              <a:t>Uitvoering niveau 3</a:t>
            </a:r>
          </a:p>
          <a:p>
            <a:pPr marL="514350" indent="-514350">
              <a:buAutoNum type="arabicPeriod"/>
            </a:pPr>
            <a:r>
              <a:rPr lang="nl-NL" sz="3200" b="1" dirty="0">
                <a:solidFill>
                  <a:srgbClr val="7030A0"/>
                </a:solidFill>
                <a:latin typeface="Calibri" panose="020F0502020204030204" pitchFamily="34" charset="0"/>
              </a:rPr>
              <a:t>Toerusting personeel</a:t>
            </a:r>
          </a:p>
        </p:txBody>
      </p:sp>
      <p:pic>
        <p:nvPicPr>
          <p:cNvPr id="5" name="Afbeelding 4">
            <a:extLst>
              <a:ext uri="{FF2B5EF4-FFF2-40B4-BE49-F238E27FC236}">
                <a16:creationId xmlns:a16="http://schemas.microsoft.com/office/drawing/2014/main" id="{81EF7AA7-F8C3-4480-AC32-08D801B16D22}"/>
              </a:ext>
            </a:extLst>
          </p:cNvPr>
          <p:cNvPicPr>
            <a:picLocks noChangeAspect="1"/>
          </p:cNvPicPr>
          <p:nvPr/>
        </p:nvPicPr>
        <p:blipFill>
          <a:blip r:embed="rId4"/>
          <a:stretch>
            <a:fillRect/>
          </a:stretch>
        </p:blipFill>
        <p:spPr>
          <a:xfrm>
            <a:off x="8599111" y="396667"/>
            <a:ext cx="2613025" cy="1045210"/>
          </a:xfrm>
          <a:prstGeom prst="rect">
            <a:avLst/>
          </a:prstGeom>
        </p:spPr>
      </p:pic>
    </p:spTree>
    <p:extLst>
      <p:ext uri="{BB962C8B-B14F-4D97-AF65-F5344CB8AC3E}">
        <p14:creationId xmlns:p14="http://schemas.microsoft.com/office/powerpoint/2010/main" val="3140551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48026F-2DE2-4E69-B4FC-177D982D1A7E}"/>
              </a:ext>
            </a:extLst>
          </p:cNvPr>
          <p:cNvSpPr>
            <a:spLocks noGrp="1"/>
          </p:cNvSpPr>
          <p:nvPr>
            <p:ph type="ctrTitle"/>
          </p:nvPr>
        </p:nvSpPr>
        <p:spPr>
          <a:xfrm>
            <a:off x="1097482" y="1441877"/>
            <a:ext cx="8889999" cy="918710"/>
          </a:xfrm>
        </p:spPr>
        <p:txBody>
          <a:bodyPr>
            <a:noAutofit/>
          </a:bodyPr>
          <a:lstStyle/>
          <a:p>
            <a:r>
              <a:rPr lang="nl-NL" sz="4400" dirty="0">
                <a:solidFill>
                  <a:srgbClr val="ED7D31"/>
                </a:solidFill>
                <a:latin typeface="Calibri" panose="020F0502020204030204" pitchFamily="34" charset="0"/>
              </a:rPr>
              <a:t>Stellingen</a:t>
            </a:r>
          </a:p>
        </p:txBody>
      </p:sp>
      <p:pic>
        <p:nvPicPr>
          <p:cNvPr id="9" name="Afbeelding 8">
            <a:extLst>
              <a:ext uri="{FF2B5EF4-FFF2-40B4-BE49-F238E27FC236}">
                <a16:creationId xmlns:a16="http://schemas.microsoft.com/office/drawing/2014/main" id="{39285EA6-C47B-444A-8301-B10C7B6DA5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904" y="175331"/>
            <a:ext cx="2896004" cy="1095528"/>
          </a:xfrm>
          <a:prstGeom prst="rect">
            <a:avLst/>
          </a:prstGeom>
        </p:spPr>
      </p:pic>
      <p:sp>
        <p:nvSpPr>
          <p:cNvPr id="17" name="Ondertitel 16">
            <a:extLst>
              <a:ext uri="{FF2B5EF4-FFF2-40B4-BE49-F238E27FC236}">
                <a16:creationId xmlns:a16="http://schemas.microsoft.com/office/drawing/2014/main" id="{CB07E1C4-CBC2-4247-94ED-E66C112701BF}"/>
              </a:ext>
            </a:extLst>
          </p:cNvPr>
          <p:cNvSpPr>
            <a:spLocks noGrp="1"/>
          </p:cNvSpPr>
          <p:nvPr>
            <p:ph type="subTitle" idx="1"/>
          </p:nvPr>
        </p:nvSpPr>
        <p:spPr>
          <a:xfrm>
            <a:off x="1097482" y="2195608"/>
            <a:ext cx="10624826" cy="4115251"/>
          </a:xfrm>
        </p:spPr>
        <p:txBody>
          <a:bodyPr>
            <a:normAutofit/>
          </a:bodyPr>
          <a:lstStyle/>
          <a:p>
            <a:endParaRPr lang="nl-NL" sz="3200" b="1" dirty="0">
              <a:latin typeface="Calibri" panose="020F0502020204030204" pitchFamily="34" charset="0"/>
            </a:endParaRPr>
          </a:p>
          <a:p>
            <a:r>
              <a:rPr lang="nl-NL" sz="3200" b="1" dirty="0">
                <a:solidFill>
                  <a:srgbClr val="7030A0"/>
                </a:solidFill>
                <a:latin typeface="Calibri" panose="020F0502020204030204" pitchFamily="34" charset="0"/>
              </a:rPr>
              <a:t>1.  De kwaliteit van de leesinstructie is het hart van de preventie.</a:t>
            </a:r>
          </a:p>
          <a:p>
            <a:endParaRPr lang="nl-NL" sz="3200" b="1" dirty="0">
              <a:latin typeface="Calibri" panose="020F0502020204030204" pitchFamily="34" charset="0"/>
              <a:hlinkClick r:id="rId4"/>
            </a:endParaRPr>
          </a:p>
          <a:p>
            <a:r>
              <a:rPr lang="nl-NL" sz="3200" b="1" dirty="0">
                <a:latin typeface="Calibri" panose="020F0502020204030204" pitchFamily="34" charset="0"/>
                <a:hlinkClick r:id="rId4"/>
              </a:rPr>
              <a:t>https://www.youtube.com/watch?v=LaUe-Hf0uSM</a:t>
            </a:r>
            <a:endParaRPr lang="nl-NL" sz="3200" b="1" dirty="0">
              <a:latin typeface="Calibri" panose="020F0502020204030204" pitchFamily="34" charset="0"/>
            </a:endParaRPr>
          </a:p>
        </p:txBody>
      </p:sp>
    </p:spTree>
    <p:extLst>
      <p:ext uri="{BB962C8B-B14F-4D97-AF65-F5344CB8AC3E}">
        <p14:creationId xmlns:p14="http://schemas.microsoft.com/office/powerpoint/2010/main" val="42712655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48026F-2DE2-4E69-B4FC-177D982D1A7E}"/>
              </a:ext>
            </a:extLst>
          </p:cNvPr>
          <p:cNvSpPr>
            <a:spLocks noGrp="1"/>
          </p:cNvSpPr>
          <p:nvPr>
            <p:ph type="ctrTitle"/>
          </p:nvPr>
        </p:nvSpPr>
        <p:spPr>
          <a:xfrm>
            <a:off x="1768839" y="1833504"/>
            <a:ext cx="9577241" cy="918710"/>
          </a:xfrm>
        </p:spPr>
        <p:txBody>
          <a:bodyPr>
            <a:noAutofit/>
          </a:bodyPr>
          <a:lstStyle/>
          <a:p>
            <a:r>
              <a:rPr lang="nl-NL" sz="4400" dirty="0">
                <a:solidFill>
                  <a:srgbClr val="ED7D31"/>
                </a:solidFill>
                <a:latin typeface="Calibri" panose="020F0502020204030204" pitchFamily="34" charset="0"/>
              </a:rPr>
              <a:t>LEA 2019-2022 - VOORSTEL</a:t>
            </a:r>
            <a:br>
              <a:rPr lang="nl-NL" sz="4400" dirty="0">
                <a:solidFill>
                  <a:schemeClr val="accent2">
                    <a:lumMod val="60000"/>
                    <a:lumOff val="40000"/>
                  </a:schemeClr>
                </a:solidFill>
                <a:latin typeface="Calibri" panose="020F0502020204030204" pitchFamily="34" charset="0"/>
              </a:rPr>
            </a:br>
            <a:br>
              <a:rPr lang="nl-NL" sz="4400" dirty="0">
                <a:solidFill>
                  <a:schemeClr val="accent2">
                    <a:lumMod val="60000"/>
                    <a:lumOff val="40000"/>
                  </a:schemeClr>
                </a:solidFill>
                <a:latin typeface="Calibri" panose="020F0502020204030204" pitchFamily="34" charset="0"/>
              </a:rPr>
            </a:br>
            <a:endParaRPr lang="nl-NL" sz="4400" dirty="0">
              <a:solidFill>
                <a:schemeClr val="accent2">
                  <a:lumMod val="60000"/>
                  <a:lumOff val="40000"/>
                </a:schemeClr>
              </a:solidFill>
              <a:latin typeface="Calibri" panose="020F0502020204030204" pitchFamily="34" charset="0"/>
            </a:endParaRPr>
          </a:p>
        </p:txBody>
      </p:sp>
      <p:pic>
        <p:nvPicPr>
          <p:cNvPr id="9" name="Afbeelding 8">
            <a:extLst>
              <a:ext uri="{FF2B5EF4-FFF2-40B4-BE49-F238E27FC236}">
                <a16:creationId xmlns:a16="http://schemas.microsoft.com/office/drawing/2014/main" id="{39285EA6-C47B-444A-8301-B10C7B6DA5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904" y="175331"/>
            <a:ext cx="2896004" cy="1095528"/>
          </a:xfrm>
          <a:prstGeom prst="rect">
            <a:avLst/>
          </a:prstGeom>
        </p:spPr>
      </p:pic>
      <p:sp>
        <p:nvSpPr>
          <p:cNvPr id="17" name="Ondertitel 16">
            <a:extLst>
              <a:ext uri="{FF2B5EF4-FFF2-40B4-BE49-F238E27FC236}">
                <a16:creationId xmlns:a16="http://schemas.microsoft.com/office/drawing/2014/main" id="{CB07E1C4-CBC2-4247-94ED-E66C112701BF}"/>
              </a:ext>
            </a:extLst>
          </p:cNvPr>
          <p:cNvSpPr>
            <a:spLocks noGrp="1"/>
          </p:cNvSpPr>
          <p:nvPr>
            <p:ph type="subTitle" idx="1"/>
          </p:nvPr>
        </p:nvSpPr>
        <p:spPr>
          <a:xfrm>
            <a:off x="1768839" y="2895597"/>
            <a:ext cx="7536022" cy="2350959"/>
          </a:xfrm>
        </p:spPr>
        <p:txBody>
          <a:bodyPr>
            <a:normAutofit/>
          </a:bodyPr>
          <a:lstStyle/>
          <a:p>
            <a:pPr marL="514350" indent="-514350">
              <a:buAutoNum type="arabicPeriod"/>
            </a:pPr>
            <a:r>
              <a:rPr lang="nl-NL" sz="3200" b="1" dirty="0">
                <a:solidFill>
                  <a:srgbClr val="7030A0"/>
                </a:solidFill>
                <a:latin typeface="Calibri" panose="020F0502020204030204" pitchFamily="34" charset="0"/>
              </a:rPr>
              <a:t>Versterken scholen t.a.v. niveau 3</a:t>
            </a:r>
          </a:p>
          <a:p>
            <a:pPr marL="514350" indent="-514350">
              <a:buAutoNum type="arabicPeriod"/>
            </a:pPr>
            <a:r>
              <a:rPr lang="nl-NL" sz="3200" b="1" dirty="0">
                <a:solidFill>
                  <a:srgbClr val="7030A0"/>
                </a:solidFill>
                <a:latin typeface="Calibri" panose="020F0502020204030204" pitchFamily="34" charset="0"/>
              </a:rPr>
              <a:t>Bouw!</a:t>
            </a:r>
          </a:p>
          <a:p>
            <a:pPr marL="514350" indent="-514350">
              <a:buAutoNum type="arabicPeriod"/>
            </a:pPr>
            <a:r>
              <a:rPr lang="nl-NL" sz="3200" b="1" dirty="0">
                <a:solidFill>
                  <a:srgbClr val="7030A0"/>
                </a:solidFill>
                <a:latin typeface="Calibri" panose="020F0502020204030204" pitchFamily="34" charset="0"/>
              </a:rPr>
              <a:t>Uitvoering niveau 3</a:t>
            </a:r>
          </a:p>
          <a:p>
            <a:pPr marL="514350" indent="-514350">
              <a:buAutoNum type="arabicPeriod"/>
            </a:pPr>
            <a:r>
              <a:rPr lang="nl-NL" sz="3200" b="1" dirty="0">
                <a:solidFill>
                  <a:srgbClr val="7030A0"/>
                </a:solidFill>
                <a:latin typeface="Calibri" panose="020F0502020204030204" pitchFamily="34" charset="0"/>
              </a:rPr>
              <a:t>Toerusting personeel</a:t>
            </a:r>
          </a:p>
        </p:txBody>
      </p:sp>
      <p:pic>
        <p:nvPicPr>
          <p:cNvPr id="5" name="Afbeelding 4">
            <a:extLst>
              <a:ext uri="{FF2B5EF4-FFF2-40B4-BE49-F238E27FC236}">
                <a16:creationId xmlns:a16="http://schemas.microsoft.com/office/drawing/2014/main" id="{81EF7AA7-F8C3-4480-AC32-08D801B16D22}"/>
              </a:ext>
            </a:extLst>
          </p:cNvPr>
          <p:cNvPicPr>
            <a:picLocks noChangeAspect="1"/>
          </p:cNvPicPr>
          <p:nvPr/>
        </p:nvPicPr>
        <p:blipFill>
          <a:blip r:embed="rId4"/>
          <a:stretch>
            <a:fillRect/>
          </a:stretch>
        </p:blipFill>
        <p:spPr>
          <a:xfrm>
            <a:off x="8599111" y="396667"/>
            <a:ext cx="2613025" cy="1045210"/>
          </a:xfrm>
          <a:prstGeom prst="rect">
            <a:avLst/>
          </a:prstGeom>
        </p:spPr>
      </p:pic>
      <p:sp>
        <p:nvSpPr>
          <p:cNvPr id="3" name="Tekstvak 2">
            <a:extLst>
              <a:ext uri="{FF2B5EF4-FFF2-40B4-BE49-F238E27FC236}">
                <a16:creationId xmlns:a16="http://schemas.microsoft.com/office/drawing/2014/main" id="{8295719F-126A-4024-87CE-72F7B972C901}"/>
              </a:ext>
            </a:extLst>
          </p:cNvPr>
          <p:cNvSpPr txBox="1"/>
          <p:nvPr/>
        </p:nvSpPr>
        <p:spPr>
          <a:xfrm rot="20114720">
            <a:off x="8095960" y="4521717"/>
            <a:ext cx="2927085" cy="954107"/>
          </a:xfrm>
          <a:prstGeom prst="rect">
            <a:avLst/>
          </a:prstGeom>
          <a:noFill/>
        </p:spPr>
        <p:txBody>
          <a:bodyPr wrap="square" rtlCol="0">
            <a:spAutoFit/>
          </a:bodyPr>
          <a:lstStyle/>
          <a:p>
            <a:r>
              <a:rPr lang="nl-NL" sz="2800" b="1" dirty="0"/>
              <a:t>Woensdag 26 september 2018</a:t>
            </a:r>
          </a:p>
        </p:txBody>
      </p:sp>
    </p:spTree>
    <p:extLst>
      <p:ext uri="{BB962C8B-B14F-4D97-AF65-F5344CB8AC3E}">
        <p14:creationId xmlns:p14="http://schemas.microsoft.com/office/powerpoint/2010/main" val="512466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48026F-2DE2-4E69-B4FC-177D982D1A7E}"/>
              </a:ext>
            </a:extLst>
          </p:cNvPr>
          <p:cNvSpPr>
            <a:spLocks noGrp="1"/>
          </p:cNvSpPr>
          <p:nvPr>
            <p:ph type="ctrTitle"/>
          </p:nvPr>
        </p:nvSpPr>
        <p:spPr>
          <a:xfrm>
            <a:off x="1015624" y="1883075"/>
            <a:ext cx="8889999" cy="918710"/>
          </a:xfrm>
        </p:spPr>
        <p:txBody>
          <a:bodyPr>
            <a:noAutofit/>
          </a:bodyPr>
          <a:lstStyle/>
          <a:p>
            <a:r>
              <a:rPr lang="nl-NL" sz="4400" dirty="0">
                <a:solidFill>
                  <a:srgbClr val="ED7D31"/>
                </a:solidFill>
                <a:latin typeface="Calibri" panose="020F0502020204030204" pitchFamily="34" charset="0"/>
              </a:rPr>
              <a:t>Continuüm?</a:t>
            </a:r>
          </a:p>
        </p:txBody>
      </p:sp>
      <p:pic>
        <p:nvPicPr>
          <p:cNvPr id="9" name="Afbeelding 8">
            <a:extLst>
              <a:ext uri="{FF2B5EF4-FFF2-40B4-BE49-F238E27FC236}">
                <a16:creationId xmlns:a16="http://schemas.microsoft.com/office/drawing/2014/main" id="{39285EA6-C47B-444A-8301-B10C7B6DA5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904" y="175331"/>
            <a:ext cx="2896004" cy="1095528"/>
          </a:xfrm>
          <a:prstGeom prst="rect">
            <a:avLst/>
          </a:prstGeom>
        </p:spPr>
      </p:pic>
      <p:pic>
        <p:nvPicPr>
          <p:cNvPr id="5" name="Afbeelding 4">
            <a:extLst>
              <a:ext uri="{FF2B5EF4-FFF2-40B4-BE49-F238E27FC236}">
                <a16:creationId xmlns:a16="http://schemas.microsoft.com/office/drawing/2014/main" id="{81EF7AA7-F8C3-4480-AC32-08D801B16D22}"/>
              </a:ext>
            </a:extLst>
          </p:cNvPr>
          <p:cNvPicPr>
            <a:picLocks noChangeAspect="1"/>
          </p:cNvPicPr>
          <p:nvPr/>
        </p:nvPicPr>
        <p:blipFill>
          <a:blip r:embed="rId4"/>
          <a:stretch>
            <a:fillRect/>
          </a:stretch>
        </p:blipFill>
        <p:spPr>
          <a:xfrm>
            <a:off x="8599111" y="396667"/>
            <a:ext cx="2613025" cy="1045210"/>
          </a:xfrm>
          <a:prstGeom prst="rect">
            <a:avLst/>
          </a:prstGeom>
        </p:spPr>
      </p:pic>
      <p:pic>
        <p:nvPicPr>
          <p:cNvPr id="2050" name="Picture 2" descr="20de0022-ba4e-42b2-bf0e-f75bdd12ff8e@eurprd03">
            <a:extLst>
              <a:ext uri="{FF2B5EF4-FFF2-40B4-BE49-F238E27FC236}">
                <a16:creationId xmlns:a16="http://schemas.microsoft.com/office/drawing/2014/main" id="{96DD3E7E-71D0-4510-B524-597973CE18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1813" y="1441877"/>
            <a:ext cx="6096000" cy="455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77304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48026F-2DE2-4E69-B4FC-177D982D1A7E}"/>
              </a:ext>
            </a:extLst>
          </p:cNvPr>
          <p:cNvSpPr>
            <a:spLocks noGrp="1"/>
          </p:cNvSpPr>
          <p:nvPr>
            <p:ph type="ctrTitle"/>
          </p:nvPr>
        </p:nvSpPr>
        <p:spPr>
          <a:xfrm>
            <a:off x="1022330" y="1653958"/>
            <a:ext cx="8889999" cy="918710"/>
          </a:xfrm>
        </p:spPr>
        <p:txBody>
          <a:bodyPr>
            <a:noAutofit/>
          </a:bodyPr>
          <a:lstStyle/>
          <a:p>
            <a:r>
              <a:rPr lang="nl-NL" sz="4400" dirty="0">
                <a:solidFill>
                  <a:srgbClr val="ED7D31"/>
                </a:solidFill>
                <a:latin typeface="Calibri" panose="020F0502020204030204" pitchFamily="34" charset="0"/>
              </a:rPr>
              <a:t>Interventieniveau 4</a:t>
            </a:r>
          </a:p>
        </p:txBody>
      </p:sp>
      <p:pic>
        <p:nvPicPr>
          <p:cNvPr id="9" name="Afbeelding 8">
            <a:extLst>
              <a:ext uri="{FF2B5EF4-FFF2-40B4-BE49-F238E27FC236}">
                <a16:creationId xmlns:a16="http://schemas.microsoft.com/office/drawing/2014/main" id="{39285EA6-C47B-444A-8301-B10C7B6DA5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904" y="175331"/>
            <a:ext cx="2896004" cy="1095528"/>
          </a:xfrm>
          <a:prstGeom prst="rect">
            <a:avLst/>
          </a:prstGeom>
        </p:spPr>
      </p:pic>
      <p:sp>
        <p:nvSpPr>
          <p:cNvPr id="17" name="Ondertitel 16">
            <a:extLst>
              <a:ext uri="{FF2B5EF4-FFF2-40B4-BE49-F238E27FC236}">
                <a16:creationId xmlns:a16="http://schemas.microsoft.com/office/drawing/2014/main" id="{CB07E1C4-CBC2-4247-94ED-E66C112701BF}"/>
              </a:ext>
            </a:extLst>
          </p:cNvPr>
          <p:cNvSpPr>
            <a:spLocks noGrp="1"/>
          </p:cNvSpPr>
          <p:nvPr>
            <p:ph type="subTitle" idx="1"/>
          </p:nvPr>
        </p:nvSpPr>
        <p:spPr>
          <a:xfrm>
            <a:off x="1087781" y="2503970"/>
            <a:ext cx="7013672" cy="3324775"/>
          </a:xfrm>
        </p:spPr>
        <p:txBody>
          <a:bodyPr>
            <a:normAutofit/>
          </a:bodyPr>
          <a:lstStyle/>
          <a:p>
            <a:pPr marL="514350" indent="-514350">
              <a:buAutoNum type="arabicPeriod"/>
            </a:pPr>
            <a:r>
              <a:rPr lang="nl-NL" sz="3200" b="1" dirty="0">
                <a:solidFill>
                  <a:srgbClr val="7030A0"/>
                </a:solidFill>
                <a:latin typeface="Calibri" panose="020F0502020204030204" pitchFamily="34" charset="0"/>
              </a:rPr>
              <a:t>Routing</a:t>
            </a:r>
          </a:p>
          <a:p>
            <a:pPr marL="514350" indent="-514350">
              <a:buAutoNum type="arabicPeriod"/>
            </a:pPr>
            <a:r>
              <a:rPr lang="nl-NL" sz="3200" b="1" dirty="0">
                <a:solidFill>
                  <a:srgbClr val="7030A0"/>
                </a:solidFill>
                <a:latin typeface="Calibri" panose="020F0502020204030204" pitchFamily="34" charset="0"/>
              </a:rPr>
              <a:t>Screening</a:t>
            </a:r>
          </a:p>
          <a:p>
            <a:pPr marL="514350" indent="-514350">
              <a:buAutoNum type="arabicPeriod"/>
            </a:pPr>
            <a:r>
              <a:rPr lang="nl-NL" sz="3200" b="1" dirty="0">
                <a:solidFill>
                  <a:srgbClr val="7030A0"/>
                </a:solidFill>
                <a:latin typeface="Calibri" panose="020F0502020204030204" pitchFamily="34" charset="0"/>
              </a:rPr>
              <a:t>Formulieren</a:t>
            </a:r>
          </a:p>
          <a:p>
            <a:pPr marL="514350" indent="-514350">
              <a:buAutoNum type="arabicPeriod"/>
            </a:pPr>
            <a:r>
              <a:rPr lang="nl-NL" sz="3200" b="1" dirty="0">
                <a:solidFill>
                  <a:srgbClr val="7030A0"/>
                </a:solidFill>
                <a:latin typeface="Calibri" panose="020F0502020204030204" pitchFamily="34" charset="0"/>
              </a:rPr>
              <a:t>Monitor</a:t>
            </a:r>
          </a:p>
          <a:p>
            <a:pPr marL="514350" indent="-514350">
              <a:buAutoNum type="arabicPeriod"/>
            </a:pPr>
            <a:r>
              <a:rPr lang="nl-NL" sz="3200" b="1" dirty="0" err="1">
                <a:solidFill>
                  <a:srgbClr val="7030A0"/>
                </a:solidFill>
                <a:latin typeface="Calibri" panose="020F0502020204030204" pitchFamily="34" charset="0"/>
              </a:rPr>
              <a:t>DigiDoor</a:t>
            </a:r>
            <a:endParaRPr lang="nl-NL" sz="3200" b="1" dirty="0">
              <a:solidFill>
                <a:srgbClr val="7030A0"/>
              </a:solidFill>
              <a:latin typeface="Calibri" panose="020F0502020204030204" pitchFamily="34" charset="0"/>
            </a:endParaRPr>
          </a:p>
        </p:txBody>
      </p:sp>
      <p:pic>
        <p:nvPicPr>
          <p:cNvPr id="5" name="Afbeelding 4">
            <a:extLst>
              <a:ext uri="{FF2B5EF4-FFF2-40B4-BE49-F238E27FC236}">
                <a16:creationId xmlns:a16="http://schemas.microsoft.com/office/drawing/2014/main" id="{81EF7AA7-F8C3-4480-AC32-08D801B16D22}"/>
              </a:ext>
            </a:extLst>
          </p:cNvPr>
          <p:cNvPicPr>
            <a:picLocks noChangeAspect="1"/>
          </p:cNvPicPr>
          <p:nvPr/>
        </p:nvPicPr>
        <p:blipFill>
          <a:blip r:embed="rId4"/>
          <a:stretch>
            <a:fillRect/>
          </a:stretch>
        </p:blipFill>
        <p:spPr>
          <a:xfrm>
            <a:off x="8599111" y="396667"/>
            <a:ext cx="2613025" cy="1045210"/>
          </a:xfrm>
          <a:prstGeom prst="rect">
            <a:avLst/>
          </a:prstGeom>
        </p:spPr>
      </p:pic>
      <p:sp>
        <p:nvSpPr>
          <p:cNvPr id="4" name="Ovaal 3">
            <a:extLst>
              <a:ext uri="{FF2B5EF4-FFF2-40B4-BE49-F238E27FC236}">
                <a16:creationId xmlns:a16="http://schemas.microsoft.com/office/drawing/2014/main" id="{6A4DF10F-A9C0-4084-86E1-28E5D3C77F22}"/>
              </a:ext>
            </a:extLst>
          </p:cNvPr>
          <p:cNvSpPr/>
          <p:nvPr/>
        </p:nvSpPr>
        <p:spPr>
          <a:xfrm>
            <a:off x="6250898" y="3252866"/>
            <a:ext cx="4751882" cy="1797914"/>
          </a:xfrm>
          <a:prstGeom prst="ellipse">
            <a:avLst/>
          </a:prstGeom>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b="1">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6" name="Rechthoek 5">
            <a:extLst>
              <a:ext uri="{FF2B5EF4-FFF2-40B4-BE49-F238E27FC236}">
                <a16:creationId xmlns:a16="http://schemas.microsoft.com/office/drawing/2014/main" id="{9DCA0AA9-1BEC-4FCC-848B-FF9552F00505}"/>
              </a:ext>
            </a:extLst>
          </p:cNvPr>
          <p:cNvSpPr/>
          <p:nvPr/>
        </p:nvSpPr>
        <p:spPr>
          <a:xfrm>
            <a:off x="6910466" y="2752214"/>
            <a:ext cx="389744" cy="3916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04B7CAFD-756B-4696-9BF2-10A58C1CE964}"/>
              </a:ext>
            </a:extLst>
          </p:cNvPr>
          <p:cNvSpPr/>
          <p:nvPr/>
        </p:nvSpPr>
        <p:spPr>
          <a:xfrm>
            <a:off x="5411449" y="3676912"/>
            <a:ext cx="527762" cy="8800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A148DE96-9478-4719-99F7-07999D43F181}"/>
              </a:ext>
            </a:extLst>
          </p:cNvPr>
          <p:cNvSpPr/>
          <p:nvPr/>
        </p:nvSpPr>
        <p:spPr>
          <a:xfrm>
            <a:off x="7739798" y="2503970"/>
            <a:ext cx="389744" cy="3916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a:extLst>
              <a:ext uri="{FF2B5EF4-FFF2-40B4-BE49-F238E27FC236}">
                <a16:creationId xmlns:a16="http://schemas.microsoft.com/office/drawing/2014/main" id="{C596E1EC-C6ED-474F-93BE-31376B9A1BFB}"/>
              </a:ext>
            </a:extLst>
          </p:cNvPr>
          <p:cNvSpPr/>
          <p:nvPr/>
        </p:nvSpPr>
        <p:spPr>
          <a:xfrm>
            <a:off x="8559137" y="2486791"/>
            <a:ext cx="389744" cy="3916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a:extLst>
              <a:ext uri="{FF2B5EF4-FFF2-40B4-BE49-F238E27FC236}">
                <a16:creationId xmlns:a16="http://schemas.microsoft.com/office/drawing/2014/main" id="{521CE7C6-93A1-4F62-BA24-E031C3F7D2C3}"/>
              </a:ext>
            </a:extLst>
          </p:cNvPr>
          <p:cNvSpPr/>
          <p:nvPr/>
        </p:nvSpPr>
        <p:spPr>
          <a:xfrm>
            <a:off x="9304861" y="2665387"/>
            <a:ext cx="389744" cy="3916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13">
            <a:extLst>
              <a:ext uri="{FF2B5EF4-FFF2-40B4-BE49-F238E27FC236}">
                <a16:creationId xmlns:a16="http://schemas.microsoft.com/office/drawing/2014/main" id="{BD90FE6F-A018-4BD9-8A55-2FD3311F34F3}"/>
              </a:ext>
            </a:extLst>
          </p:cNvPr>
          <p:cNvSpPr/>
          <p:nvPr/>
        </p:nvSpPr>
        <p:spPr>
          <a:xfrm>
            <a:off x="5411449" y="4916773"/>
            <a:ext cx="527762" cy="4731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5" name="Rechthoek 14">
            <a:extLst>
              <a:ext uri="{FF2B5EF4-FFF2-40B4-BE49-F238E27FC236}">
                <a16:creationId xmlns:a16="http://schemas.microsoft.com/office/drawing/2014/main" id="{C8B59975-7345-47F0-A396-898C6C733F86}"/>
              </a:ext>
            </a:extLst>
          </p:cNvPr>
          <p:cNvSpPr/>
          <p:nvPr/>
        </p:nvSpPr>
        <p:spPr>
          <a:xfrm>
            <a:off x="7544925" y="5355581"/>
            <a:ext cx="1403955" cy="4731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a:extLst>
              <a:ext uri="{FF2B5EF4-FFF2-40B4-BE49-F238E27FC236}">
                <a16:creationId xmlns:a16="http://schemas.microsoft.com/office/drawing/2014/main" id="{CAD9B111-816A-4CC8-A69B-6BF5B1AA8B3B}"/>
              </a:ext>
            </a:extLst>
          </p:cNvPr>
          <p:cNvSpPr/>
          <p:nvPr/>
        </p:nvSpPr>
        <p:spPr>
          <a:xfrm>
            <a:off x="9210352" y="5355580"/>
            <a:ext cx="1403955" cy="4731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8" name="Rechte verbindingslijn 7">
            <a:extLst>
              <a:ext uri="{FF2B5EF4-FFF2-40B4-BE49-F238E27FC236}">
                <a16:creationId xmlns:a16="http://schemas.microsoft.com/office/drawing/2014/main" id="{DEAC10EB-B497-484A-B818-B3604D73767A}"/>
              </a:ext>
            </a:extLst>
          </p:cNvPr>
          <p:cNvCxnSpPr/>
          <p:nvPr/>
        </p:nvCxnSpPr>
        <p:spPr>
          <a:xfrm flipH="1">
            <a:off x="9304861" y="2895597"/>
            <a:ext cx="228883" cy="4662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Rechte verbindingslijn 17">
            <a:extLst>
              <a:ext uri="{FF2B5EF4-FFF2-40B4-BE49-F238E27FC236}">
                <a16:creationId xmlns:a16="http://schemas.microsoft.com/office/drawing/2014/main" id="{F7806954-4FF6-407F-95FD-1C89D6E06A59}"/>
              </a:ext>
            </a:extLst>
          </p:cNvPr>
          <p:cNvCxnSpPr>
            <a:cxnSpLocks/>
          </p:cNvCxnSpPr>
          <p:nvPr/>
        </p:nvCxnSpPr>
        <p:spPr>
          <a:xfrm flipH="1">
            <a:off x="5775105" y="4080142"/>
            <a:ext cx="475793" cy="422841"/>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A68E173D-891C-4A67-80B9-9B3D8328EF89}"/>
              </a:ext>
            </a:extLst>
          </p:cNvPr>
          <p:cNvCxnSpPr/>
          <p:nvPr/>
        </p:nvCxnSpPr>
        <p:spPr>
          <a:xfrm flipH="1">
            <a:off x="8512397" y="2912853"/>
            <a:ext cx="228883" cy="4662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2AD9A6AF-7775-4487-B43A-2B93EBD3504F}"/>
              </a:ext>
            </a:extLst>
          </p:cNvPr>
          <p:cNvCxnSpPr/>
          <p:nvPr/>
        </p:nvCxnSpPr>
        <p:spPr>
          <a:xfrm flipH="1">
            <a:off x="7729805" y="2849751"/>
            <a:ext cx="228883" cy="4662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C9DFCB66-F994-4C54-A1DF-E54547706DDB}"/>
              </a:ext>
            </a:extLst>
          </p:cNvPr>
          <p:cNvCxnSpPr/>
          <p:nvPr/>
        </p:nvCxnSpPr>
        <p:spPr>
          <a:xfrm flipH="1">
            <a:off x="6891445" y="3034893"/>
            <a:ext cx="228883" cy="466217"/>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kstvak 22">
            <a:extLst>
              <a:ext uri="{FF2B5EF4-FFF2-40B4-BE49-F238E27FC236}">
                <a16:creationId xmlns:a16="http://schemas.microsoft.com/office/drawing/2014/main" id="{14372584-BA61-42E6-8279-BD3E212BA2DD}"/>
              </a:ext>
            </a:extLst>
          </p:cNvPr>
          <p:cNvSpPr txBox="1"/>
          <p:nvPr/>
        </p:nvSpPr>
        <p:spPr>
          <a:xfrm>
            <a:off x="8648570" y="1925910"/>
            <a:ext cx="2563566" cy="369332"/>
          </a:xfrm>
          <a:prstGeom prst="rect">
            <a:avLst/>
          </a:prstGeom>
          <a:noFill/>
        </p:spPr>
        <p:txBody>
          <a:bodyPr wrap="square" rtlCol="0">
            <a:spAutoFit/>
          </a:bodyPr>
          <a:lstStyle/>
          <a:p>
            <a:r>
              <a:rPr lang="nl-NL" dirty="0"/>
              <a:t>ZORGAANBIEDERS</a:t>
            </a:r>
          </a:p>
        </p:txBody>
      </p:sp>
      <p:cxnSp>
        <p:nvCxnSpPr>
          <p:cNvPr id="24" name="Rechte verbindingslijn 23">
            <a:extLst>
              <a:ext uri="{FF2B5EF4-FFF2-40B4-BE49-F238E27FC236}">
                <a16:creationId xmlns:a16="http://schemas.microsoft.com/office/drawing/2014/main" id="{29B1A585-115F-4C1C-B4BB-436DF1E25AC3}"/>
              </a:ext>
            </a:extLst>
          </p:cNvPr>
          <p:cNvCxnSpPr/>
          <p:nvPr/>
        </p:nvCxnSpPr>
        <p:spPr>
          <a:xfrm flipH="1">
            <a:off x="8099561" y="4970072"/>
            <a:ext cx="228883" cy="466217"/>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kstvak 24">
            <a:extLst>
              <a:ext uri="{FF2B5EF4-FFF2-40B4-BE49-F238E27FC236}">
                <a16:creationId xmlns:a16="http://schemas.microsoft.com/office/drawing/2014/main" id="{9B7B1D0E-5CD9-4702-B214-85F72E4CBF81}"/>
              </a:ext>
            </a:extLst>
          </p:cNvPr>
          <p:cNvSpPr txBox="1"/>
          <p:nvPr/>
        </p:nvSpPr>
        <p:spPr>
          <a:xfrm>
            <a:off x="7797833" y="5417727"/>
            <a:ext cx="2563566" cy="369332"/>
          </a:xfrm>
          <a:prstGeom prst="rect">
            <a:avLst/>
          </a:prstGeom>
          <a:noFill/>
        </p:spPr>
        <p:txBody>
          <a:bodyPr wrap="square" rtlCol="0">
            <a:spAutoFit/>
          </a:bodyPr>
          <a:lstStyle/>
          <a:p>
            <a:r>
              <a:rPr lang="nl-NL" dirty="0"/>
              <a:t>SWV</a:t>
            </a:r>
          </a:p>
        </p:txBody>
      </p:sp>
      <p:sp>
        <p:nvSpPr>
          <p:cNvPr id="26" name="Tekstvak 25">
            <a:extLst>
              <a:ext uri="{FF2B5EF4-FFF2-40B4-BE49-F238E27FC236}">
                <a16:creationId xmlns:a16="http://schemas.microsoft.com/office/drawing/2014/main" id="{ACCDB408-C8E8-463F-B7D8-846DD2A513D4}"/>
              </a:ext>
            </a:extLst>
          </p:cNvPr>
          <p:cNvSpPr txBox="1"/>
          <p:nvPr/>
        </p:nvSpPr>
        <p:spPr>
          <a:xfrm>
            <a:off x="9250608" y="5403696"/>
            <a:ext cx="2563566" cy="369332"/>
          </a:xfrm>
          <a:prstGeom prst="rect">
            <a:avLst/>
          </a:prstGeom>
          <a:noFill/>
        </p:spPr>
        <p:txBody>
          <a:bodyPr wrap="square" rtlCol="0">
            <a:spAutoFit/>
          </a:bodyPr>
          <a:lstStyle/>
          <a:p>
            <a:r>
              <a:rPr lang="nl-NL" dirty="0"/>
              <a:t>JGT</a:t>
            </a:r>
          </a:p>
        </p:txBody>
      </p:sp>
      <p:sp>
        <p:nvSpPr>
          <p:cNvPr id="27" name="Tekstvak 26">
            <a:extLst>
              <a:ext uri="{FF2B5EF4-FFF2-40B4-BE49-F238E27FC236}">
                <a16:creationId xmlns:a16="http://schemas.microsoft.com/office/drawing/2014/main" id="{CF757FE8-EDFD-43AB-B9C8-EA005B91FF28}"/>
              </a:ext>
            </a:extLst>
          </p:cNvPr>
          <p:cNvSpPr txBox="1"/>
          <p:nvPr/>
        </p:nvSpPr>
        <p:spPr>
          <a:xfrm>
            <a:off x="4256104" y="4144588"/>
            <a:ext cx="2563566" cy="369332"/>
          </a:xfrm>
          <a:prstGeom prst="rect">
            <a:avLst/>
          </a:prstGeom>
          <a:noFill/>
        </p:spPr>
        <p:txBody>
          <a:bodyPr wrap="square" rtlCol="0">
            <a:spAutoFit/>
          </a:bodyPr>
          <a:lstStyle/>
          <a:p>
            <a:r>
              <a:rPr lang="nl-NL" dirty="0"/>
              <a:t>SCHOOL</a:t>
            </a:r>
          </a:p>
        </p:txBody>
      </p:sp>
      <p:sp>
        <p:nvSpPr>
          <p:cNvPr id="28" name="Tekstvak 27">
            <a:extLst>
              <a:ext uri="{FF2B5EF4-FFF2-40B4-BE49-F238E27FC236}">
                <a16:creationId xmlns:a16="http://schemas.microsoft.com/office/drawing/2014/main" id="{94756278-F07C-4EC9-990B-6F4484782DAB}"/>
              </a:ext>
            </a:extLst>
          </p:cNvPr>
          <p:cNvSpPr txBox="1"/>
          <p:nvPr/>
        </p:nvSpPr>
        <p:spPr>
          <a:xfrm>
            <a:off x="4195937" y="4942126"/>
            <a:ext cx="2563566" cy="369332"/>
          </a:xfrm>
          <a:prstGeom prst="rect">
            <a:avLst/>
          </a:prstGeom>
          <a:noFill/>
        </p:spPr>
        <p:txBody>
          <a:bodyPr wrap="square" rtlCol="0">
            <a:spAutoFit/>
          </a:bodyPr>
          <a:lstStyle/>
          <a:p>
            <a:r>
              <a:rPr lang="nl-NL" dirty="0"/>
              <a:t>OUDERS</a:t>
            </a:r>
          </a:p>
        </p:txBody>
      </p:sp>
      <p:cxnSp>
        <p:nvCxnSpPr>
          <p:cNvPr id="29" name="Rechte verbindingslijn 28">
            <a:extLst>
              <a:ext uri="{FF2B5EF4-FFF2-40B4-BE49-F238E27FC236}">
                <a16:creationId xmlns:a16="http://schemas.microsoft.com/office/drawing/2014/main" id="{9179106B-E429-4E82-B5D1-3C6AC79F28EB}"/>
              </a:ext>
            </a:extLst>
          </p:cNvPr>
          <p:cNvCxnSpPr>
            <a:cxnSpLocks/>
          </p:cNvCxnSpPr>
          <p:nvPr/>
        </p:nvCxnSpPr>
        <p:spPr>
          <a:xfrm>
            <a:off x="5569142" y="4324387"/>
            <a:ext cx="1" cy="596634"/>
          </a:xfrm>
          <a:prstGeom prst="line">
            <a:avLst/>
          </a:prstGeom>
        </p:spPr>
        <p:style>
          <a:lnRef idx="1">
            <a:schemeClr val="accent1"/>
          </a:lnRef>
          <a:fillRef idx="0">
            <a:schemeClr val="accent1"/>
          </a:fillRef>
          <a:effectRef idx="0">
            <a:schemeClr val="accent1"/>
          </a:effectRef>
          <a:fontRef idx="minor">
            <a:schemeClr val="tx1"/>
          </a:fontRef>
        </p:style>
      </p:cxnSp>
      <p:sp>
        <p:nvSpPr>
          <p:cNvPr id="32" name="Tekstvak 31">
            <a:extLst>
              <a:ext uri="{FF2B5EF4-FFF2-40B4-BE49-F238E27FC236}">
                <a16:creationId xmlns:a16="http://schemas.microsoft.com/office/drawing/2014/main" id="{24C0CA3F-84BD-4E04-927C-1D796517CBB0}"/>
              </a:ext>
            </a:extLst>
          </p:cNvPr>
          <p:cNvSpPr txBox="1"/>
          <p:nvPr/>
        </p:nvSpPr>
        <p:spPr>
          <a:xfrm>
            <a:off x="7859155" y="3964427"/>
            <a:ext cx="2563566" cy="369332"/>
          </a:xfrm>
          <a:prstGeom prst="rect">
            <a:avLst/>
          </a:prstGeom>
          <a:noFill/>
        </p:spPr>
        <p:txBody>
          <a:bodyPr wrap="square" rtlCol="0">
            <a:spAutoFit/>
          </a:bodyPr>
          <a:lstStyle/>
          <a:p>
            <a:r>
              <a:rPr lang="nl-NL" dirty="0"/>
              <a:t>DIGIDOOR</a:t>
            </a:r>
          </a:p>
        </p:txBody>
      </p:sp>
      <p:cxnSp>
        <p:nvCxnSpPr>
          <p:cNvPr id="7" name="Rechte verbindingslijn 6">
            <a:extLst>
              <a:ext uri="{FF2B5EF4-FFF2-40B4-BE49-F238E27FC236}">
                <a16:creationId xmlns:a16="http://schemas.microsoft.com/office/drawing/2014/main" id="{43EA6DFC-46EA-45B6-BE80-047B27F050B6}"/>
              </a:ext>
            </a:extLst>
          </p:cNvPr>
          <p:cNvCxnSpPr>
            <a:stCxn id="26" idx="1"/>
          </p:cNvCxnSpPr>
          <p:nvPr/>
        </p:nvCxnSpPr>
        <p:spPr>
          <a:xfrm flipH="1">
            <a:off x="8883080" y="5588362"/>
            <a:ext cx="3675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Rechte verbindingslijn 29">
            <a:extLst>
              <a:ext uri="{FF2B5EF4-FFF2-40B4-BE49-F238E27FC236}">
                <a16:creationId xmlns:a16="http://schemas.microsoft.com/office/drawing/2014/main" id="{2BBB75A6-B391-4EA5-A242-BC3205EF1A36}"/>
              </a:ext>
            </a:extLst>
          </p:cNvPr>
          <p:cNvCxnSpPr/>
          <p:nvPr/>
        </p:nvCxnSpPr>
        <p:spPr>
          <a:xfrm>
            <a:off x="9905623" y="4916773"/>
            <a:ext cx="302679" cy="50095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59592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39285EA6-C47B-444A-8301-B10C7B6DA5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904" y="175331"/>
            <a:ext cx="2896004" cy="1095528"/>
          </a:xfrm>
          <a:prstGeom prst="rect">
            <a:avLst/>
          </a:prstGeom>
        </p:spPr>
      </p:pic>
      <p:pic>
        <p:nvPicPr>
          <p:cNvPr id="5" name="Afbeelding 4">
            <a:extLst>
              <a:ext uri="{FF2B5EF4-FFF2-40B4-BE49-F238E27FC236}">
                <a16:creationId xmlns:a16="http://schemas.microsoft.com/office/drawing/2014/main" id="{81EF7AA7-F8C3-4480-AC32-08D801B16D22}"/>
              </a:ext>
            </a:extLst>
          </p:cNvPr>
          <p:cNvPicPr>
            <a:picLocks noChangeAspect="1"/>
          </p:cNvPicPr>
          <p:nvPr/>
        </p:nvPicPr>
        <p:blipFill>
          <a:blip r:embed="rId4"/>
          <a:stretch>
            <a:fillRect/>
          </a:stretch>
        </p:blipFill>
        <p:spPr>
          <a:xfrm>
            <a:off x="8599111" y="396667"/>
            <a:ext cx="2613025" cy="1045210"/>
          </a:xfrm>
          <a:prstGeom prst="rect">
            <a:avLst/>
          </a:prstGeom>
        </p:spPr>
      </p:pic>
      <p:pic>
        <p:nvPicPr>
          <p:cNvPr id="4" name="Afbeelding 3">
            <a:extLst>
              <a:ext uri="{FF2B5EF4-FFF2-40B4-BE49-F238E27FC236}">
                <a16:creationId xmlns:a16="http://schemas.microsoft.com/office/drawing/2014/main" id="{21B8123A-2133-4C0E-ACB5-A7423DE2CDEC}"/>
              </a:ext>
            </a:extLst>
          </p:cNvPr>
          <p:cNvPicPr>
            <a:picLocks noChangeAspect="1"/>
          </p:cNvPicPr>
          <p:nvPr/>
        </p:nvPicPr>
        <p:blipFill>
          <a:blip r:embed="rId5"/>
          <a:stretch>
            <a:fillRect/>
          </a:stretch>
        </p:blipFill>
        <p:spPr>
          <a:xfrm>
            <a:off x="3623734" y="1516802"/>
            <a:ext cx="4944531" cy="4944531"/>
          </a:xfrm>
          <a:prstGeom prst="rect">
            <a:avLst/>
          </a:prstGeom>
        </p:spPr>
      </p:pic>
    </p:spTree>
    <p:extLst>
      <p:ext uri="{BB962C8B-B14F-4D97-AF65-F5344CB8AC3E}">
        <p14:creationId xmlns:p14="http://schemas.microsoft.com/office/powerpoint/2010/main" val="2336114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48026F-2DE2-4E69-B4FC-177D982D1A7E}"/>
              </a:ext>
            </a:extLst>
          </p:cNvPr>
          <p:cNvSpPr>
            <a:spLocks noGrp="1"/>
          </p:cNvSpPr>
          <p:nvPr>
            <p:ph type="ctrTitle"/>
          </p:nvPr>
        </p:nvSpPr>
        <p:spPr>
          <a:xfrm>
            <a:off x="1097482" y="1441877"/>
            <a:ext cx="8889999" cy="918710"/>
          </a:xfrm>
        </p:spPr>
        <p:txBody>
          <a:bodyPr>
            <a:noAutofit/>
          </a:bodyPr>
          <a:lstStyle/>
          <a:p>
            <a:r>
              <a:rPr lang="nl-NL" sz="4400" dirty="0">
                <a:solidFill>
                  <a:srgbClr val="ED7D31"/>
                </a:solidFill>
                <a:latin typeface="Calibri" panose="020F0502020204030204" pitchFamily="34" charset="0"/>
              </a:rPr>
              <a:t>Stellingen</a:t>
            </a:r>
          </a:p>
        </p:txBody>
      </p:sp>
      <p:pic>
        <p:nvPicPr>
          <p:cNvPr id="9" name="Afbeelding 8">
            <a:extLst>
              <a:ext uri="{FF2B5EF4-FFF2-40B4-BE49-F238E27FC236}">
                <a16:creationId xmlns:a16="http://schemas.microsoft.com/office/drawing/2014/main" id="{39285EA6-C47B-444A-8301-B10C7B6DA5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904" y="175331"/>
            <a:ext cx="2896004" cy="1095528"/>
          </a:xfrm>
          <a:prstGeom prst="rect">
            <a:avLst/>
          </a:prstGeom>
        </p:spPr>
      </p:pic>
      <p:sp>
        <p:nvSpPr>
          <p:cNvPr id="17" name="Ondertitel 16">
            <a:extLst>
              <a:ext uri="{FF2B5EF4-FFF2-40B4-BE49-F238E27FC236}">
                <a16:creationId xmlns:a16="http://schemas.microsoft.com/office/drawing/2014/main" id="{CB07E1C4-CBC2-4247-94ED-E66C112701BF}"/>
              </a:ext>
            </a:extLst>
          </p:cNvPr>
          <p:cNvSpPr>
            <a:spLocks noGrp="1"/>
          </p:cNvSpPr>
          <p:nvPr>
            <p:ph type="subTitle" idx="1"/>
          </p:nvPr>
        </p:nvSpPr>
        <p:spPr>
          <a:xfrm>
            <a:off x="1097482" y="2195608"/>
            <a:ext cx="10624826" cy="4115251"/>
          </a:xfrm>
        </p:spPr>
        <p:txBody>
          <a:bodyPr>
            <a:normAutofit/>
          </a:bodyPr>
          <a:lstStyle/>
          <a:p>
            <a:endParaRPr lang="nl-NL" sz="3200" b="1" dirty="0">
              <a:latin typeface="Calibri" panose="020F0502020204030204" pitchFamily="34" charset="0"/>
            </a:endParaRPr>
          </a:p>
          <a:p>
            <a:r>
              <a:rPr lang="nl-NL" sz="3200" b="1" dirty="0">
                <a:solidFill>
                  <a:srgbClr val="7030A0"/>
                </a:solidFill>
                <a:latin typeface="Calibri" panose="020F0502020204030204" pitchFamily="34" charset="0"/>
              </a:rPr>
              <a:t>2. Kinderen die ‘er’ nog niet aan toe zijn, hebben baat bij kleuterverlenging.</a:t>
            </a:r>
          </a:p>
          <a:p>
            <a:endParaRPr lang="nl-NL" sz="3200" b="1" dirty="0">
              <a:latin typeface="Calibri" panose="020F0502020204030204" pitchFamily="34" charset="0"/>
              <a:hlinkClick r:id="rId4"/>
            </a:endParaRPr>
          </a:p>
          <a:p>
            <a:r>
              <a:rPr lang="nl-NL" sz="3200" b="1" dirty="0">
                <a:latin typeface="Calibri" panose="020F0502020204030204" pitchFamily="34" charset="0"/>
                <a:hlinkClick r:id="rId4"/>
              </a:rPr>
              <a:t>https://www.youtube.com/watch?v=LaUe-Hf0uSM</a:t>
            </a:r>
            <a:endParaRPr lang="nl-NL" sz="3200" b="1" dirty="0">
              <a:latin typeface="Calibri" panose="020F0502020204030204" pitchFamily="34" charset="0"/>
            </a:endParaRPr>
          </a:p>
        </p:txBody>
      </p:sp>
    </p:spTree>
    <p:extLst>
      <p:ext uri="{BB962C8B-B14F-4D97-AF65-F5344CB8AC3E}">
        <p14:creationId xmlns:p14="http://schemas.microsoft.com/office/powerpoint/2010/main" val="3586083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48026F-2DE2-4E69-B4FC-177D982D1A7E}"/>
              </a:ext>
            </a:extLst>
          </p:cNvPr>
          <p:cNvSpPr>
            <a:spLocks noGrp="1"/>
          </p:cNvSpPr>
          <p:nvPr>
            <p:ph type="ctrTitle"/>
          </p:nvPr>
        </p:nvSpPr>
        <p:spPr>
          <a:xfrm>
            <a:off x="1097482" y="1441877"/>
            <a:ext cx="8889999" cy="918710"/>
          </a:xfrm>
        </p:spPr>
        <p:txBody>
          <a:bodyPr>
            <a:noAutofit/>
          </a:bodyPr>
          <a:lstStyle/>
          <a:p>
            <a:r>
              <a:rPr lang="nl-NL" sz="4400" dirty="0">
                <a:solidFill>
                  <a:srgbClr val="ED7D31"/>
                </a:solidFill>
                <a:latin typeface="Calibri" panose="020F0502020204030204" pitchFamily="34" charset="0"/>
              </a:rPr>
              <a:t>Stellingen</a:t>
            </a:r>
          </a:p>
        </p:txBody>
      </p:sp>
      <p:pic>
        <p:nvPicPr>
          <p:cNvPr id="9" name="Afbeelding 8">
            <a:extLst>
              <a:ext uri="{FF2B5EF4-FFF2-40B4-BE49-F238E27FC236}">
                <a16:creationId xmlns:a16="http://schemas.microsoft.com/office/drawing/2014/main" id="{39285EA6-C47B-444A-8301-B10C7B6DA5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904" y="175331"/>
            <a:ext cx="2896004" cy="1095528"/>
          </a:xfrm>
          <a:prstGeom prst="rect">
            <a:avLst/>
          </a:prstGeom>
        </p:spPr>
      </p:pic>
      <p:sp>
        <p:nvSpPr>
          <p:cNvPr id="17" name="Ondertitel 16">
            <a:extLst>
              <a:ext uri="{FF2B5EF4-FFF2-40B4-BE49-F238E27FC236}">
                <a16:creationId xmlns:a16="http://schemas.microsoft.com/office/drawing/2014/main" id="{CB07E1C4-CBC2-4247-94ED-E66C112701BF}"/>
              </a:ext>
            </a:extLst>
          </p:cNvPr>
          <p:cNvSpPr>
            <a:spLocks noGrp="1"/>
          </p:cNvSpPr>
          <p:nvPr>
            <p:ph type="subTitle" idx="1"/>
          </p:nvPr>
        </p:nvSpPr>
        <p:spPr>
          <a:xfrm>
            <a:off x="1097482" y="2195608"/>
            <a:ext cx="10624826" cy="4115251"/>
          </a:xfrm>
        </p:spPr>
        <p:txBody>
          <a:bodyPr>
            <a:normAutofit/>
          </a:bodyPr>
          <a:lstStyle/>
          <a:p>
            <a:endParaRPr lang="nl-NL" sz="3200" b="1" dirty="0">
              <a:solidFill>
                <a:srgbClr val="7030A0"/>
              </a:solidFill>
              <a:latin typeface="Calibri" panose="020F0502020204030204" pitchFamily="34" charset="0"/>
            </a:endParaRPr>
          </a:p>
          <a:p>
            <a:r>
              <a:rPr lang="nl-NL" sz="3200" b="1" dirty="0">
                <a:solidFill>
                  <a:srgbClr val="7030A0"/>
                </a:solidFill>
                <a:latin typeface="Calibri" panose="020F0502020204030204" pitchFamily="34" charset="0"/>
              </a:rPr>
              <a:t>3. Een school die zijn aandacht richt op vloeiend lezen boekt betere resultaten dan de school die zich richt op vlot lezen.</a:t>
            </a:r>
          </a:p>
          <a:p>
            <a:endParaRPr lang="nl-NL" sz="3200" b="1" dirty="0">
              <a:latin typeface="Calibri" panose="020F0502020204030204" pitchFamily="34" charset="0"/>
              <a:hlinkClick r:id="rId4"/>
            </a:endParaRPr>
          </a:p>
          <a:p>
            <a:r>
              <a:rPr lang="nl-NL" sz="3200" b="1" dirty="0">
                <a:latin typeface="Calibri" panose="020F0502020204030204" pitchFamily="34" charset="0"/>
                <a:hlinkClick r:id="rId4"/>
              </a:rPr>
              <a:t>https://www.youtube.com/watch?v=LaUe-Hf0uSM</a:t>
            </a:r>
            <a:endParaRPr lang="nl-NL" sz="3200" b="1" dirty="0">
              <a:latin typeface="Calibri" panose="020F0502020204030204" pitchFamily="34" charset="0"/>
            </a:endParaRPr>
          </a:p>
        </p:txBody>
      </p:sp>
    </p:spTree>
    <p:extLst>
      <p:ext uri="{BB962C8B-B14F-4D97-AF65-F5344CB8AC3E}">
        <p14:creationId xmlns:p14="http://schemas.microsoft.com/office/powerpoint/2010/main" val="1371355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48026F-2DE2-4E69-B4FC-177D982D1A7E}"/>
              </a:ext>
            </a:extLst>
          </p:cNvPr>
          <p:cNvSpPr>
            <a:spLocks noGrp="1"/>
          </p:cNvSpPr>
          <p:nvPr>
            <p:ph type="ctrTitle"/>
          </p:nvPr>
        </p:nvSpPr>
        <p:spPr>
          <a:xfrm>
            <a:off x="1097482" y="1441877"/>
            <a:ext cx="8889999" cy="918710"/>
          </a:xfrm>
        </p:spPr>
        <p:txBody>
          <a:bodyPr>
            <a:noAutofit/>
          </a:bodyPr>
          <a:lstStyle/>
          <a:p>
            <a:r>
              <a:rPr lang="nl-NL" sz="4400" dirty="0">
                <a:solidFill>
                  <a:srgbClr val="ED7D31"/>
                </a:solidFill>
                <a:latin typeface="Calibri" panose="020F0502020204030204" pitchFamily="34" charset="0"/>
              </a:rPr>
              <a:t>Stellingen</a:t>
            </a:r>
          </a:p>
        </p:txBody>
      </p:sp>
      <p:pic>
        <p:nvPicPr>
          <p:cNvPr id="9" name="Afbeelding 8">
            <a:extLst>
              <a:ext uri="{FF2B5EF4-FFF2-40B4-BE49-F238E27FC236}">
                <a16:creationId xmlns:a16="http://schemas.microsoft.com/office/drawing/2014/main" id="{39285EA6-C47B-444A-8301-B10C7B6DA5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904" y="175331"/>
            <a:ext cx="2896004" cy="1095528"/>
          </a:xfrm>
          <a:prstGeom prst="rect">
            <a:avLst/>
          </a:prstGeom>
        </p:spPr>
      </p:pic>
      <p:sp>
        <p:nvSpPr>
          <p:cNvPr id="17" name="Ondertitel 16">
            <a:extLst>
              <a:ext uri="{FF2B5EF4-FFF2-40B4-BE49-F238E27FC236}">
                <a16:creationId xmlns:a16="http://schemas.microsoft.com/office/drawing/2014/main" id="{CB07E1C4-CBC2-4247-94ED-E66C112701BF}"/>
              </a:ext>
            </a:extLst>
          </p:cNvPr>
          <p:cNvSpPr>
            <a:spLocks noGrp="1"/>
          </p:cNvSpPr>
          <p:nvPr>
            <p:ph type="subTitle" idx="1"/>
          </p:nvPr>
        </p:nvSpPr>
        <p:spPr>
          <a:xfrm>
            <a:off x="1097482" y="2195608"/>
            <a:ext cx="10624826" cy="4115251"/>
          </a:xfrm>
        </p:spPr>
        <p:txBody>
          <a:bodyPr>
            <a:normAutofit/>
          </a:bodyPr>
          <a:lstStyle/>
          <a:p>
            <a:endParaRPr lang="nl-NL" sz="3200" b="1" dirty="0">
              <a:latin typeface="Calibri" panose="020F0502020204030204" pitchFamily="34" charset="0"/>
            </a:endParaRPr>
          </a:p>
          <a:p>
            <a:r>
              <a:rPr lang="nl-NL" sz="3200" b="1" dirty="0">
                <a:solidFill>
                  <a:srgbClr val="7030A0"/>
                </a:solidFill>
                <a:latin typeface="Calibri" panose="020F0502020204030204" pitchFamily="34" charset="0"/>
              </a:rPr>
              <a:t>4. De gemeenschappen Lelystad en Dronten kunnen het zich niet veroorloven dat 25% aan de kant komt te staan door gebrekkige leesvaardigheden.</a:t>
            </a:r>
          </a:p>
          <a:p>
            <a:endParaRPr lang="nl-NL" sz="3200" b="1" dirty="0">
              <a:latin typeface="Calibri" panose="020F0502020204030204" pitchFamily="34" charset="0"/>
              <a:hlinkClick r:id="rId4"/>
            </a:endParaRPr>
          </a:p>
          <a:p>
            <a:r>
              <a:rPr lang="nl-NL" sz="3200" b="1" dirty="0">
                <a:latin typeface="Calibri" panose="020F0502020204030204" pitchFamily="34" charset="0"/>
                <a:hlinkClick r:id="rId4"/>
              </a:rPr>
              <a:t>https://www.youtube.com/watch?v=LaUe-Hf0uSM</a:t>
            </a:r>
            <a:endParaRPr lang="nl-NL" sz="3200" b="1" dirty="0">
              <a:latin typeface="Calibri" panose="020F0502020204030204" pitchFamily="34" charset="0"/>
            </a:endParaRPr>
          </a:p>
        </p:txBody>
      </p:sp>
    </p:spTree>
    <p:extLst>
      <p:ext uri="{BB962C8B-B14F-4D97-AF65-F5344CB8AC3E}">
        <p14:creationId xmlns:p14="http://schemas.microsoft.com/office/powerpoint/2010/main" val="3148996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48026F-2DE2-4E69-B4FC-177D982D1A7E}"/>
              </a:ext>
            </a:extLst>
          </p:cNvPr>
          <p:cNvSpPr>
            <a:spLocks noGrp="1"/>
          </p:cNvSpPr>
          <p:nvPr>
            <p:ph type="ctrTitle"/>
          </p:nvPr>
        </p:nvSpPr>
        <p:spPr>
          <a:xfrm>
            <a:off x="1097482" y="1441877"/>
            <a:ext cx="8889999" cy="918710"/>
          </a:xfrm>
        </p:spPr>
        <p:txBody>
          <a:bodyPr>
            <a:noAutofit/>
          </a:bodyPr>
          <a:lstStyle/>
          <a:p>
            <a:r>
              <a:rPr lang="nl-NL" sz="4400" dirty="0">
                <a:solidFill>
                  <a:srgbClr val="ED7D31"/>
                </a:solidFill>
                <a:latin typeface="Calibri" panose="020F0502020204030204" pitchFamily="34" charset="0"/>
              </a:rPr>
              <a:t>Stellingen</a:t>
            </a:r>
          </a:p>
        </p:txBody>
      </p:sp>
      <p:pic>
        <p:nvPicPr>
          <p:cNvPr id="9" name="Afbeelding 8">
            <a:extLst>
              <a:ext uri="{FF2B5EF4-FFF2-40B4-BE49-F238E27FC236}">
                <a16:creationId xmlns:a16="http://schemas.microsoft.com/office/drawing/2014/main" id="{39285EA6-C47B-444A-8301-B10C7B6DA5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904" y="175331"/>
            <a:ext cx="2896004" cy="1095528"/>
          </a:xfrm>
          <a:prstGeom prst="rect">
            <a:avLst/>
          </a:prstGeom>
        </p:spPr>
      </p:pic>
      <p:sp>
        <p:nvSpPr>
          <p:cNvPr id="17" name="Ondertitel 16">
            <a:extLst>
              <a:ext uri="{FF2B5EF4-FFF2-40B4-BE49-F238E27FC236}">
                <a16:creationId xmlns:a16="http://schemas.microsoft.com/office/drawing/2014/main" id="{CB07E1C4-CBC2-4247-94ED-E66C112701BF}"/>
              </a:ext>
            </a:extLst>
          </p:cNvPr>
          <p:cNvSpPr>
            <a:spLocks noGrp="1"/>
          </p:cNvSpPr>
          <p:nvPr>
            <p:ph type="subTitle" idx="1"/>
          </p:nvPr>
        </p:nvSpPr>
        <p:spPr>
          <a:xfrm>
            <a:off x="1097482" y="2195608"/>
            <a:ext cx="10624826" cy="4115251"/>
          </a:xfrm>
        </p:spPr>
        <p:txBody>
          <a:bodyPr>
            <a:normAutofit/>
          </a:bodyPr>
          <a:lstStyle/>
          <a:p>
            <a:endParaRPr lang="nl-NL" sz="3200" b="1" dirty="0">
              <a:latin typeface="Calibri" panose="020F0502020204030204" pitchFamily="34" charset="0"/>
            </a:endParaRPr>
          </a:p>
          <a:p>
            <a:r>
              <a:rPr lang="nl-NL" sz="3200" b="1" dirty="0">
                <a:solidFill>
                  <a:srgbClr val="7030A0"/>
                </a:solidFill>
                <a:latin typeface="Calibri" panose="020F0502020204030204" pitchFamily="34" charset="0"/>
              </a:rPr>
              <a:t>5. Elk kind – ongeacht zijn achtergrond – kan leren lezen (Kees </a:t>
            </a:r>
            <a:r>
              <a:rPr lang="nl-NL" sz="3200" b="1" dirty="0" err="1">
                <a:solidFill>
                  <a:srgbClr val="7030A0"/>
                </a:solidFill>
                <a:latin typeface="Calibri" panose="020F0502020204030204" pitchFamily="34" charset="0"/>
              </a:rPr>
              <a:t>Vernooij</a:t>
            </a:r>
            <a:r>
              <a:rPr lang="nl-NL" sz="3200" b="1" dirty="0">
                <a:solidFill>
                  <a:srgbClr val="7030A0"/>
                </a:solidFill>
                <a:latin typeface="Calibri" panose="020F0502020204030204" pitchFamily="34" charset="0"/>
              </a:rPr>
              <a:t>).</a:t>
            </a:r>
          </a:p>
          <a:p>
            <a:pPr marL="514350" indent="-514350">
              <a:buAutoNum type="arabicPeriod"/>
            </a:pPr>
            <a:endParaRPr lang="nl-NL" sz="3200" b="1" dirty="0">
              <a:latin typeface="Calibri" panose="020F0502020204030204" pitchFamily="34" charset="0"/>
            </a:endParaRPr>
          </a:p>
          <a:p>
            <a:r>
              <a:rPr lang="nl-NL" sz="3200" b="1" dirty="0">
                <a:latin typeface="Calibri" panose="020F0502020204030204" pitchFamily="34" charset="0"/>
                <a:hlinkClick r:id="rId4"/>
              </a:rPr>
              <a:t>https://www.youtube.com/watch?v=LaUe-Hf0uSM</a:t>
            </a:r>
            <a:endParaRPr lang="nl-NL" sz="3200" b="1" dirty="0">
              <a:latin typeface="Calibri" panose="020F0502020204030204" pitchFamily="34" charset="0"/>
            </a:endParaRPr>
          </a:p>
        </p:txBody>
      </p:sp>
    </p:spTree>
    <p:extLst>
      <p:ext uri="{BB962C8B-B14F-4D97-AF65-F5344CB8AC3E}">
        <p14:creationId xmlns:p14="http://schemas.microsoft.com/office/powerpoint/2010/main" val="3321971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48724" y="1565081"/>
            <a:ext cx="7334102" cy="582809"/>
          </a:xfrm>
        </p:spPr>
        <p:txBody>
          <a:bodyPr>
            <a:normAutofit/>
          </a:bodyPr>
          <a:lstStyle/>
          <a:p>
            <a:r>
              <a:rPr lang="nl-NL" sz="2600" dirty="0">
                <a:solidFill>
                  <a:srgbClr val="ED7D31"/>
                </a:solidFill>
              </a:rPr>
              <a:t>Leesprobleem of dyslexie?</a:t>
            </a:r>
          </a:p>
        </p:txBody>
      </p:sp>
      <p:sp>
        <p:nvSpPr>
          <p:cNvPr id="4" name="Gelijkbenige driehoek 3"/>
          <p:cNvSpPr/>
          <p:nvPr/>
        </p:nvSpPr>
        <p:spPr>
          <a:xfrm>
            <a:off x="1657814" y="811177"/>
            <a:ext cx="8943278" cy="5834951"/>
          </a:xfrm>
          <a:prstGeom prs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000"/>
                </a:solidFill>
                <a:effectLst/>
                <a:uLnTx/>
                <a:uFillTx/>
                <a:latin typeface="Arial" panose="020B0604020202020204"/>
                <a:ea typeface="+mn-ea"/>
                <a:cs typeface="+mn-cs"/>
              </a:rPr>
              <a:t>Goed leesonderwijs (100%)</a:t>
            </a:r>
          </a:p>
        </p:txBody>
      </p:sp>
      <p:pic>
        <p:nvPicPr>
          <p:cNvPr id="5" name="Afbeelding 4"/>
          <p:cNvPicPr>
            <a:picLocks noChangeAspect="1"/>
          </p:cNvPicPr>
          <p:nvPr/>
        </p:nvPicPr>
        <p:blipFill>
          <a:blip r:embed="rId3"/>
          <a:stretch>
            <a:fillRect/>
          </a:stretch>
        </p:blipFill>
        <p:spPr>
          <a:xfrm>
            <a:off x="2327985" y="4720491"/>
            <a:ext cx="3042230" cy="1986417"/>
          </a:xfrm>
          <a:prstGeom prst="rect">
            <a:avLst/>
          </a:prstGeom>
        </p:spPr>
      </p:pic>
      <p:sp>
        <p:nvSpPr>
          <p:cNvPr id="9" name="Gelijkbenige driehoek 8"/>
          <p:cNvSpPr/>
          <p:nvPr/>
        </p:nvSpPr>
        <p:spPr>
          <a:xfrm>
            <a:off x="3074021" y="840339"/>
            <a:ext cx="6099716" cy="3943534"/>
          </a:xfrm>
          <a:prstGeom prst="triangle">
            <a:avLst>
              <a:gd name="adj" fmla="val 50164"/>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000"/>
                </a:solidFill>
                <a:effectLst/>
                <a:uLnTx/>
                <a:uFillTx/>
                <a:latin typeface="Arial" panose="020B0604020202020204"/>
                <a:ea typeface="+mn-ea"/>
                <a:cs typeface="+mn-cs"/>
              </a:rPr>
              <a:t>Extra hulp van de leerkracht en ouders (25%)</a:t>
            </a:r>
          </a:p>
        </p:txBody>
      </p:sp>
      <p:sp>
        <p:nvSpPr>
          <p:cNvPr id="8" name="Lijntoelichting 1 7"/>
          <p:cNvSpPr/>
          <p:nvPr/>
        </p:nvSpPr>
        <p:spPr>
          <a:xfrm>
            <a:off x="9164006" y="3971864"/>
            <a:ext cx="1227529" cy="582809"/>
          </a:xfrm>
          <a:prstGeom prst="borderCallout1">
            <a:avLst>
              <a:gd name="adj1" fmla="val 18750"/>
              <a:gd name="adj2" fmla="val -8333"/>
              <a:gd name="adj3" fmla="val 152464"/>
              <a:gd name="adj4" fmla="val -43506"/>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white"/>
                </a:solidFill>
                <a:effectLst/>
                <a:uLnTx/>
                <a:uFillTx/>
                <a:latin typeface="Arial" panose="020B0604020202020204"/>
                <a:ea typeface="+mn-ea"/>
                <a:cs typeface="+mn-cs"/>
              </a:rPr>
              <a:t>Niveau 1</a:t>
            </a:r>
          </a:p>
        </p:txBody>
      </p:sp>
      <p:sp>
        <p:nvSpPr>
          <p:cNvPr id="10" name="Lijntoelichting 1 9"/>
          <p:cNvSpPr/>
          <p:nvPr/>
        </p:nvSpPr>
        <p:spPr>
          <a:xfrm>
            <a:off x="9173732" y="3107705"/>
            <a:ext cx="1217802" cy="582809"/>
          </a:xfrm>
          <a:prstGeom prst="borderCallout1">
            <a:avLst>
              <a:gd name="adj1" fmla="val 18750"/>
              <a:gd name="adj2" fmla="val -8333"/>
              <a:gd name="adj3" fmla="val 118421"/>
              <a:gd name="adj4" fmla="val -8371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white"/>
                </a:solidFill>
                <a:effectLst/>
                <a:uLnTx/>
                <a:uFillTx/>
                <a:latin typeface="Arial" panose="020B0604020202020204"/>
                <a:ea typeface="+mn-ea"/>
                <a:cs typeface="+mn-cs"/>
              </a:rPr>
              <a:t>Niveau 2</a:t>
            </a:r>
          </a:p>
        </p:txBody>
      </p:sp>
      <p:sp>
        <p:nvSpPr>
          <p:cNvPr id="11" name="Gelijkbenige driehoek 10"/>
          <p:cNvSpPr/>
          <p:nvPr/>
        </p:nvSpPr>
        <p:spPr>
          <a:xfrm>
            <a:off x="4367562" y="851489"/>
            <a:ext cx="3512634" cy="2226248"/>
          </a:xfrm>
          <a:prstGeom prst="triangle">
            <a:avLst>
              <a:gd name="adj" fmla="val 5009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000"/>
                </a:solidFill>
                <a:effectLst/>
                <a:uLnTx/>
                <a:uFillTx/>
                <a:latin typeface="Arial" panose="020B0604020202020204"/>
                <a:ea typeface="+mn-ea"/>
                <a:cs typeface="+mn-cs"/>
              </a:rPr>
              <a:t>Speciale hulp op school en thuis (10%)</a:t>
            </a:r>
          </a:p>
        </p:txBody>
      </p:sp>
      <p:sp>
        <p:nvSpPr>
          <p:cNvPr id="12" name="Lijntoelichting 1 11"/>
          <p:cNvSpPr/>
          <p:nvPr/>
        </p:nvSpPr>
        <p:spPr>
          <a:xfrm>
            <a:off x="9173737" y="2160237"/>
            <a:ext cx="1213178" cy="582809"/>
          </a:xfrm>
          <a:prstGeom prst="borderCallout1">
            <a:avLst>
              <a:gd name="adj1" fmla="val 18750"/>
              <a:gd name="adj2" fmla="val -8333"/>
              <a:gd name="adj3" fmla="val 65136"/>
              <a:gd name="adj4" fmla="val -15784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white"/>
                </a:solidFill>
                <a:effectLst/>
                <a:uLnTx/>
                <a:uFillTx/>
                <a:latin typeface="Arial" panose="020B0604020202020204"/>
                <a:ea typeface="+mn-ea"/>
                <a:cs typeface="+mn-cs"/>
              </a:rPr>
              <a:t>Niveau 3</a:t>
            </a:r>
          </a:p>
        </p:txBody>
      </p:sp>
      <p:sp>
        <p:nvSpPr>
          <p:cNvPr id="13" name="Gelijkbenige driehoek 12"/>
          <p:cNvSpPr/>
          <p:nvPr/>
        </p:nvSpPr>
        <p:spPr>
          <a:xfrm>
            <a:off x="5114693" y="840339"/>
            <a:ext cx="2018369" cy="1296401"/>
          </a:xfrm>
          <a:prstGeom prst="triangle">
            <a:avLst>
              <a:gd name="adj" fmla="val 50094"/>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a:ln>
                  <a:noFill/>
                </a:ln>
                <a:solidFill>
                  <a:srgbClr val="000000"/>
                </a:solidFill>
                <a:effectLst/>
                <a:uLnTx/>
                <a:uFillTx/>
                <a:latin typeface="Arial" panose="020B0604020202020204"/>
                <a:ea typeface="+mn-ea"/>
                <a:cs typeface="+mn-cs"/>
              </a:rPr>
              <a:t>EED-zorg (3,6%)</a:t>
            </a:r>
          </a:p>
        </p:txBody>
      </p:sp>
      <p:sp>
        <p:nvSpPr>
          <p:cNvPr id="14" name="Lijntoelichting 1 13"/>
          <p:cNvSpPr/>
          <p:nvPr/>
        </p:nvSpPr>
        <p:spPr>
          <a:xfrm>
            <a:off x="9172901" y="1263109"/>
            <a:ext cx="1214014" cy="582809"/>
          </a:xfrm>
          <a:prstGeom prst="borderCallout1">
            <a:avLst>
              <a:gd name="adj1" fmla="val 18750"/>
              <a:gd name="adj2" fmla="val -8333"/>
              <a:gd name="adj3" fmla="val 54775"/>
              <a:gd name="adj4" fmla="val -216378"/>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white"/>
                </a:solidFill>
                <a:effectLst/>
                <a:uLnTx/>
                <a:uFillTx/>
                <a:latin typeface="Arial" panose="020B0604020202020204"/>
                <a:ea typeface="+mn-ea"/>
                <a:cs typeface="+mn-cs"/>
              </a:rPr>
              <a:t>Niveau 4</a:t>
            </a:r>
          </a:p>
        </p:txBody>
      </p:sp>
      <p:pic>
        <p:nvPicPr>
          <p:cNvPr id="6" name="Afbeelding 5">
            <a:extLst>
              <a:ext uri="{FF2B5EF4-FFF2-40B4-BE49-F238E27FC236}">
                <a16:creationId xmlns:a16="http://schemas.microsoft.com/office/drawing/2014/main" id="{AC9B53D8-2A7E-471D-BE4F-6A233B1E5A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222" y="106699"/>
            <a:ext cx="2896004" cy="1095528"/>
          </a:xfrm>
          <a:prstGeom prst="rect">
            <a:avLst/>
          </a:prstGeom>
        </p:spPr>
      </p:pic>
    </p:spTree>
    <p:extLst>
      <p:ext uri="{BB962C8B-B14F-4D97-AF65-F5344CB8AC3E}">
        <p14:creationId xmlns:p14="http://schemas.microsoft.com/office/powerpoint/2010/main" val="3189822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1"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par>
                          <p:cTn id="38" fill="hold">
                            <p:stCondLst>
                              <p:cond delay="1000"/>
                            </p:stCondLst>
                            <p:childTnLst>
                              <p:par>
                                <p:cTn id="39" presetID="1" presetClass="entr" presetSubtype="0"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8" grpId="0" animBg="1"/>
      <p:bldP spid="10" grpId="0" animBg="1"/>
      <p:bldP spid="11" grpId="0" animBg="1"/>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48026F-2DE2-4E69-B4FC-177D982D1A7E}"/>
              </a:ext>
            </a:extLst>
          </p:cNvPr>
          <p:cNvSpPr>
            <a:spLocks noGrp="1"/>
          </p:cNvSpPr>
          <p:nvPr>
            <p:ph type="ctrTitle"/>
          </p:nvPr>
        </p:nvSpPr>
        <p:spPr>
          <a:xfrm>
            <a:off x="2456081" y="1833504"/>
            <a:ext cx="8889999" cy="918710"/>
          </a:xfrm>
        </p:spPr>
        <p:txBody>
          <a:bodyPr>
            <a:noAutofit/>
          </a:bodyPr>
          <a:lstStyle/>
          <a:p>
            <a:r>
              <a:rPr lang="nl-NL" sz="4400" dirty="0">
                <a:solidFill>
                  <a:srgbClr val="ED7D31"/>
                </a:solidFill>
                <a:latin typeface="Calibri" panose="020F0502020204030204" pitchFamily="34" charset="0"/>
              </a:rPr>
              <a:t>Triple code</a:t>
            </a:r>
          </a:p>
        </p:txBody>
      </p:sp>
      <p:pic>
        <p:nvPicPr>
          <p:cNvPr id="9" name="Afbeelding 8">
            <a:extLst>
              <a:ext uri="{FF2B5EF4-FFF2-40B4-BE49-F238E27FC236}">
                <a16:creationId xmlns:a16="http://schemas.microsoft.com/office/drawing/2014/main" id="{39285EA6-C47B-444A-8301-B10C7B6DA5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904" y="175331"/>
            <a:ext cx="2896004" cy="1095528"/>
          </a:xfrm>
          <a:prstGeom prst="rect">
            <a:avLst/>
          </a:prstGeom>
        </p:spPr>
      </p:pic>
      <p:sp>
        <p:nvSpPr>
          <p:cNvPr id="3" name="Gelijkbenige driehoek 2">
            <a:extLst>
              <a:ext uri="{FF2B5EF4-FFF2-40B4-BE49-F238E27FC236}">
                <a16:creationId xmlns:a16="http://schemas.microsoft.com/office/drawing/2014/main" id="{872B43D6-61A0-495F-A43F-5552D8B56A21}"/>
              </a:ext>
            </a:extLst>
          </p:cNvPr>
          <p:cNvSpPr/>
          <p:nvPr/>
        </p:nvSpPr>
        <p:spPr>
          <a:xfrm>
            <a:off x="5306518" y="2983043"/>
            <a:ext cx="3732551" cy="27731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9661D44B-B325-47B6-9E9C-2EE5E20945C8}"/>
              </a:ext>
            </a:extLst>
          </p:cNvPr>
          <p:cNvSpPr txBox="1"/>
          <p:nvPr/>
        </p:nvSpPr>
        <p:spPr>
          <a:xfrm>
            <a:off x="9271417" y="5359776"/>
            <a:ext cx="3222885" cy="523752"/>
          </a:xfrm>
          <a:prstGeom prst="rect">
            <a:avLst/>
          </a:prstGeom>
          <a:noFill/>
        </p:spPr>
        <p:txBody>
          <a:bodyPr wrap="square" rtlCol="0">
            <a:spAutoFit/>
          </a:bodyPr>
          <a:lstStyle/>
          <a:p>
            <a:r>
              <a:rPr lang="nl-NL" sz="2800" dirty="0"/>
              <a:t>Letter</a:t>
            </a:r>
          </a:p>
        </p:txBody>
      </p:sp>
      <p:sp>
        <p:nvSpPr>
          <p:cNvPr id="10" name="Tekstvak 9">
            <a:extLst>
              <a:ext uri="{FF2B5EF4-FFF2-40B4-BE49-F238E27FC236}">
                <a16:creationId xmlns:a16="http://schemas.microsoft.com/office/drawing/2014/main" id="{AD60F3C6-BBAC-4C03-8FA3-53B745AC4FE2}"/>
              </a:ext>
            </a:extLst>
          </p:cNvPr>
          <p:cNvSpPr txBox="1"/>
          <p:nvPr/>
        </p:nvSpPr>
        <p:spPr>
          <a:xfrm>
            <a:off x="3852472" y="5359776"/>
            <a:ext cx="2428407" cy="523220"/>
          </a:xfrm>
          <a:prstGeom prst="rect">
            <a:avLst/>
          </a:prstGeom>
          <a:noFill/>
        </p:spPr>
        <p:txBody>
          <a:bodyPr wrap="square" rtlCol="0">
            <a:spAutoFit/>
          </a:bodyPr>
          <a:lstStyle/>
          <a:p>
            <a:r>
              <a:rPr lang="nl-NL" sz="2800" dirty="0"/>
              <a:t>Klank</a:t>
            </a:r>
          </a:p>
        </p:txBody>
      </p:sp>
      <p:sp>
        <p:nvSpPr>
          <p:cNvPr id="11" name="Tekstvak 10">
            <a:extLst>
              <a:ext uri="{FF2B5EF4-FFF2-40B4-BE49-F238E27FC236}">
                <a16:creationId xmlns:a16="http://schemas.microsoft.com/office/drawing/2014/main" id="{76E09B96-5C3F-4234-A1C3-8025A40FDEEC}"/>
              </a:ext>
            </a:extLst>
          </p:cNvPr>
          <p:cNvSpPr txBox="1"/>
          <p:nvPr/>
        </p:nvSpPr>
        <p:spPr>
          <a:xfrm>
            <a:off x="6223417" y="2423053"/>
            <a:ext cx="3222885" cy="523752"/>
          </a:xfrm>
          <a:prstGeom prst="rect">
            <a:avLst/>
          </a:prstGeom>
          <a:noFill/>
        </p:spPr>
        <p:txBody>
          <a:bodyPr wrap="square" rtlCol="0">
            <a:spAutoFit/>
          </a:bodyPr>
          <a:lstStyle/>
          <a:p>
            <a:r>
              <a:rPr lang="nl-NL" sz="2800" dirty="0"/>
              <a:t>Betekenis</a:t>
            </a:r>
          </a:p>
        </p:txBody>
      </p:sp>
    </p:spTree>
    <p:extLst>
      <p:ext uri="{BB962C8B-B14F-4D97-AF65-F5344CB8AC3E}">
        <p14:creationId xmlns:p14="http://schemas.microsoft.com/office/powerpoint/2010/main" val="2972698069"/>
      </p:ext>
    </p:extLst>
  </p:cSld>
  <p:clrMapOvr>
    <a:masterClrMapping/>
  </p:clrMapOvr>
</p:sld>
</file>

<file path=ppt/theme/theme1.xml><?xml version="1.0" encoding="utf-8"?>
<a:theme xmlns:a="http://schemas.openxmlformats.org/drawingml/2006/main" name="Office-thema">
  <a:themeElements>
    <a:clrScheme name="Office-th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70601NKDpraktijkenin ONLverband.ppt.potx" id="{47ED755E-539C-423C-881C-68BB04451DBB}" vid="{8C1D567A-5082-488F-BA49-70A2107981C0}"/>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1396</TotalTime>
  <Words>1794</Words>
  <Application>Microsoft Office PowerPoint</Application>
  <PresentationFormat>Breedbeeld</PresentationFormat>
  <Paragraphs>291</Paragraphs>
  <Slides>33</Slides>
  <Notes>29</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33</vt:i4>
      </vt:variant>
    </vt:vector>
  </HeadingPairs>
  <TitlesOfParts>
    <vt:vector size="40" baseType="lpstr">
      <vt:lpstr>Arial</vt:lpstr>
      <vt:lpstr>Arial</vt:lpstr>
      <vt:lpstr>Arial     </vt:lpstr>
      <vt:lpstr>Calibri</vt:lpstr>
      <vt:lpstr>Calibri Light</vt:lpstr>
      <vt:lpstr>Office-thema</vt:lpstr>
      <vt:lpstr>Kantoorthema</vt:lpstr>
      <vt:lpstr>IB BIJEENKOMST DYSLEXIE</vt:lpstr>
      <vt:lpstr>Nikslexie?</vt:lpstr>
      <vt:lpstr>Stellingen</vt:lpstr>
      <vt:lpstr>Stellingen</vt:lpstr>
      <vt:lpstr>Stellingen</vt:lpstr>
      <vt:lpstr>Stellingen</vt:lpstr>
      <vt:lpstr>Stellingen</vt:lpstr>
      <vt:lpstr>Leesprobleem of dyslexie?</vt:lpstr>
      <vt:lpstr>Triple code</vt:lpstr>
      <vt:lpstr>Voorstellen  </vt:lpstr>
      <vt:lpstr>PowerPoint-presentatie</vt:lpstr>
      <vt:lpstr>Voorstellen  </vt:lpstr>
      <vt:lpstr>Recente ontwikkelingen Lelystad   </vt:lpstr>
      <vt:lpstr>BOUW!  Ter introductie:  https://www.youtube.com/watch?v=Vl9xKz5cxsU</vt:lpstr>
      <vt:lpstr>Ervaringen van scholen  </vt:lpstr>
      <vt:lpstr>BOUW-kosten VOORSTEL   </vt:lpstr>
      <vt:lpstr>Continuüm of geschot?</vt:lpstr>
      <vt:lpstr>Geschot?  Eisen van het NKD:</vt:lpstr>
      <vt:lpstr>PowerPoint-presentatie</vt:lpstr>
      <vt:lpstr>PowerPoint-presentatie</vt:lpstr>
      <vt:lpstr>PowerPoint-presentatie</vt:lpstr>
      <vt:lpstr>PowerPoint-presentatie</vt:lpstr>
      <vt:lpstr>PowerPoint-presentatie</vt:lpstr>
      <vt:lpstr>Niveau 3  </vt:lpstr>
      <vt:lpstr>PowerPoint-presentatie</vt:lpstr>
      <vt:lpstr>Neem een kopje koffie/thee/water mee!</vt:lpstr>
      <vt:lpstr>PowerPoint-presentatie</vt:lpstr>
      <vt:lpstr>Terugkoppeling  </vt:lpstr>
      <vt:lpstr>Niveau 3 - kansen  </vt:lpstr>
      <vt:lpstr>LEA 2019-2022 - VOORSTEL  </vt:lpstr>
      <vt:lpstr>Continuüm?</vt:lpstr>
      <vt:lpstr>Interventieniveau 4</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Joyce Couprie</dc:creator>
  <cp:lastModifiedBy>Ellen Gommer</cp:lastModifiedBy>
  <cp:revision>109</cp:revision>
  <dcterms:created xsi:type="dcterms:W3CDTF">2018-04-09T10:31:55Z</dcterms:created>
  <dcterms:modified xsi:type="dcterms:W3CDTF">2018-09-23T17:19:03Z</dcterms:modified>
</cp:coreProperties>
</file>