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5" r:id="rId7"/>
    <p:sldId id="266" r:id="rId8"/>
    <p:sldId id="267" r:id="rId9"/>
    <p:sldId id="271" r:id="rId10"/>
    <p:sldId id="268" r:id="rId11"/>
    <p:sldId id="269" r:id="rId12"/>
    <p:sldId id="262" r:id="rId13"/>
    <p:sldId id="263" r:id="rId14"/>
    <p:sldId id="264"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3" d="100"/>
          <a:sy n="43" d="100"/>
        </p:scale>
        <p:origin x="3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nl-NL"/>
              <a:t>Klik om stijl te bewerken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8C79C5D-2A6F-F04D-97DA-BEF2467B64E4}" type="datetimeFigureOut">
              <a:rPr lang="en-US" dirty="0"/>
              <a:pPr/>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nl-NL"/>
              <a:t>Klik om stijl te bewerken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nl-NL"/>
              <a:t>Tekststijl van het model bewerken</a:t>
            </a:r>
          </a:p>
        </p:txBody>
      </p:sp>
      <p:sp>
        <p:nvSpPr>
          <p:cNvPr id="4" name="Date Placeholder 3"/>
          <p:cNvSpPr>
            <a:spLocks noGrp="1"/>
          </p:cNvSpPr>
          <p:nvPr>
            <p:ph type="dt" sz="half" idx="10"/>
          </p:nvPr>
        </p:nvSpPr>
        <p:spPr/>
        <p:txBody>
          <a:bodyPr/>
          <a:lstStyle/>
          <a:p>
            <a:fld id="{8DFA1846-DA80-1C48-A609-854EA85C59AD}"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nl-NL"/>
              <a:t>Klik om stijl te bewerken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nl-NL"/>
              <a:t>Tekststijl van het model bewerken</a:t>
            </a:r>
          </a:p>
        </p:txBody>
      </p:sp>
      <p:sp>
        <p:nvSpPr>
          <p:cNvPr id="2" name="Date Placeholder 1"/>
          <p:cNvSpPr>
            <a:spLocks noGrp="1"/>
          </p:cNvSpPr>
          <p:nvPr>
            <p:ph type="dt" sz="half" idx="10"/>
          </p:nvPr>
        </p:nvSpPr>
        <p:spPr/>
        <p:txBody>
          <a:bodyPr/>
          <a:lstStyle/>
          <a:p>
            <a:fld id="{FBF54567-0DE4-3F47-BF90-CB84690072F9}" type="datetimeFigureOut">
              <a:rPr lang="en-US" dirty="0"/>
              <a:pPr/>
              <a:t>12/12/2018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nl-NL"/>
              <a:t>Klik om stijl te bewerken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nl-NL"/>
              <a:t>Klik om stijl te bewerken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DFA1846-DA80-1C48-A609-854EA85C59AD}"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nl-NL"/>
              <a:t>Klik om stijl te bewerken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0DF5E60-9974-AC48-9591-99C2BB44B7CF}" type="datetimeFigureOut">
              <a:rPr lang="en-US" dirty="0"/>
              <a:pPr/>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nl-NL"/>
              <a:t>Klik om stijl te bewerken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12/12/2018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nl-NL"/>
              <a:t>Klik om stijl te bewerken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12/12/2018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77707-C864-4513-9B3F-125726787FFE}"/>
              </a:ext>
            </a:extLst>
          </p:cNvPr>
          <p:cNvSpPr>
            <a:spLocks noGrp="1"/>
          </p:cNvSpPr>
          <p:nvPr>
            <p:ph type="ctrTitle"/>
          </p:nvPr>
        </p:nvSpPr>
        <p:spPr/>
        <p:txBody>
          <a:bodyPr/>
          <a:lstStyle/>
          <a:p>
            <a:r>
              <a:rPr lang="nl-NL" dirty="0"/>
              <a:t>Doubleren</a:t>
            </a:r>
          </a:p>
        </p:txBody>
      </p:sp>
      <p:sp>
        <p:nvSpPr>
          <p:cNvPr id="6" name="Ondertitel 5">
            <a:extLst>
              <a:ext uri="{FF2B5EF4-FFF2-40B4-BE49-F238E27FC236}">
                <a16:creationId xmlns:a16="http://schemas.microsoft.com/office/drawing/2014/main" id="{DD0C9C83-2534-4292-8EBD-4C39D3C23889}"/>
              </a:ext>
            </a:extLst>
          </p:cNvPr>
          <p:cNvSpPr>
            <a:spLocks noGrp="1"/>
          </p:cNvSpPr>
          <p:nvPr>
            <p:ph type="subTitle" idx="1"/>
          </p:nvPr>
        </p:nvSpPr>
        <p:spPr/>
        <p:txBody>
          <a:bodyPr/>
          <a:lstStyle/>
          <a:p>
            <a:endParaRPr lang="nl-NL"/>
          </a:p>
        </p:txBody>
      </p:sp>
      <p:pic>
        <p:nvPicPr>
          <p:cNvPr id="5" name="Tijdelijke aanduiding voor inhoud 4">
            <a:extLst>
              <a:ext uri="{FF2B5EF4-FFF2-40B4-BE49-F238E27FC236}">
                <a16:creationId xmlns:a16="http://schemas.microsoft.com/office/drawing/2014/main" id="{91A76256-7465-4754-A3FF-2A4D6C8FF540}"/>
              </a:ext>
            </a:extLst>
          </p:cNvPr>
          <p:cNvPicPr>
            <a:picLocks noGrp="1" noChangeAspect="1"/>
          </p:cNvPicPr>
          <p:nvPr>
            <p:ph idx="4294967295"/>
          </p:nvPr>
        </p:nvPicPr>
        <p:blipFill>
          <a:blip r:embed="rId2"/>
          <a:stretch>
            <a:fillRect/>
          </a:stretch>
        </p:blipFill>
        <p:spPr>
          <a:xfrm>
            <a:off x="5474110" y="1449147"/>
            <a:ext cx="5002212" cy="5002212"/>
          </a:xfrm>
          <a:prstGeom prst="rect">
            <a:avLst/>
          </a:prstGeom>
        </p:spPr>
      </p:pic>
    </p:spTree>
    <p:extLst>
      <p:ext uri="{BB962C8B-B14F-4D97-AF65-F5344CB8AC3E}">
        <p14:creationId xmlns:p14="http://schemas.microsoft.com/office/powerpoint/2010/main" val="2351250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C26A2-A8CC-4925-BB1B-3668B921C508}"/>
              </a:ext>
            </a:extLst>
          </p:cNvPr>
          <p:cNvSpPr>
            <a:spLocks noGrp="1"/>
          </p:cNvSpPr>
          <p:nvPr>
            <p:ph type="title"/>
          </p:nvPr>
        </p:nvSpPr>
        <p:spPr/>
        <p:txBody>
          <a:bodyPr/>
          <a:lstStyle/>
          <a:p>
            <a:r>
              <a:rPr lang="nl-NL" dirty="0"/>
              <a:t>Dingen die voor een doublure pleiten</a:t>
            </a:r>
          </a:p>
        </p:txBody>
      </p:sp>
      <p:sp>
        <p:nvSpPr>
          <p:cNvPr id="3" name="Tijdelijke aanduiding voor inhoud 2">
            <a:extLst>
              <a:ext uri="{FF2B5EF4-FFF2-40B4-BE49-F238E27FC236}">
                <a16:creationId xmlns:a16="http://schemas.microsoft.com/office/drawing/2014/main" id="{5C2E63AE-8BB7-45A3-A1D4-3A46238EEE38}"/>
              </a:ext>
            </a:extLst>
          </p:cNvPr>
          <p:cNvSpPr>
            <a:spLocks noGrp="1"/>
          </p:cNvSpPr>
          <p:nvPr>
            <p:ph idx="1"/>
          </p:nvPr>
        </p:nvSpPr>
        <p:spPr/>
        <p:txBody>
          <a:bodyPr>
            <a:normAutofit lnSpcReduction="10000"/>
          </a:bodyPr>
          <a:lstStyle/>
          <a:p>
            <a:pPr lvl="0"/>
            <a:r>
              <a:rPr lang="nl-NL" dirty="0"/>
              <a:t>de leerling krijgt meer zelfvertrouwen</a:t>
            </a:r>
          </a:p>
          <a:p>
            <a:pPr lvl="0"/>
            <a:r>
              <a:rPr lang="nl-NL" dirty="0"/>
              <a:t>de leerling heeft veel onderwijs (instructie- en oefentijd) gemist. </a:t>
            </a:r>
          </a:p>
          <a:p>
            <a:pPr lvl="0"/>
            <a:r>
              <a:rPr lang="nl-NL" dirty="0"/>
              <a:t>de leerling kan door een doublure hoogstwaarschijnlijk naar een hoger niveau van passend voortgezet onderwijs</a:t>
            </a:r>
          </a:p>
          <a:p>
            <a:pPr lvl="0"/>
            <a:r>
              <a:rPr lang="nl-NL" dirty="0"/>
              <a:t>de relatie huidige leerkracht - leerling is positief</a:t>
            </a:r>
          </a:p>
          <a:p>
            <a:pPr lvl="0"/>
            <a:r>
              <a:rPr lang="nl-NL" dirty="0"/>
              <a:t>verwachte leerrendement of profijt is hoger</a:t>
            </a:r>
          </a:p>
          <a:p>
            <a:pPr lvl="0"/>
            <a:r>
              <a:rPr lang="nl-NL" dirty="0"/>
              <a:t>de samenwerking huidige leerkracht - ouders is constructief en zal positief blijven</a:t>
            </a:r>
          </a:p>
          <a:p>
            <a:pPr lvl="0"/>
            <a:r>
              <a:rPr lang="nl-NL" dirty="0"/>
              <a:t>ouders zijn goed geïnformeerd over de argumenten en de mogelijke gevolgen van </a:t>
            </a:r>
            <a:r>
              <a:rPr lang="nl-NL"/>
              <a:t>een doublure</a:t>
            </a:r>
            <a:endParaRPr lang="nl-NL" dirty="0"/>
          </a:p>
          <a:p>
            <a:pPr lvl="0"/>
            <a:r>
              <a:rPr lang="nl-NL" dirty="0"/>
              <a:t>de leerling geeft zelf aan te willen blijven zitten</a:t>
            </a:r>
          </a:p>
        </p:txBody>
      </p:sp>
      <p:pic>
        <p:nvPicPr>
          <p:cNvPr id="7" name="Afbeelding 6">
            <a:extLst>
              <a:ext uri="{FF2B5EF4-FFF2-40B4-BE49-F238E27FC236}">
                <a16:creationId xmlns:a16="http://schemas.microsoft.com/office/drawing/2014/main" id="{851E68A4-8F78-4D10-9433-D9C06B099343}"/>
              </a:ext>
            </a:extLst>
          </p:cNvPr>
          <p:cNvPicPr>
            <a:picLocks noChangeAspect="1"/>
          </p:cNvPicPr>
          <p:nvPr/>
        </p:nvPicPr>
        <p:blipFill>
          <a:blip r:embed="rId2"/>
          <a:stretch>
            <a:fillRect/>
          </a:stretch>
        </p:blipFill>
        <p:spPr>
          <a:xfrm>
            <a:off x="10543598" y="5296561"/>
            <a:ext cx="1366887" cy="1366887"/>
          </a:xfrm>
          <a:prstGeom prst="rect">
            <a:avLst/>
          </a:prstGeom>
        </p:spPr>
      </p:pic>
    </p:spTree>
    <p:extLst>
      <p:ext uri="{BB962C8B-B14F-4D97-AF65-F5344CB8AC3E}">
        <p14:creationId xmlns:p14="http://schemas.microsoft.com/office/powerpoint/2010/main" val="164498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EFF95-23E0-4D50-861E-79D1E1B120BA}"/>
              </a:ext>
            </a:extLst>
          </p:cNvPr>
          <p:cNvSpPr>
            <a:spLocks noGrp="1"/>
          </p:cNvSpPr>
          <p:nvPr>
            <p:ph type="title"/>
          </p:nvPr>
        </p:nvSpPr>
        <p:spPr/>
        <p:txBody>
          <a:bodyPr/>
          <a:lstStyle/>
          <a:p>
            <a:r>
              <a:rPr lang="nl-NL" dirty="0"/>
              <a:t>Dingen die tegen een doublure pleiten</a:t>
            </a:r>
          </a:p>
        </p:txBody>
      </p:sp>
      <p:sp>
        <p:nvSpPr>
          <p:cNvPr id="3" name="Tijdelijke aanduiding voor inhoud 2">
            <a:extLst>
              <a:ext uri="{FF2B5EF4-FFF2-40B4-BE49-F238E27FC236}">
                <a16:creationId xmlns:a16="http://schemas.microsoft.com/office/drawing/2014/main" id="{EDF4717F-15AC-46AD-AEA2-A73C8AA01957}"/>
              </a:ext>
            </a:extLst>
          </p:cNvPr>
          <p:cNvSpPr>
            <a:spLocks noGrp="1"/>
          </p:cNvSpPr>
          <p:nvPr>
            <p:ph idx="1"/>
          </p:nvPr>
        </p:nvSpPr>
        <p:spPr/>
        <p:txBody>
          <a:bodyPr>
            <a:normAutofit lnSpcReduction="10000"/>
          </a:bodyPr>
          <a:lstStyle/>
          <a:p>
            <a:pPr lvl="0"/>
            <a:r>
              <a:rPr lang="nl-NL" dirty="0"/>
              <a:t>grote kans op demotivatie</a:t>
            </a:r>
          </a:p>
          <a:p>
            <a:pPr lvl="0"/>
            <a:r>
              <a:rPr lang="nl-NL" dirty="0"/>
              <a:t>de lat wordt te laag gelegd</a:t>
            </a:r>
          </a:p>
          <a:p>
            <a:pPr lvl="0"/>
            <a:r>
              <a:rPr lang="nl-NL" dirty="0"/>
              <a:t>de leerling heeft niet ‘meer van hetzelfde nodig</a:t>
            </a:r>
          </a:p>
          <a:p>
            <a:pPr lvl="0"/>
            <a:r>
              <a:rPr lang="nl-NL" dirty="0"/>
              <a:t>de toekomstige leerkracht geeft aan tegemoet te kunnen (en willen) komen aan de pedagogische én didactische onderwijsbehoeften van de leerling</a:t>
            </a:r>
          </a:p>
          <a:p>
            <a:pPr lvl="0"/>
            <a:r>
              <a:rPr lang="nl-NL" dirty="0"/>
              <a:t>de toekomstige leerkracht heeft realistisch-hoge verwachtingen van de leerling</a:t>
            </a:r>
          </a:p>
          <a:p>
            <a:pPr lvl="0"/>
            <a:r>
              <a:rPr lang="nl-NL" dirty="0"/>
              <a:t>de samenwerking toekomstige leerkracht - ouders zal constructief verlopen (of de samenwerking tussen de huidige leerkracht en ouders verliep moeizaam)</a:t>
            </a:r>
          </a:p>
          <a:p>
            <a:pPr lvl="0"/>
            <a:r>
              <a:rPr lang="nl-NL" dirty="0"/>
              <a:t>ouders hebben een sterke voorkeur voor doorstromen</a:t>
            </a:r>
          </a:p>
          <a:p>
            <a:pPr lvl="0"/>
            <a:r>
              <a:rPr lang="nl-NL" dirty="0"/>
              <a:t>de leerling geeft zelf aan over te willen gaan</a:t>
            </a:r>
          </a:p>
        </p:txBody>
      </p:sp>
      <p:pic>
        <p:nvPicPr>
          <p:cNvPr id="8" name="Afbeelding 7">
            <a:extLst>
              <a:ext uri="{FF2B5EF4-FFF2-40B4-BE49-F238E27FC236}">
                <a16:creationId xmlns:a16="http://schemas.microsoft.com/office/drawing/2014/main" id="{B596ACFC-3340-4B19-B7AB-2DFDAD5F22A1}"/>
              </a:ext>
            </a:extLst>
          </p:cNvPr>
          <p:cNvPicPr>
            <a:picLocks noChangeAspect="1"/>
          </p:cNvPicPr>
          <p:nvPr/>
        </p:nvPicPr>
        <p:blipFill>
          <a:blip r:embed="rId2"/>
          <a:stretch>
            <a:fillRect/>
          </a:stretch>
        </p:blipFill>
        <p:spPr>
          <a:xfrm rot="10800000">
            <a:off x="10548593" y="5296560"/>
            <a:ext cx="1366887" cy="1366887"/>
          </a:xfrm>
          <a:prstGeom prst="rect">
            <a:avLst/>
          </a:prstGeom>
        </p:spPr>
      </p:pic>
    </p:spTree>
    <p:extLst>
      <p:ext uri="{BB962C8B-B14F-4D97-AF65-F5344CB8AC3E}">
        <p14:creationId xmlns:p14="http://schemas.microsoft.com/office/powerpoint/2010/main" val="211678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67D93-2982-4D95-ADE5-0D5AB491FCBC}"/>
              </a:ext>
            </a:extLst>
          </p:cNvPr>
          <p:cNvSpPr>
            <a:spLocks noGrp="1"/>
          </p:cNvSpPr>
          <p:nvPr>
            <p:ph type="title"/>
          </p:nvPr>
        </p:nvSpPr>
        <p:spPr/>
        <p:txBody>
          <a:bodyPr/>
          <a:lstStyle/>
          <a:p>
            <a:r>
              <a:rPr lang="nl-NL" dirty="0"/>
              <a:t>Alternatieven voor doubleren</a:t>
            </a:r>
          </a:p>
        </p:txBody>
      </p:sp>
      <p:sp>
        <p:nvSpPr>
          <p:cNvPr id="3" name="Tijdelijke aanduiding voor inhoud 2">
            <a:extLst>
              <a:ext uri="{FF2B5EF4-FFF2-40B4-BE49-F238E27FC236}">
                <a16:creationId xmlns:a16="http://schemas.microsoft.com/office/drawing/2014/main" id="{4C3BAF80-BC29-4463-882C-099BE6DD8AB5}"/>
              </a:ext>
            </a:extLst>
          </p:cNvPr>
          <p:cNvSpPr>
            <a:spLocks noGrp="1"/>
          </p:cNvSpPr>
          <p:nvPr>
            <p:ph idx="1"/>
          </p:nvPr>
        </p:nvSpPr>
        <p:spPr/>
        <p:txBody>
          <a:bodyPr>
            <a:normAutofit fontScale="85000" lnSpcReduction="10000"/>
          </a:bodyPr>
          <a:lstStyle/>
          <a:p>
            <a:pPr lvl="0"/>
            <a:r>
              <a:rPr lang="nl-NL" dirty="0"/>
              <a:t>Voorschoolse programma’s van hoge kwaliteit</a:t>
            </a:r>
          </a:p>
          <a:p>
            <a:pPr lvl="0"/>
            <a:r>
              <a:rPr lang="nl-NL" dirty="0"/>
              <a:t>De instructie, feedback en oefeningen beter afstemmen op de onderwijsbehoeften van de leerling</a:t>
            </a:r>
          </a:p>
          <a:p>
            <a:pPr lvl="0"/>
            <a:r>
              <a:rPr lang="nl-NL" dirty="0"/>
              <a:t>Systematische evaluatie met leerlingvolgsystemen</a:t>
            </a:r>
          </a:p>
          <a:p>
            <a:pPr lvl="0"/>
            <a:r>
              <a:rPr lang="nl-NL" dirty="0"/>
              <a:t>Leerlingen sneller laten leren door ze een ‘dubbele dosis’ instructie-, leer- en oefentijd te bieden </a:t>
            </a:r>
          </a:p>
          <a:p>
            <a:pPr lvl="0"/>
            <a:r>
              <a:rPr lang="nl-NL" dirty="0"/>
              <a:t>De inzet en ondersteuning van ouders te benutten</a:t>
            </a:r>
          </a:p>
          <a:p>
            <a:r>
              <a:rPr lang="nl-NL" dirty="0"/>
              <a:t>Uitbreiding van de leertijd na schooltijd</a:t>
            </a:r>
          </a:p>
          <a:p>
            <a:r>
              <a:rPr lang="nl-NL" dirty="0"/>
              <a:t>Leerkrachtvaardigheden versterken</a:t>
            </a:r>
          </a:p>
          <a:p>
            <a:r>
              <a:rPr lang="nl-NL" dirty="0"/>
              <a:t>Gedifferentieerd onderwijs in kleine groepen met extra instructie voor de kinderen die dat nodig hebben</a:t>
            </a:r>
          </a:p>
          <a:p>
            <a:r>
              <a:rPr lang="nl-NL"/>
              <a:t>Groep </a:t>
            </a:r>
            <a:r>
              <a:rPr lang="nl-NL" dirty="0"/>
              <a:t>2 – 3</a:t>
            </a:r>
          </a:p>
          <a:p>
            <a:r>
              <a:rPr lang="nl-NL" dirty="0"/>
              <a:t>Een betere voorbereiding op groep 3 tijdens de kleuterperiode in combinatie met een adaptief en gedifferentieerd onderwijsaanbod in groep 3 (met ruimte voor spelend leren bijvoorbeeld)</a:t>
            </a:r>
          </a:p>
          <a:p>
            <a:pPr lvl="0"/>
            <a:endParaRPr lang="nl-NL" dirty="0"/>
          </a:p>
        </p:txBody>
      </p:sp>
    </p:spTree>
    <p:extLst>
      <p:ext uri="{BB962C8B-B14F-4D97-AF65-F5344CB8AC3E}">
        <p14:creationId xmlns:p14="http://schemas.microsoft.com/office/powerpoint/2010/main" val="1100144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2DD8D-93C8-4724-BCCE-39E2EC532CA0}"/>
              </a:ext>
            </a:extLst>
          </p:cNvPr>
          <p:cNvSpPr>
            <a:spLocks noGrp="1"/>
          </p:cNvSpPr>
          <p:nvPr>
            <p:ph type="title"/>
          </p:nvPr>
        </p:nvSpPr>
        <p:spPr/>
        <p:txBody>
          <a:bodyPr/>
          <a:lstStyle/>
          <a:p>
            <a:r>
              <a:rPr lang="nl-NL" dirty="0"/>
              <a:t>Voorkomen van kleuterverlenging</a:t>
            </a:r>
          </a:p>
        </p:txBody>
      </p:sp>
      <p:sp>
        <p:nvSpPr>
          <p:cNvPr id="3" name="Tijdelijke aanduiding voor inhoud 2">
            <a:extLst>
              <a:ext uri="{FF2B5EF4-FFF2-40B4-BE49-F238E27FC236}">
                <a16:creationId xmlns:a16="http://schemas.microsoft.com/office/drawing/2014/main" id="{DC186368-36B5-40F6-AB6E-9A58865CBBA8}"/>
              </a:ext>
            </a:extLst>
          </p:cNvPr>
          <p:cNvSpPr>
            <a:spLocks noGrp="1"/>
          </p:cNvSpPr>
          <p:nvPr>
            <p:ph idx="1"/>
          </p:nvPr>
        </p:nvSpPr>
        <p:spPr/>
        <p:txBody>
          <a:bodyPr/>
          <a:lstStyle/>
          <a:p>
            <a:r>
              <a:rPr lang="nl-NL" dirty="0"/>
              <a:t>Stel beleid en aanpak vast op de onderwijskundige visie van de school en de pedagogisch/didactische aanpak van de leerkrachten.</a:t>
            </a:r>
          </a:p>
          <a:p>
            <a:r>
              <a:rPr lang="nl-NL" dirty="0"/>
              <a:t>Zorg voor een warme en zorgvuldige overdracht van gegevens.</a:t>
            </a:r>
          </a:p>
          <a:p>
            <a:r>
              <a:rPr lang="nl-NL" dirty="0"/>
              <a:t>Werk proactief.</a:t>
            </a:r>
          </a:p>
          <a:p>
            <a:endParaRPr lang="nl-NL" dirty="0"/>
          </a:p>
          <a:p>
            <a:endParaRPr lang="nl-NL" dirty="0"/>
          </a:p>
        </p:txBody>
      </p:sp>
      <p:pic>
        <p:nvPicPr>
          <p:cNvPr id="6" name="Afbeelding 5">
            <a:extLst>
              <a:ext uri="{FF2B5EF4-FFF2-40B4-BE49-F238E27FC236}">
                <a16:creationId xmlns:a16="http://schemas.microsoft.com/office/drawing/2014/main" id="{2B8E5269-0916-4BB9-B175-86A4719FA440}"/>
              </a:ext>
            </a:extLst>
          </p:cNvPr>
          <p:cNvPicPr>
            <a:picLocks noChangeAspect="1"/>
          </p:cNvPicPr>
          <p:nvPr/>
        </p:nvPicPr>
        <p:blipFill>
          <a:blip r:embed="rId2"/>
          <a:stretch>
            <a:fillRect/>
          </a:stretch>
        </p:blipFill>
        <p:spPr>
          <a:xfrm>
            <a:off x="7941297" y="5096798"/>
            <a:ext cx="2286000" cy="1524000"/>
          </a:xfrm>
          <a:prstGeom prst="rect">
            <a:avLst/>
          </a:prstGeom>
        </p:spPr>
      </p:pic>
    </p:spTree>
    <p:extLst>
      <p:ext uri="{BB962C8B-B14F-4D97-AF65-F5344CB8AC3E}">
        <p14:creationId xmlns:p14="http://schemas.microsoft.com/office/powerpoint/2010/main" val="218490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A70FD-E339-4CE8-B4B7-F13F8BABEE88}"/>
              </a:ext>
            </a:extLst>
          </p:cNvPr>
          <p:cNvSpPr>
            <a:spLocks noGrp="1"/>
          </p:cNvSpPr>
          <p:nvPr>
            <p:ph type="title"/>
          </p:nvPr>
        </p:nvSpPr>
        <p:spPr/>
        <p:txBody>
          <a:bodyPr/>
          <a:lstStyle/>
          <a:p>
            <a:r>
              <a:rPr lang="nl-NL" dirty="0"/>
              <a:t>Conclusie</a:t>
            </a:r>
          </a:p>
        </p:txBody>
      </p:sp>
      <p:sp>
        <p:nvSpPr>
          <p:cNvPr id="3" name="Tijdelijke aanduiding voor inhoud 2">
            <a:extLst>
              <a:ext uri="{FF2B5EF4-FFF2-40B4-BE49-F238E27FC236}">
                <a16:creationId xmlns:a16="http://schemas.microsoft.com/office/drawing/2014/main" id="{9B07AE49-BF3A-4256-B185-46DD700A8B01}"/>
              </a:ext>
            </a:extLst>
          </p:cNvPr>
          <p:cNvSpPr>
            <a:spLocks noGrp="1"/>
          </p:cNvSpPr>
          <p:nvPr>
            <p:ph idx="1"/>
          </p:nvPr>
        </p:nvSpPr>
        <p:spPr/>
        <p:txBody>
          <a:bodyPr/>
          <a:lstStyle/>
          <a:p>
            <a:r>
              <a:rPr lang="nl-NL" dirty="0"/>
              <a:t>Laat leerlingen in principe doorstromen, tenzij er veel meer (onderbouwde) zwaarwegende argumenten voor doublure zijn dan ertegen én het in het belang van de leerling is om te blijven zitten. Het gaat hierbij om een inschatting van de situatie van ‘deze leerling, bij deze leerkracht, in deze groep, op deze school en van deze ouders’ (</a:t>
            </a:r>
            <a:r>
              <a:rPr lang="nl-NL" dirty="0" err="1"/>
              <a:t>Pameijer</a:t>
            </a:r>
            <a:r>
              <a:rPr lang="nl-NL" dirty="0"/>
              <a:t> &amp; Van </a:t>
            </a:r>
            <a:r>
              <a:rPr lang="nl-NL" dirty="0" err="1"/>
              <a:t>Beukering</a:t>
            </a:r>
            <a:r>
              <a:rPr lang="nl-NL" dirty="0"/>
              <a:t>, 2015).</a:t>
            </a:r>
          </a:p>
          <a:p>
            <a:endParaRPr lang="nl-NL" dirty="0"/>
          </a:p>
          <a:p>
            <a:endParaRPr lang="nl-NL" dirty="0"/>
          </a:p>
        </p:txBody>
      </p:sp>
    </p:spTree>
    <p:extLst>
      <p:ext uri="{BB962C8B-B14F-4D97-AF65-F5344CB8AC3E}">
        <p14:creationId xmlns:p14="http://schemas.microsoft.com/office/powerpoint/2010/main" val="2656453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097A5-75FF-45B8-AD51-144744DC05AD}"/>
              </a:ext>
            </a:extLst>
          </p:cNvPr>
          <p:cNvSpPr>
            <a:spLocks noGrp="1"/>
          </p:cNvSpPr>
          <p:nvPr>
            <p:ph type="title"/>
          </p:nvPr>
        </p:nvSpPr>
        <p:spPr/>
        <p:txBody>
          <a:bodyPr/>
          <a:lstStyle/>
          <a:p>
            <a:r>
              <a:rPr lang="nl-NL" dirty="0"/>
              <a:t>Vragen</a:t>
            </a:r>
          </a:p>
        </p:txBody>
      </p:sp>
      <p:pic>
        <p:nvPicPr>
          <p:cNvPr id="5" name="Tijdelijke aanduiding voor inhoud 4">
            <a:extLst>
              <a:ext uri="{FF2B5EF4-FFF2-40B4-BE49-F238E27FC236}">
                <a16:creationId xmlns:a16="http://schemas.microsoft.com/office/drawing/2014/main" id="{2F8FBDE1-8E71-4D36-BBBD-C82DDE5DB5BA}"/>
              </a:ext>
            </a:extLst>
          </p:cNvPr>
          <p:cNvPicPr>
            <a:picLocks noGrp="1" noChangeAspect="1"/>
          </p:cNvPicPr>
          <p:nvPr>
            <p:ph idx="1"/>
          </p:nvPr>
        </p:nvPicPr>
        <p:blipFill>
          <a:blip r:embed="rId2"/>
          <a:stretch>
            <a:fillRect/>
          </a:stretch>
        </p:blipFill>
        <p:spPr>
          <a:xfrm>
            <a:off x="3690601" y="2222500"/>
            <a:ext cx="4810797" cy="3636963"/>
          </a:xfrm>
          <a:prstGeom prst="rect">
            <a:avLst/>
          </a:prstGeom>
        </p:spPr>
      </p:pic>
    </p:spTree>
    <p:extLst>
      <p:ext uri="{BB962C8B-B14F-4D97-AF65-F5344CB8AC3E}">
        <p14:creationId xmlns:p14="http://schemas.microsoft.com/office/powerpoint/2010/main" val="96925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AF973-60B3-4671-A649-05C3D1BDDB9C}"/>
              </a:ext>
            </a:extLst>
          </p:cNvPr>
          <p:cNvSpPr>
            <a:spLocks noGrp="1"/>
          </p:cNvSpPr>
          <p:nvPr>
            <p:ph type="title"/>
          </p:nvPr>
        </p:nvSpPr>
        <p:spPr/>
        <p:txBody>
          <a:bodyPr/>
          <a:lstStyle/>
          <a:p>
            <a:r>
              <a:rPr lang="nl-NL" dirty="0"/>
              <a:t>Record</a:t>
            </a:r>
          </a:p>
        </p:txBody>
      </p:sp>
      <p:sp>
        <p:nvSpPr>
          <p:cNvPr id="3" name="Tijdelijke aanduiding voor inhoud 2">
            <a:extLst>
              <a:ext uri="{FF2B5EF4-FFF2-40B4-BE49-F238E27FC236}">
                <a16:creationId xmlns:a16="http://schemas.microsoft.com/office/drawing/2014/main" id="{F07DD8F0-C14A-4B8C-8C24-D9411A21CC72}"/>
              </a:ext>
            </a:extLst>
          </p:cNvPr>
          <p:cNvSpPr>
            <a:spLocks noGrp="1"/>
          </p:cNvSpPr>
          <p:nvPr>
            <p:ph idx="1"/>
          </p:nvPr>
        </p:nvSpPr>
        <p:spPr>
          <a:xfrm>
            <a:off x="818712" y="2222287"/>
            <a:ext cx="10554574" cy="3636511"/>
          </a:xfrm>
        </p:spPr>
        <p:txBody>
          <a:bodyPr/>
          <a:lstStyle/>
          <a:p>
            <a:r>
              <a:rPr lang="nl-NL" dirty="0"/>
              <a:t>Nederland scoort (samen met Portugal) met 22,4 procent het allerhoogst. </a:t>
            </a:r>
          </a:p>
          <a:p>
            <a:r>
              <a:rPr lang="nl-NL" dirty="0"/>
              <a:t>Als primair en voortgezet onderwijs samengevoegd worden, dan is 26,7 procent van de leerlingen in Nederland een keer blijven zitten. </a:t>
            </a:r>
          </a:p>
          <a:p>
            <a:endParaRPr lang="nl-NL" dirty="0"/>
          </a:p>
        </p:txBody>
      </p:sp>
      <p:pic>
        <p:nvPicPr>
          <p:cNvPr id="7" name="Afbeelding 6">
            <a:extLst>
              <a:ext uri="{FF2B5EF4-FFF2-40B4-BE49-F238E27FC236}">
                <a16:creationId xmlns:a16="http://schemas.microsoft.com/office/drawing/2014/main" id="{FC194135-E2F9-460D-8D91-58895935D93A}"/>
              </a:ext>
            </a:extLst>
          </p:cNvPr>
          <p:cNvPicPr>
            <a:picLocks noChangeAspect="1"/>
          </p:cNvPicPr>
          <p:nvPr/>
        </p:nvPicPr>
        <p:blipFill>
          <a:blip r:embed="rId2"/>
          <a:stretch>
            <a:fillRect/>
          </a:stretch>
        </p:blipFill>
        <p:spPr>
          <a:xfrm>
            <a:off x="8752579" y="4232635"/>
            <a:ext cx="2107654" cy="2430812"/>
          </a:xfrm>
          <a:prstGeom prst="rect">
            <a:avLst/>
          </a:prstGeom>
        </p:spPr>
      </p:pic>
    </p:spTree>
    <p:extLst>
      <p:ext uri="{BB962C8B-B14F-4D97-AF65-F5344CB8AC3E}">
        <p14:creationId xmlns:p14="http://schemas.microsoft.com/office/powerpoint/2010/main" val="299366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8DAC3-FC29-438F-906E-53F8D36C496D}"/>
              </a:ext>
            </a:extLst>
          </p:cNvPr>
          <p:cNvSpPr>
            <a:spLocks noGrp="1"/>
          </p:cNvSpPr>
          <p:nvPr>
            <p:ph type="title"/>
          </p:nvPr>
        </p:nvSpPr>
        <p:spPr/>
        <p:txBody>
          <a:bodyPr/>
          <a:lstStyle/>
          <a:p>
            <a:r>
              <a:rPr lang="nl-NL" dirty="0"/>
              <a:t>Kenmerken van scholen waar veel kinderen doubleren</a:t>
            </a:r>
          </a:p>
        </p:txBody>
      </p:sp>
      <p:sp>
        <p:nvSpPr>
          <p:cNvPr id="3" name="Tijdelijke aanduiding voor inhoud 2">
            <a:extLst>
              <a:ext uri="{FF2B5EF4-FFF2-40B4-BE49-F238E27FC236}">
                <a16:creationId xmlns:a16="http://schemas.microsoft.com/office/drawing/2014/main" id="{89502A98-11ED-4DF5-8472-D3ACCE955E3F}"/>
              </a:ext>
            </a:extLst>
          </p:cNvPr>
          <p:cNvSpPr>
            <a:spLocks noGrp="1"/>
          </p:cNvSpPr>
          <p:nvPr>
            <p:ph idx="1"/>
          </p:nvPr>
        </p:nvSpPr>
        <p:spPr/>
        <p:txBody>
          <a:bodyPr/>
          <a:lstStyle/>
          <a:p>
            <a:pPr marL="0" indent="0">
              <a:buNone/>
            </a:pPr>
            <a:endParaRPr lang="nl-NL" dirty="0"/>
          </a:p>
          <a:p>
            <a:pPr lvl="0"/>
            <a:r>
              <a:rPr lang="nl-NL" dirty="0"/>
              <a:t>weinig voorzieningen voor zorgleerlingen</a:t>
            </a:r>
          </a:p>
          <a:p>
            <a:pPr lvl="0"/>
            <a:r>
              <a:rPr lang="nl-NL" dirty="0"/>
              <a:t>weinig contact met ouders</a:t>
            </a:r>
          </a:p>
          <a:p>
            <a:pPr lvl="0"/>
            <a:r>
              <a:rPr lang="nl-NL" dirty="0"/>
              <a:t>ongunstig leerklimaat</a:t>
            </a:r>
          </a:p>
          <a:p>
            <a:pPr lvl="0"/>
            <a:r>
              <a:rPr lang="nl-NL" dirty="0"/>
              <a:t>het leerstofjaarklassensysteem</a:t>
            </a:r>
          </a:p>
          <a:p>
            <a:pPr lvl="0"/>
            <a:r>
              <a:rPr lang="nl-NL" dirty="0"/>
              <a:t>weinig opbrengstgericht werken</a:t>
            </a:r>
          </a:p>
          <a:p>
            <a:pPr lvl="0"/>
            <a:r>
              <a:rPr lang="nl-NL" dirty="0"/>
              <a:t>moeite met het omgaan met verschillen tussen leerlingen (differentiëren)</a:t>
            </a:r>
          </a:p>
          <a:p>
            <a:endParaRPr lang="nl-NL" dirty="0"/>
          </a:p>
        </p:txBody>
      </p:sp>
    </p:spTree>
    <p:extLst>
      <p:ext uri="{BB962C8B-B14F-4D97-AF65-F5344CB8AC3E}">
        <p14:creationId xmlns:p14="http://schemas.microsoft.com/office/powerpoint/2010/main" val="417858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D97BF-EDB9-4127-BAB8-258604401F1C}"/>
              </a:ext>
            </a:extLst>
          </p:cNvPr>
          <p:cNvSpPr>
            <a:spLocks noGrp="1"/>
          </p:cNvSpPr>
          <p:nvPr>
            <p:ph type="title"/>
          </p:nvPr>
        </p:nvSpPr>
        <p:spPr/>
        <p:txBody>
          <a:bodyPr/>
          <a:lstStyle/>
          <a:p>
            <a:r>
              <a:rPr lang="nl-NL" dirty="0"/>
              <a:t>Effecten van doublure</a:t>
            </a:r>
          </a:p>
        </p:txBody>
      </p:sp>
      <p:sp>
        <p:nvSpPr>
          <p:cNvPr id="3" name="Tijdelijke aanduiding voor inhoud 2">
            <a:extLst>
              <a:ext uri="{FF2B5EF4-FFF2-40B4-BE49-F238E27FC236}">
                <a16:creationId xmlns:a16="http://schemas.microsoft.com/office/drawing/2014/main" id="{31918C9E-AD6A-4C2B-97DC-8FBB57B05D7C}"/>
              </a:ext>
            </a:extLst>
          </p:cNvPr>
          <p:cNvSpPr>
            <a:spLocks noGrp="1"/>
          </p:cNvSpPr>
          <p:nvPr>
            <p:ph idx="1"/>
          </p:nvPr>
        </p:nvSpPr>
        <p:spPr/>
        <p:txBody>
          <a:bodyPr/>
          <a:lstStyle/>
          <a:p>
            <a:r>
              <a:rPr lang="nl-NL" dirty="0"/>
              <a:t>Over het algemeen levert zittenblijven voor de zwakste leerlingen niet meer voordelen op dan doorstromen.</a:t>
            </a:r>
          </a:p>
          <a:p>
            <a:r>
              <a:rPr lang="nl-NL" dirty="0"/>
              <a:t>De meest positieve effecten werden gevonden bij leerlingen die tijdens het zittenblijven extra steun ontvingen. </a:t>
            </a:r>
          </a:p>
        </p:txBody>
      </p:sp>
      <p:pic>
        <p:nvPicPr>
          <p:cNvPr id="5" name="Afbeelding 4">
            <a:extLst>
              <a:ext uri="{FF2B5EF4-FFF2-40B4-BE49-F238E27FC236}">
                <a16:creationId xmlns:a16="http://schemas.microsoft.com/office/drawing/2014/main" id="{D994F6D7-155A-4F84-BFD1-4746EAC27446}"/>
              </a:ext>
            </a:extLst>
          </p:cNvPr>
          <p:cNvPicPr>
            <a:picLocks noChangeAspect="1"/>
          </p:cNvPicPr>
          <p:nvPr/>
        </p:nvPicPr>
        <p:blipFill>
          <a:blip r:embed="rId2"/>
          <a:stretch>
            <a:fillRect/>
          </a:stretch>
        </p:blipFill>
        <p:spPr>
          <a:xfrm>
            <a:off x="8845415" y="4901937"/>
            <a:ext cx="2299620" cy="1761509"/>
          </a:xfrm>
          <a:prstGeom prst="rect">
            <a:avLst/>
          </a:prstGeom>
        </p:spPr>
      </p:pic>
    </p:spTree>
    <p:extLst>
      <p:ext uri="{BB962C8B-B14F-4D97-AF65-F5344CB8AC3E}">
        <p14:creationId xmlns:p14="http://schemas.microsoft.com/office/powerpoint/2010/main" val="52011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46C13-D2D0-49FD-9622-F97C1AA893F0}"/>
              </a:ext>
            </a:extLst>
          </p:cNvPr>
          <p:cNvSpPr>
            <a:spLocks noGrp="1"/>
          </p:cNvSpPr>
          <p:nvPr>
            <p:ph type="title"/>
          </p:nvPr>
        </p:nvSpPr>
        <p:spPr/>
        <p:txBody>
          <a:bodyPr/>
          <a:lstStyle/>
          <a:p>
            <a:r>
              <a:rPr lang="nl-NL" dirty="0"/>
              <a:t>Sociale gevolgen</a:t>
            </a:r>
          </a:p>
        </p:txBody>
      </p:sp>
      <p:sp>
        <p:nvSpPr>
          <p:cNvPr id="3" name="Tijdelijke aanduiding voor inhoud 2">
            <a:extLst>
              <a:ext uri="{FF2B5EF4-FFF2-40B4-BE49-F238E27FC236}">
                <a16:creationId xmlns:a16="http://schemas.microsoft.com/office/drawing/2014/main" id="{ED38A5C3-E3FE-4BC8-8C3F-0DEC873AF96F}"/>
              </a:ext>
            </a:extLst>
          </p:cNvPr>
          <p:cNvSpPr>
            <a:spLocks noGrp="1"/>
          </p:cNvSpPr>
          <p:nvPr>
            <p:ph idx="1"/>
          </p:nvPr>
        </p:nvSpPr>
        <p:spPr/>
        <p:txBody>
          <a:bodyPr/>
          <a:lstStyle/>
          <a:p>
            <a:pPr lvl="0"/>
            <a:r>
              <a:rPr lang="nl-NL" dirty="0"/>
              <a:t>meer ‘vertroebelde relaties’ met leeftijdsgenoten </a:t>
            </a:r>
          </a:p>
          <a:p>
            <a:pPr lvl="0"/>
            <a:r>
              <a:rPr lang="nl-NL" dirty="0"/>
              <a:t>meer hyperactief en afleidbaar gedrag</a:t>
            </a:r>
          </a:p>
          <a:p>
            <a:pPr lvl="0"/>
            <a:r>
              <a:rPr lang="nl-NL" dirty="0"/>
              <a:t>minder zelfstandig werken</a:t>
            </a:r>
          </a:p>
          <a:p>
            <a:pPr lvl="0"/>
            <a:r>
              <a:rPr lang="nl-NL" dirty="0"/>
              <a:t>meer asociaal gedrag</a:t>
            </a:r>
          </a:p>
          <a:p>
            <a:pPr lvl="0"/>
            <a:r>
              <a:rPr lang="nl-NL" dirty="0"/>
              <a:t>minder graag naar school willen gaan</a:t>
            </a:r>
          </a:p>
          <a:p>
            <a:pPr lvl="0"/>
            <a:r>
              <a:rPr lang="nl-NL" dirty="0"/>
              <a:t>minder zelfvertrouwen</a:t>
            </a:r>
          </a:p>
          <a:p>
            <a:endParaRPr lang="nl-NL" dirty="0"/>
          </a:p>
        </p:txBody>
      </p:sp>
      <p:pic>
        <p:nvPicPr>
          <p:cNvPr id="5" name="Afbeelding 4">
            <a:extLst>
              <a:ext uri="{FF2B5EF4-FFF2-40B4-BE49-F238E27FC236}">
                <a16:creationId xmlns:a16="http://schemas.microsoft.com/office/drawing/2014/main" id="{BC35C898-B645-4656-AD84-5651F9FB7EF4}"/>
              </a:ext>
            </a:extLst>
          </p:cNvPr>
          <p:cNvPicPr>
            <a:picLocks noChangeAspect="1"/>
          </p:cNvPicPr>
          <p:nvPr/>
        </p:nvPicPr>
        <p:blipFill>
          <a:blip r:embed="rId2"/>
          <a:stretch>
            <a:fillRect/>
          </a:stretch>
        </p:blipFill>
        <p:spPr>
          <a:xfrm>
            <a:off x="6466786" y="3994483"/>
            <a:ext cx="4744825" cy="2668964"/>
          </a:xfrm>
          <a:prstGeom prst="rect">
            <a:avLst/>
          </a:prstGeom>
        </p:spPr>
      </p:pic>
    </p:spTree>
    <p:extLst>
      <p:ext uri="{BB962C8B-B14F-4D97-AF65-F5344CB8AC3E}">
        <p14:creationId xmlns:p14="http://schemas.microsoft.com/office/powerpoint/2010/main" val="293340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888CF-E0C1-4A25-9237-841FC0D1D14F}"/>
              </a:ext>
            </a:extLst>
          </p:cNvPr>
          <p:cNvSpPr>
            <a:spLocks noGrp="1"/>
          </p:cNvSpPr>
          <p:nvPr>
            <p:ph type="title"/>
          </p:nvPr>
        </p:nvSpPr>
        <p:spPr/>
        <p:txBody>
          <a:bodyPr/>
          <a:lstStyle/>
          <a:p>
            <a:r>
              <a:rPr lang="nl-NL" dirty="0"/>
              <a:t>Effecten zijn negatiever voor:</a:t>
            </a:r>
          </a:p>
        </p:txBody>
      </p:sp>
      <p:sp>
        <p:nvSpPr>
          <p:cNvPr id="3" name="Tijdelijke aanduiding voor inhoud 2">
            <a:extLst>
              <a:ext uri="{FF2B5EF4-FFF2-40B4-BE49-F238E27FC236}">
                <a16:creationId xmlns:a16="http://schemas.microsoft.com/office/drawing/2014/main" id="{35B09B54-EB2D-4DD1-B3A8-6BB62C075BF7}"/>
              </a:ext>
            </a:extLst>
          </p:cNvPr>
          <p:cNvSpPr>
            <a:spLocks noGrp="1"/>
          </p:cNvSpPr>
          <p:nvPr>
            <p:ph idx="1"/>
          </p:nvPr>
        </p:nvSpPr>
        <p:spPr/>
        <p:txBody>
          <a:bodyPr/>
          <a:lstStyle/>
          <a:p>
            <a:pPr lvl="0"/>
            <a:r>
              <a:rPr lang="nl-NL" dirty="0"/>
              <a:t>oudere leerlingen</a:t>
            </a:r>
          </a:p>
          <a:p>
            <a:pPr lvl="0"/>
            <a:r>
              <a:rPr lang="nl-NL" dirty="0"/>
              <a:t>kinderen uit lagere sociaaleconomische milieus</a:t>
            </a:r>
          </a:p>
          <a:p>
            <a:pPr lvl="0"/>
            <a:r>
              <a:rPr lang="nl-NL" dirty="0"/>
              <a:t>leerlingen van ouders die minder interesse tonen in school</a:t>
            </a:r>
          </a:p>
          <a:p>
            <a:pPr lvl="0"/>
            <a:r>
              <a:rPr lang="nl-NL" dirty="0"/>
              <a:t>jongens</a:t>
            </a:r>
          </a:p>
          <a:p>
            <a:pPr lvl="0"/>
            <a:r>
              <a:rPr lang="nl-NL" dirty="0"/>
              <a:t>leerlingen met gedragsproblemen</a:t>
            </a:r>
          </a:p>
          <a:p>
            <a:pPr lvl="0"/>
            <a:r>
              <a:rPr lang="nl-NL" dirty="0"/>
              <a:t>leerlingen die al een keer zijn blijven zitten.</a:t>
            </a:r>
          </a:p>
          <a:p>
            <a:endParaRPr lang="nl-NL" dirty="0"/>
          </a:p>
        </p:txBody>
      </p:sp>
      <p:pic>
        <p:nvPicPr>
          <p:cNvPr id="5" name="Afbeelding 4">
            <a:extLst>
              <a:ext uri="{FF2B5EF4-FFF2-40B4-BE49-F238E27FC236}">
                <a16:creationId xmlns:a16="http://schemas.microsoft.com/office/drawing/2014/main" id="{A092BF89-9639-4CA7-8490-E75D277C5078}"/>
              </a:ext>
            </a:extLst>
          </p:cNvPr>
          <p:cNvPicPr>
            <a:picLocks noChangeAspect="1"/>
          </p:cNvPicPr>
          <p:nvPr/>
        </p:nvPicPr>
        <p:blipFill>
          <a:blip r:embed="rId2"/>
          <a:stretch>
            <a:fillRect/>
          </a:stretch>
        </p:blipFill>
        <p:spPr>
          <a:xfrm>
            <a:off x="7327671" y="4520322"/>
            <a:ext cx="4286250" cy="2143125"/>
          </a:xfrm>
          <a:prstGeom prst="rect">
            <a:avLst/>
          </a:prstGeom>
        </p:spPr>
      </p:pic>
    </p:spTree>
    <p:extLst>
      <p:ext uri="{BB962C8B-B14F-4D97-AF65-F5344CB8AC3E}">
        <p14:creationId xmlns:p14="http://schemas.microsoft.com/office/powerpoint/2010/main" val="220863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DB55-F9FC-406F-A780-42AF89AF9E1B}"/>
              </a:ext>
            </a:extLst>
          </p:cNvPr>
          <p:cNvSpPr>
            <a:spLocks noGrp="1"/>
          </p:cNvSpPr>
          <p:nvPr>
            <p:ph type="title"/>
          </p:nvPr>
        </p:nvSpPr>
        <p:spPr/>
        <p:txBody>
          <a:bodyPr/>
          <a:lstStyle/>
          <a:p>
            <a:r>
              <a:rPr lang="nl-NL" dirty="0"/>
              <a:t>Betrekken kind bij besluit</a:t>
            </a:r>
          </a:p>
        </p:txBody>
      </p:sp>
      <p:sp>
        <p:nvSpPr>
          <p:cNvPr id="3" name="Tijdelijke aanduiding voor inhoud 2">
            <a:extLst>
              <a:ext uri="{FF2B5EF4-FFF2-40B4-BE49-F238E27FC236}">
                <a16:creationId xmlns:a16="http://schemas.microsoft.com/office/drawing/2014/main" id="{D1541E29-88B3-4D96-ACF2-676D187D9495}"/>
              </a:ext>
            </a:extLst>
          </p:cNvPr>
          <p:cNvSpPr>
            <a:spLocks noGrp="1"/>
          </p:cNvSpPr>
          <p:nvPr>
            <p:ph idx="1"/>
          </p:nvPr>
        </p:nvSpPr>
        <p:spPr/>
        <p:txBody>
          <a:bodyPr/>
          <a:lstStyle/>
          <a:p>
            <a:r>
              <a:rPr lang="nl-NL" dirty="0"/>
              <a:t>Wat is de mening van de leerling zelf? Wil het kind graag blijven zitten vanwege vriendschappen met andere leerlingen of wil het juist overgaan vanwege deze reden?</a:t>
            </a:r>
          </a:p>
          <a:p>
            <a:endParaRPr lang="nl-NL" dirty="0"/>
          </a:p>
          <a:p>
            <a:endParaRPr lang="nl-NL" dirty="0"/>
          </a:p>
        </p:txBody>
      </p:sp>
      <p:pic>
        <p:nvPicPr>
          <p:cNvPr id="4" name="Afbeelding 3" descr="Gerelateerde afbeelding">
            <a:extLst>
              <a:ext uri="{FF2B5EF4-FFF2-40B4-BE49-F238E27FC236}">
                <a16:creationId xmlns:a16="http://schemas.microsoft.com/office/drawing/2014/main" id="{009CB80D-C384-4015-8A71-EF204BA3D0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9736" y="4306422"/>
            <a:ext cx="3162300" cy="2104390"/>
          </a:xfrm>
          <a:prstGeom prst="rect">
            <a:avLst/>
          </a:prstGeom>
          <a:noFill/>
          <a:ln>
            <a:noFill/>
          </a:ln>
        </p:spPr>
      </p:pic>
    </p:spTree>
    <p:extLst>
      <p:ext uri="{BB962C8B-B14F-4D97-AF65-F5344CB8AC3E}">
        <p14:creationId xmlns:p14="http://schemas.microsoft.com/office/powerpoint/2010/main" val="157307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744ED-6B59-4BB3-9EFD-5C27A46EEADA}"/>
              </a:ext>
            </a:extLst>
          </p:cNvPr>
          <p:cNvSpPr>
            <a:spLocks noGrp="1"/>
          </p:cNvSpPr>
          <p:nvPr>
            <p:ph type="title"/>
          </p:nvPr>
        </p:nvSpPr>
        <p:spPr/>
        <p:txBody>
          <a:bodyPr/>
          <a:lstStyle/>
          <a:p>
            <a:r>
              <a:rPr lang="nl-NL" dirty="0"/>
              <a:t>Stappen bij besluitvorming</a:t>
            </a:r>
          </a:p>
        </p:txBody>
      </p:sp>
      <p:sp>
        <p:nvSpPr>
          <p:cNvPr id="3" name="Tijdelijke aanduiding voor inhoud 2">
            <a:extLst>
              <a:ext uri="{FF2B5EF4-FFF2-40B4-BE49-F238E27FC236}">
                <a16:creationId xmlns:a16="http://schemas.microsoft.com/office/drawing/2014/main" id="{C9497AC5-EBB9-4B99-B889-71205A537056}"/>
              </a:ext>
            </a:extLst>
          </p:cNvPr>
          <p:cNvSpPr>
            <a:spLocks noGrp="1"/>
          </p:cNvSpPr>
          <p:nvPr>
            <p:ph idx="1"/>
          </p:nvPr>
        </p:nvSpPr>
        <p:spPr/>
        <p:txBody>
          <a:bodyPr>
            <a:normAutofit fontScale="85000" lnSpcReduction="10000"/>
          </a:bodyPr>
          <a:lstStyle/>
          <a:p>
            <a:r>
              <a:rPr lang="nl-NL" dirty="0"/>
              <a:t>1. Wat zijn de sterke en zwakke kenmerken van deze leerling en het onderwijs en hoe hangen deze samen? </a:t>
            </a:r>
          </a:p>
          <a:p>
            <a:r>
              <a:rPr lang="nl-NL" dirty="0"/>
              <a:t>2. Welke doelen voor taal en rekenen, werkhouding en sociaal-emotionele ontwikkeling streven we na?</a:t>
            </a:r>
          </a:p>
          <a:p>
            <a:r>
              <a:rPr lang="nl-NL" dirty="0"/>
              <a:t>3. Wat heeft deze leerling nodig om deze doelen te behalen; wat zijn diens pedagogisch-didactische onderwijs-behoeften?</a:t>
            </a:r>
          </a:p>
          <a:p>
            <a:r>
              <a:rPr lang="nl-NL" dirty="0"/>
              <a:t>4. Gezien de onderwijsbehoeften van de leerling: hoe en waar kan hieraan het beste tegemoet worden gekomen in het komende schooljaar</a:t>
            </a:r>
          </a:p>
          <a:p>
            <a:r>
              <a:rPr lang="nl-NL" dirty="0"/>
              <a:t>5. In hoeverre is de vraag naar doublure bij deze leerling waardevolle feedback op de kwaliteit van het onderwijs?</a:t>
            </a:r>
          </a:p>
          <a:p>
            <a:r>
              <a:rPr lang="nl-NL" dirty="0"/>
              <a:t>6. Wat zijn onderbouwende argumenten voor en tegen?</a:t>
            </a:r>
          </a:p>
          <a:p>
            <a:r>
              <a:rPr lang="nl-NL" dirty="0"/>
              <a:t>7. Hoe voorkomen we doublures in de toekomst?</a:t>
            </a:r>
          </a:p>
          <a:p>
            <a:r>
              <a:rPr lang="nl-NL" dirty="0"/>
              <a:t>8. Conclusie: welk besluit neemt de school en is dit besluit gedragen door de ouders (en leerling)?</a:t>
            </a:r>
          </a:p>
          <a:p>
            <a:endParaRPr lang="nl-NL" dirty="0"/>
          </a:p>
        </p:txBody>
      </p:sp>
    </p:spTree>
    <p:extLst>
      <p:ext uri="{BB962C8B-B14F-4D97-AF65-F5344CB8AC3E}">
        <p14:creationId xmlns:p14="http://schemas.microsoft.com/office/powerpoint/2010/main" val="375900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D004B-7079-41B7-A760-90310421B2DB}"/>
              </a:ext>
            </a:extLst>
          </p:cNvPr>
          <p:cNvSpPr>
            <a:spLocks noGrp="1"/>
          </p:cNvSpPr>
          <p:nvPr>
            <p:ph type="title"/>
          </p:nvPr>
        </p:nvSpPr>
        <p:spPr/>
        <p:txBody>
          <a:bodyPr/>
          <a:lstStyle/>
          <a:p>
            <a:r>
              <a:rPr lang="nl-NL" dirty="0"/>
              <a:t>Wat heeft dit er nu weer mee te maken?</a:t>
            </a:r>
          </a:p>
        </p:txBody>
      </p:sp>
      <p:pic>
        <p:nvPicPr>
          <p:cNvPr id="5" name="Tijdelijke aanduiding voor inhoud 4">
            <a:extLst>
              <a:ext uri="{FF2B5EF4-FFF2-40B4-BE49-F238E27FC236}">
                <a16:creationId xmlns:a16="http://schemas.microsoft.com/office/drawing/2014/main" id="{BB3ECE4B-1444-4B08-8306-0889B627CB03}"/>
              </a:ext>
            </a:extLst>
          </p:cNvPr>
          <p:cNvPicPr>
            <a:picLocks noGrp="1" noChangeAspect="1"/>
          </p:cNvPicPr>
          <p:nvPr>
            <p:ph idx="1"/>
          </p:nvPr>
        </p:nvPicPr>
        <p:blipFill>
          <a:blip r:embed="rId2"/>
          <a:stretch>
            <a:fillRect/>
          </a:stretch>
        </p:blipFill>
        <p:spPr>
          <a:xfrm>
            <a:off x="4277518" y="2222500"/>
            <a:ext cx="3636963" cy="3636963"/>
          </a:xfrm>
        </p:spPr>
      </p:pic>
    </p:spTree>
    <p:extLst>
      <p:ext uri="{BB962C8B-B14F-4D97-AF65-F5344CB8AC3E}">
        <p14:creationId xmlns:p14="http://schemas.microsoft.com/office/powerpoint/2010/main" val="2159086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eerbaar">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Citeerbaar</Template>
  <TotalTime>138</TotalTime>
  <Words>755</Words>
  <Application>Microsoft Office PowerPoint</Application>
  <PresentationFormat>Breedbeeld</PresentationFormat>
  <Paragraphs>77</Paragraphs>
  <Slides>15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Century Gothic</vt:lpstr>
      <vt:lpstr>Wingdings 2</vt:lpstr>
      <vt:lpstr>Citeerbaar</vt:lpstr>
      <vt:lpstr>Doubleren</vt:lpstr>
      <vt:lpstr>Record</vt:lpstr>
      <vt:lpstr>Kenmerken van scholen waar veel kinderen doubleren</vt:lpstr>
      <vt:lpstr>Effecten van doublure</vt:lpstr>
      <vt:lpstr>Sociale gevolgen</vt:lpstr>
      <vt:lpstr>Effecten zijn negatiever voor:</vt:lpstr>
      <vt:lpstr>Betrekken kind bij besluit</vt:lpstr>
      <vt:lpstr>Stappen bij besluitvorming</vt:lpstr>
      <vt:lpstr>Wat heeft dit er nu weer mee te maken?</vt:lpstr>
      <vt:lpstr>Dingen die voor een doublure pleiten</vt:lpstr>
      <vt:lpstr>Dingen die tegen een doublure pleiten</vt:lpstr>
      <vt:lpstr>Alternatieven voor doubleren</vt:lpstr>
      <vt:lpstr>Voorkomen van kleuterverlenging</vt:lpstr>
      <vt:lpstr>Conclusie</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Doubleren of doorstromen</dc:title>
  <dc:creator>Martin Dijs</dc:creator>
  <cp:lastModifiedBy>Ellen Gommer</cp:lastModifiedBy>
  <cp:revision>20</cp:revision>
  <dcterms:created xsi:type="dcterms:W3CDTF">2018-11-02T17:09:45Z</dcterms:created>
  <dcterms:modified xsi:type="dcterms:W3CDTF">2018-12-12T20:46:01Z</dcterms:modified>
</cp:coreProperties>
</file>