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handoutMasterIdLst>
    <p:handoutMasterId r:id="rId15"/>
  </p:handoutMasterIdLst>
  <p:sldIdLst>
    <p:sldId id="256" r:id="rId2"/>
    <p:sldId id="260" r:id="rId3"/>
    <p:sldId id="259" r:id="rId4"/>
    <p:sldId id="261" r:id="rId5"/>
    <p:sldId id="263" r:id="rId6"/>
    <p:sldId id="273" r:id="rId7"/>
    <p:sldId id="274" r:id="rId8"/>
    <p:sldId id="269" r:id="rId9"/>
    <p:sldId id="267" r:id="rId10"/>
    <p:sldId id="272" r:id="rId11"/>
    <p:sldId id="268" r:id="rId12"/>
    <p:sldId id="270" r:id="rId13"/>
    <p:sldId id="271" r:id="rId14"/>
  </p:sldIdLst>
  <p:sldSz cx="12192000" cy="6858000"/>
  <p:notesSz cx="6888163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4313C-5912-4120-9412-8BD910BF7A4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075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0E219-8EFA-4334-9239-8AE6B3B78A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044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FBB7-DC98-43EC-BE56-399E2B84736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4CC4-D097-45A5-976A-1E347F35E6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69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FBB7-DC98-43EC-BE56-399E2B84736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4CC4-D097-45A5-976A-1E347F35E6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78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FBB7-DC98-43EC-BE56-399E2B84736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4CC4-D097-45A5-976A-1E347F35E6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3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FBB7-DC98-43EC-BE56-399E2B84736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4CC4-D097-45A5-976A-1E347F35E6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03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FBB7-DC98-43EC-BE56-399E2B84736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4CC4-D097-45A5-976A-1E347F35E6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08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FBB7-DC98-43EC-BE56-399E2B84736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4CC4-D097-45A5-976A-1E347F35E6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04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FBB7-DC98-43EC-BE56-399E2B84736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4CC4-D097-45A5-976A-1E347F35E6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52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FBB7-DC98-43EC-BE56-399E2B84736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4CC4-D097-45A5-976A-1E347F35E6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23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FBB7-DC98-43EC-BE56-399E2B84736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4CC4-D097-45A5-976A-1E347F35E6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45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FBB7-DC98-43EC-BE56-399E2B84736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4CC4-D097-45A5-976A-1E347F35E6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36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FBB7-DC98-43EC-BE56-399E2B84736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4CC4-D097-45A5-976A-1E347F35E6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95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FFBB7-DC98-43EC-BE56-399E2B84736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D4CC4-D097-45A5-976A-1E347F35E6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15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t.helmholt@ijsselgroep.nl" TargetMode="External"/><Relationship Id="rId2" Type="http://schemas.openxmlformats.org/officeDocument/2006/relationships/hyperlink" Target="mailto:sabine.timmers@ijsselgroep.n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t.helmholt@ijsselgroep.nl" TargetMode="External"/><Relationship Id="rId2" Type="http://schemas.openxmlformats.org/officeDocument/2006/relationships/hyperlink" Target="mailto:sabine.timmers@ijsselgroep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nklassecontact.nl/" TargetMode="External"/><Relationship Id="rId2" Type="http://schemas.openxmlformats.org/officeDocument/2006/relationships/hyperlink" Target="http://www.ziezon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3vtwwTjEo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68826"/>
          </a:xfrm>
        </p:spPr>
        <p:txBody>
          <a:bodyPr>
            <a:normAutofit/>
          </a:bodyPr>
          <a:lstStyle/>
          <a:p>
            <a:pPr algn="l"/>
            <a:r>
              <a:rPr lang="nl-NL" sz="1600" dirty="0"/>
              <a:t>Sabine Timmers 					Marit </a:t>
            </a:r>
            <a:r>
              <a:rPr lang="nl-NL" sz="1600" dirty="0" err="1"/>
              <a:t>Helmholt</a:t>
            </a:r>
            <a:endParaRPr lang="nl-NL" sz="1600" dirty="0"/>
          </a:p>
          <a:p>
            <a:pPr algn="l"/>
            <a:r>
              <a:rPr lang="nl-NL" sz="1600" dirty="0"/>
              <a:t>Consulent OZL					Consulent OZL</a:t>
            </a:r>
          </a:p>
          <a:p>
            <a:pPr algn="l"/>
            <a:r>
              <a:rPr lang="nl-NL" sz="1600" dirty="0"/>
              <a:t>Contactpersoon Lelystad en Dronten 			Contactpersoon Lelystad en Dronten</a:t>
            </a:r>
          </a:p>
          <a:p>
            <a:pPr algn="l"/>
            <a:endParaRPr lang="nl-NL" sz="1600" dirty="0"/>
          </a:p>
          <a:p>
            <a:pPr algn="l"/>
            <a:r>
              <a:rPr lang="nl-NL" sz="1600" dirty="0">
                <a:hlinkClick r:id="rId2"/>
              </a:rPr>
              <a:t>sabine.timmers@ijsselgroep.nl</a:t>
            </a:r>
            <a:r>
              <a:rPr lang="nl-NL" sz="1600" dirty="0"/>
              <a:t>				</a:t>
            </a:r>
            <a:r>
              <a:rPr lang="nl-NL" sz="1600" dirty="0">
                <a:hlinkClick r:id="rId3"/>
              </a:rPr>
              <a:t>marit.helmholt@ijsselgroep.nl</a:t>
            </a:r>
            <a:r>
              <a:rPr lang="nl-NL" sz="1600" dirty="0"/>
              <a:t> </a:t>
            </a:r>
          </a:p>
          <a:p>
            <a:pPr algn="l"/>
            <a:r>
              <a:rPr lang="nl-NL" sz="1600" dirty="0"/>
              <a:t>06 – 14001040					06 - 51268791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29" y="556987"/>
            <a:ext cx="7368452" cy="29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22" y="4300537"/>
            <a:ext cx="3374040" cy="2024424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26" y="2305738"/>
            <a:ext cx="2351535" cy="14109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44" y="320449"/>
            <a:ext cx="3245036" cy="243295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946" y="4020786"/>
            <a:ext cx="3485419" cy="24876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927" y="4933926"/>
            <a:ext cx="2231226" cy="174617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9860" y="3093988"/>
            <a:ext cx="2755631" cy="20667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08" y="1790148"/>
            <a:ext cx="2895032" cy="1926512"/>
          </a:xfrm>
          <a:prstGeom prst="rect">
            <a:avLst/>
          </a:prstGeom>
        </p:spPr>
      </p:pic>
      <p:sp>
        <p:nvSpPr>
          <p:cNvPr id="23" name="Tijdelijke aanduiding voor inhoud 7"/>
          <p:cNvSpPr txBox="1">
            <a:spLocks/>
          </p:cNvSpPr>
          <p:nvPr/>
        </p:nvSpPr>
        <p:spPr>
          <a:xfrm>
            <a:off x="626424" y="19736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sz="3600"/>
              <a:t>Samen met school en direct betrokkenen gaan we voor maatwerk voor iedere zieke leerling. 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70696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Aanmelding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nl-NL" dirty="0"/>
              <a:t>School </a:t>
            </a:r>
          </a:p>
          <a:p>
            <a:pPr>
              <a:lnSpc>
                <a:spcPct val="150000"/>
              </a:lnSpc>
            </a:pPr>
            <a:r>
              <a:rPr lang="nl-NL" i="1" dirty="0"/>
              <a:t>Ouders</a:t>
            </a:r>
          </a:p>
          <a:p>
            <a:pPr>
              <a:lnSpc>
                <a:spcPct val="150000"/>
              </a:lnSpc>
            </a:pPr>
            <a:r>
              <a:rPr lang="nl-NL" i="1" dirty="0"/>
              <a:t>Het ziekenhuis</a:t>
            </a:r>
          </a:p>
          <a:p>
            <a:pPr>
              <a:lnSpc>
                <a:spcPct val="150000"/>
              </a:lnSpc>
            </a:pPr>
            <a:r>
              <a:rPr lang="nl-NL" i="1" dirty="0"/>
              <a:t>Leerplichtambtenaar</a:t>
            </a:r>
          </a:p>
          <a:p>
            <a:pPr>
              <a:lnSpc>
                <a:spcPct val="150000"/>
              </a:lnSpc>
            </a:pPr>
            <a:r>
              <a:rPr lang="nl-NL" i="1" dirty="0"/>
              <a:t>Huisarts</a:t>
            </a:r>
          </a:p>
          <a:p>
            <a:pPr>
              <a:lnSpc>
                <a:spcPct val="150000"/>
              </a:lnSpc>
            </a:pPr>
            <a:r>
              <a:rPr lang="nl-NL" i="1" dirty="0"/>
              <a:t>Schoolarts</a:t>
            </a:r>
          </a:p>
          <a:p>
            <a:pPr>
              <a:lnSpc>
                <a:spcPct val="150000"/>
              </a:lnSpc>
            </a:pPr>
            <a:r>
              <a:rPr lang="nl-NL" i="1" dirty="0"/>
              <a:t>Ambulant begeleider</a:t>
            </a:r>
          </a:p>
          <a:p>
            <a:pPr>
              <a:lnSpc>
                <a:spcPct val="150000"/>
              </a:lnSpc>
            </a:pPr>
            <a:r>
              <a:rPr lang="nl-NL" i="1" dirty="0"/>
              <a:t>……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75" y="5742633"/>
            <a:ext cx="2190662" cy="8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Passant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Specifieke begeleidingstrajecten</a:t>
            </a:r>
          </a:p>
          <a:p>
            <a:pPr>
              <a:lnSpc>
                <a:spcPct val="150000"/>
              </a:lnSpc>
            </a:pPr>
            <a:r>
              <a:rPr lang="nl-NL" dirty="0"/>
              <a:t>Verlenging na de kosteloze dienstverlening van OZL</a:t>
            </a:r>
          </a:p>
          <a:p>
            <a:pPr>
              <a:lnSpc>
                <a:spcPct val="150000"/>
              </a:lnSpc>
            </a:pPr>
            <a:r>
              <a:rPr lang="nl-NL" dirty="0"/>
              <a:t>Betaalde dienstverlening van 85 euro per uur</a:t>
            </a:r>
          </a:p>
          <a:p>
            <a:pPr>
              <a:lnSpc>
                <a:spcPct val="150000"/>
              </a:lnSpc>
            </a:pPr>
            <a:r>
              <a:rPr lang="nl-NL" dirty="0"/>
              <a:t>Uitgevoerd door consulenten OZL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515" y="823047"/>
            <a:ext cx="2353260" cy="12010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328" y="5632388"/>
            <a:ext cx="2188654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7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Meer informatie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9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Sabine Timmers				Marit </a:t>
            </a:r>
            <a:r>
              <a:rPr lang="nl-NL" dirty="0" err="1"/>
              <a:t>Helmholt</a:t>
            </a:r>
            <a:r>
              <a:rPr lang="nl-NL" dirty="0"/>
              <a:t>			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sabine.timmers@ijsselgroep.nl</a:t>
            </a:r>
            <a:r>
              <a:rPr lang="nl-NL" dirty="0"/>
              <a:t>		</a:t>
            </a:r>
            <a:r>
              <a:rPr lang="nl-NL" dirty="0">
                <a:hlinkClick r:id="rId3"/>
              </a:rPr>
              <a:t>marit.helmholt@ijsselgroep.nl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06 – 14001040				06 - 51268791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www.ozl.nu </a:t>
            </a:r>
          </a:p>
          <a:p>
            <a:pPr marL="0" indent="0">
              <a:buNone/>
            </a:pPr>
            <a:r>
              <a:rPr lang="nl-NL" dirty="0"/>
              <a:t>www.ziezon.nl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OZL IJsselgroep</a:t>
            </a:r>
          </a:p>
          <a:p>
            <a:pPr marL="0" indent="0">
              <a:buNone/>
            </a:pPr>
            <a:r>
              <a:rPr lang="nl-NL" dirty="0"/>
              <a:t>         Sabine Timmers – Marit </a:t>
            </a:r>
            <a:r>
              <a:rPr lang="nl-NL" dirty="0" err="1"/>
              <a:t>Helmholt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328" y="5632388"/>
            <a:ext cx="2188654" cy="8718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907666"/>
            <a:ext cx="750455" cy="75045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370" y="5401654"/>
            <a:ext cx="49991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9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002060"/>
                </a:solidFill>
              </a:rPr>
              <a:t>Onderwijsondersteuning Zieke Leerlingen (OZL)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nl-NL" dirty="0"/>
              <a:t>Voor zieke leerlingen is het belangrijk dat het onderwijs doorgaat.</a:t>
            </a:r>
          </a:p>
          <a:p>
            <a:pPr>
              <a:lnSpc>
                <a:spcPct val="150000"/>
              </a:lnSpc>
            </a:pPr>
            <a:r>
              <a:rPr lang="nl-NL" dirty="0"/>
              <a:t>Voor onderwijsondersteuning kunnen scholen primair onderwijs, voortgezet onderwijs en het MBO hulp inroepen van een consulent onderwijsondersteuning zieke leerlingen. </a:t>
            </a:r>
          </a:p>
          <a:p>
            <a:pPr>
              <a:lnSpc>
                <a:spcPct val="150000"/>
              </a:lnSpc>
            </a:pPr>
            <a:r>
              <a:rPr lang="nl-NL" dirty="0"/>
              <a:t>Ruim 120 consulenten zijn werkzaam bij de onderwijsadviesbureaus en </a:t>
            </a:r>
            <a:r>
              <a:rPr lang="nl-NL" dirty="0" err="1"/>
              <a:t>UMC’s</a:t>
            </a:r>
            <a:r>
              <a:rPr lang="nl-NL" dirty="0"/>
              <a:t>. Samen vormen zij het landelijk dekkend Netwerk Ziek zijn en Onderwijs (</a:t>
            </a:r>
            <a:r>
              <a:rPr lang="nl-NL" dirty="0" err="1"/>
              <a:t>Ziezon</a:t>
            </a:r>
            <a:r>
              <a:rPr lang="nl-NL" dirty="0"/>
              <a:t>).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29" y="5742633"/>
            <a:ext cx="2190662" cy="8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Casussen 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22" y="4300537"/>
            <a:ext cx="3374040" cy="2024424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75" y="5742633"/>
            <a:ext cx="2190662" cy="8686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26" y="2305738"/>
            <a:ext cx="2351535" cy="14109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44" y="320449"/>
            <a:ext cx="3245036" cy="243295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453" y="4123643"/>
            <a:ext cx="3485419" cy="24876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7927" y="4933926"/>
            <a:ext cx="2231226" cy="174617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9860" y="3093988"/>
            <a:ext cx="2755631" cy="20667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08" y="1790148"/>
            <a:ext cx="2895032" cy="19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7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Doelgroep	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4 – 18 jaar</a:t>
            </a:r>
          </a:p>
          <a:p>
            <a:pPr>
              <a:lnSpc>
                <a:spcPct val="150000"/>
              </a:lnSpc>
            </a:pPr>
            <a:r>
              <a:rPr lang="nl-NL" dirty="0"/>
              <a:t>Primair onderwijs, voortgezet onderwijs, MBO</a:t>
            </a:r>
          </a:p>
          <a:p>
            <a:pPr>
              <a:lnSpc>
                <a:spcPct val="150000"/>
              </a:lnSpc>
            </a:pPr>
            <a:r>
              <a:rPr lang="nl-NL" dirty="0"/>
              <a:t>Regulier en speciaal onderwijs</a:t>
            </a:r>
          </a:p>
          <a:p>
            <a:pPr>
              <a:lnSpc>
                <a:spcPct val="150000"/>
              </a:lnSpc>
            </a:pPr>
            <a:r>
              <a:rPr lang="nl-NL" dirty="0"/>
              <a:t>Lichamelijke (somatische) klachten</a:t>
            </a:r>
          </a:p>
          <a:p>
            <a:pPr lvl="2">
              <a:lnSpc>
                <a:spcPct val="150000"/>
              </a:lnSpc>
            </a:pPr>
            <a:r>
              <a:rPr lang="nl-NL" dirty="0"/>
              <a:t>Chronisch ziek</a:t>
            </a:r>
          </a:p>
          <a:p>
            <a:pPr lvl="2">
              <a:lnSpc>
                <a:spcPct val="150000"/>
              </a:lnSpc>
            </a:pPr>
            <a:r>
              <a:rPr lang="nl-NL" dirty="0"/>
              <a:t>Langdurig ziek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75" y="5742633"/>
            <a:ext cx="2190662" cy="8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De consulent OZL…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/>
              <a:t>… ondersteunt (tijdelijk) het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onderwijsproces via de zieke leerling,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de ouders en de school.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De school is verantwoordelijk voor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het onderwijs aan de zieke leerling.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75" y="5742633"/>
            <a:ext cx="2190662" cy="86866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842" y="1825625"/>
            <a:ext cx="4664958" cy="31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Mogelijke taken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59344"/>
            <a:ext cx="10515600" cy="505229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nl-NL" sz="4500" dirty="0"/>
              <a:t>Grote deskundigheid en ervaring op het gebied van onderwijs en ziek zijn. </a:t>
            </a:r>
          </a:p>
          <a:p>
            <a:pPr>
              <a:lnSpc>
                <a:spcPct val="170000"/>
              </a:lnSpc>
            </a:pPr>
            <a:r>
              <a:rPr lang="nl-NL" sz="4500" dirty="0"/>
              <a:t>In kaart brengen en duiden van relevante informatie. </a:t>
            </a:r>
          </a:p>
          <a:p>
            <a:pPr>
              <a:lnSpc>
                <a:spcPct val="170000"/>
              </a:lnSpc>
            </a:pPr>
            <a:r>
              <a:rPr lang="nl-NL" sz="4500" dirty="0"/>
              <a:t>Inzet van OZL voor 3 à 4 maanden, zonder kosten of claim op uw zorgbudget. </a:t>
            </a:r>
          </a:p>
          <a:p>
            <a:pPr>
              <a:lnSpc>
                <a:spcPct val="170000"/>
              </a:lnSpc>
            </a:pPr>
            <a:r>
              <a:rPr lang="nl-NL" sz="4500" dirty="0"/>
              <a:t>Thuisbegeleiding mogelijk door de OZL consulent met onderwijsbevoegdheid. </a:t>
            </a:r>
          </a:p>
          <a:p>
            <a:pPr>
              <a:lnSpc>
                <a:spcPct val="170000"/>
              </a:lnSpc>
            </a:pPr>
            <a:r>
              <a:rPr lang="nl-NL" sz="4500" dirty="0"/>
              <a:t>Snel, flexibel en laagdrempelig inzetbaar. </a:t>
            </a:r>
          </a:p>
          <a:p>
            <a:pPr>
              <a:lnSpc>
                <a:spcPct val="170000"/>
              </a:lnSpc>
            </a:pPr>
            <a:r>
              <a:rPr lang="nl-NL" sz="4500" dirty="0"/>
              <a:t>Op de hoogte zijn van actuele medisch informatie, onder meer via contacten met de Educatieve Voorziening in Universitaire Medische Centra.</a:t>
            </a:r>
          </a:p>
          <a:p>
            <a:pPr>
              <a:lnSpc>
                <a:spcPct val="170000"/>
              </a:lnSpc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38" y="5496494"/>
            <a:ext cx="2190662" cy="8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1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500" dirty="0"/>
              <a:t>Steun via het sterke, landelijke netwerk Ziek Zijn &amp; Onderwijs: </a:t>
            </a:r>
            <a:r>
              <a:rPr lang="nl-NL" sz="2500" dirty="0">
                <a:hlinkClick r:id="rId2"/>
              </a:rPr>
              <a:t>www.ziezon.nl</a:t>
            </a:r>
            <a:r>
              <a:rPr lang="nl-NL" sz="2500" dirty="0"/>
              <a:t>. </a:t>
            </a:r>
          </a:p>
          <a:p>
            <a:pPr>
              <a:lnSpc>
                <a:spcPct val="150000"/>
              </a:lnSpc>
            </a:pPr>
            <a:r>
              <a:rPr lang="nl-NL" sz="2500" dirty="0"/>
              <a:t>Unieke inzet van beeld-geluidverbinding, zonder kosten, via </a:t>
            </a:r>
            <a:r>
              <a:rPr lang="nl-NL" sz="2500" dirty="0" err="1"/>
              <a:t>Klassecontact</a:t>
            </a:r>
            <a:r>
              <a:rPr lang="nl-NL" sz="2500" dirty="0"/>
              <a:t>: </a:t>
            </a:r>
            <a:r>
              <a:rPr lang="nl-NL" sz="2500" dirty="0">
                <a:hlinkClick r:id="rId3"/>
              </a:rPr>
              <a:t>www.kpnklassecontact.nl</a:t>
            </a:r>
            <a:r>
              <a:rPr lang="nl-NL" sz="2500" dirty="0"/>
              <a:t>.</a:t>
            </a:r>
          </a:p>
          <a:p>
            <a:pPr>
              <a:lnSpc>
                <a:spcPct val="150000"/>
              </a:lnSpc>
            </a:pPr>
            <a:r>
              <a:rPr lang="nl-NL" sz="2500" dirty="0"/>
              <a:t>Daarnaast betaalde dienstverlening via ons project Passant voor zeer bijzondere situaties. 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853" y="3704678"/>
            <a:ext cx="3093327" cy="26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3vtwwTjEo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7791" y="1027906"/>
            <a:ext cx="8177645" cy="45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02060"/>
                </a:solidFill>
              </a:rPr>
              <a:t>Klassecontact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Aangeboden via KPN</a:t>
            </a:r>
          </a:p>
          <a:p>
            <a:pPr>
              <a:lnSpc>
                <a:spcPct val="150000"/>
              </a:lnSpc>
            </a:pPr>
            <a:r>
              <a:rPr lang="nl-NL" dirty="0"/>
              <a:t>Geen kosten aan verbonden</a:t>
            </a:r>
          </a:p>
          <a:p>
            <a:pPr>
              <a:lnSpc>
                <a:spcPct val="150000"/>
              </a:lnSpc>
            </a:pPr>
            <a:r>
              <a:rPr lang="nl-NL" dirty="0"/>
              <a:t>Aanvraag verloopt via consulent OZL</a:t>
            </a:r>
          </a:p>
          <a:p>
            <a:pPr>
              <a:lnSpc>
                <a:spcPct val="150000"/>
              </a:lnSpc>
            </a:pPr>
            <a:r>
              <a:rPr lang="nl-NL" dirty="0"/>
              <a:t>Minimale inzetduur is 12 weken</a:t>
            </a:r>
          </a:p>
          <a:p>
            <a:pPr>
              <a:lnSpc>
                <a:spcPct val="150000"/>
              </a:lnSpc>
            </a:pPr>
            <a:r>
              <a:rPr lang="nl-NL" dirty="0"/>
              <a:t>Mag langdurig ingezet worden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73" y="211306"/>
            <a:ext cx="2653145" cy="19891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73" y="2455394"/>
            <a:ext cx="2653145" cy="19891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72" y="4699483"/>
            <a:ext cx="2653145" cy="19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782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325</Words>
  <Application>Microsoft Office PowerPoint</Application>
  <PresentationFormat>Breedbeeld</PresentationFormat>
  <Paragraphs>79</Paragraphs>
  <Slides>13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Onderwijsondersteuning Zieke Leerlingen (OZL)</vt:lpstr>
      <vt:lpstr>Casussen </vt:lpstr>
      <vt:lpstr>Doelgroep </vt:lpstr>
      <vt:lpstr>De consulent OZL…</vt:lpstr>
      <vt:lpstr>Mogelijke taken</vt:lpstr>
      <vt:lpstr>PowerPoint-presentatie</vt:lpstr>
      <vt:lpstr>PowerPoint-presentatie</vt:lpstr>
      <vt:lpstr>Klassecontact</vt:lpstr>
      <vt:lpstr> </vt:lpstr>
      <vt:lpstr>Aanmelding</vt:lpstr>
      <vt:lpstr>Passant</vt:lpstr>
      <vt:lpstr>Meer informatie </vt:lpstr>
    </vt:vector>
  </TitlesOfParts>
  <Company>IJsselgroep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Sabine Timmers</dc:creator>
  <cp:lastModifiedBy>Karin Zegeling</cp:lastModifiedBy>
  <cp:revision>28</cp:revision>
  <cp:lastPrinted>2019-03-06T11:08:12Z</cp:lastPrinted>
  <dcterms:created xsi:type="dcterms:W3CDTF">2019-03-06T08:20:44Z</dcterms:created>
  <dcterms:modified xsi:type="dcterms:W3CDTF">2019-03-27T10:52:51Z</dcterms:modified>
</cp:coreProperties>
</file>