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0" r:id="rId6"/>
    <p:sldId id="259" r:id="rId7"/>
    <p:sldId id="270" r:id="rId8"/>
    <p:sldId id="268" r:id="rId9"/>
    <p:sldId id="261" r:id="rId10"/>
    <p:sldId id="262" r:id="rId11"/>
    <p:sldId id="265" r:id="rId12"/>
    <p:sldId id="266" r:id="rId13"/>
    <p:sldId id="263" r:id="rId14"/>
    <p:sldId id="264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DF"/>
    <a:srgbClr val="8787D7"/>
    <a:srgbClr val="6F6FCF"/>
    <a:srgbClr val="333399"/>
    <a:srgbClr val="F2D9B6"/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4" autoAdjust="0"/>
    <p:restoredTop sz="74456" autoAdjust="0"/>
  </p:normalViewPr>
  <p:slideViewPr>
    <p:cSldViewPr>
      <p:cViewPr varScale="1">
        <p:scale>
          <a:sx n="68" d="100"/>
          <a:sy n="68" d="100"/>
        </p:scale>
        <p:origin x="24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A09D8-3403-4B24-946E-22DF789C7E8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92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FD02C-1C45-45A5-AB7D-3007F5522103}" type="slidenum">
              <a:rPr lang="nl-NL" altLang="nl-NL"/>
              <a:pPr/>
              <a:t>1</a:t>
            </a:fld>
            <a:endParaRPr lang="nl-NL" altLang="nl-NL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826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480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265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933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282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100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678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725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456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738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83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680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42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09D8-3403-4B24-946E-22DF789C7E80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7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687513"/>
            <a:ext cx="9144000" cy="517048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8413" y="2157413"/>
            <a:ext cx="6472237" cy="407987"/>
          </a:xfrm>
        </p:spPr>
        <p:txBody>
          <a:bodyPr/>
          <a:lstStyle>
            <a:lvl1pPr>
              <a:defRPr sz="4800">
                <a:solidFill>
                  <a:srgbClr val="9D9DDF"/>
                </a:solidFill>
              </a:defRPr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8413" y="2919413"/>
            <a:ext cx="6472237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pic>
        <p:nvPicPr>
          <p:cNvPr id="9225" name="Picture 9" descr="Leer voor je l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355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8413" y="5965825"/>
            <a:ext cx="64722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D9DDF"/>
                </a:solidFill>
                <a:latin typeface="+mn-lt"/>
              </a:defRPr>
            </a:lvl1pPr>
          </a:lstStyle>
          <a:p>
            <a:r>
              <a:rPr lang="nl-NL" altLang="nl-NL"/>
              <a:t>IJsselgroep</a:t>
            </a:r>
          </a:p>
        </p:txBody>
      </p:sp>
      <p:pic>
        <p:nvPicPr>
          <p:cNvPr id="9235" name="Picture 19" descr="PD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65725"/>
            <a:ext cx="1452563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PDIJ_RG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39750"/>
            <a:ext cx="2879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950913"/>
            <a:ext cx="1779587" cy="54308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68413" y="950913"/>
            <a:ext cx="5187950" cy="5430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8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790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8413" y="1687513"/>
            <a:ext cx="3482975" cy="46942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03788" y="1687513"/>
            <a:ext cx="3484562" cy="46942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4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22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705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82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D9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pic>
        <p:nvPicPr>
          <p:cNvPr id="6151" name="Picture 7" descr="Leer voor je lev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3556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PDIJ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02238"/>
            <a:ext cx="13970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altLang="nl-NL"/>
              <a:t>IJsselgroep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Leesconvent 20-01-2021</a:t>
            </a:r>
            <a:endParaRPr lang="nl-NL" altLang="nl-NL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68413" y="2919413"/>
            <a:ext cx="6472237" cy="941387"/>
          </a:xfrm>
          <a:noFill/>
          <a:ln/>
        </p:spPr>
        <p:txBody>
          <a:bodyPr/>
          <a:lstStyle/>
          <a:p>
            <a:r>
              <a:rPr lang="nl-NL" dirty="0"/>
              <a:t>Hoe ziet de </a:t>
            </a:r>
            <a:r>
              <a:rPr lang="nl-NL" dirty="0" smtClean="0"/>
              <a:t>dyslexiebehandeling er </a:t>
            </a:r>
            <a:r>
              <a:rPr lang="nl-NL" dirty="0"/>
              <a:t>uit, wat doe je anders dan op ON3</a:t>
            </a:r>
            <a:r>
              <a:rPr lang="nl-NL" dirty="0" smtClean="0"/>
              <a:t>?</a:t>
            </a:r>
          </a:p>
          <a:p>
            <a:endParaRPr lang="nl-NL" altLang="nl-NL" sz="2000" dirty="0" smtClean="0"/>
          </a:p>
          <a:p>
            <a:r>
              <a:rPr lang="nl-NL" altLang="nl-NL" sz="2000" dirty="0" smtClean="0"/>
              <a:t>Niki Egberink</a:t>
            </a:r>
            <a:endParaRPr lang="nl-NL" alt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Psycho</a:t>
            </a:r>
            <a:r>
              <a:rPr lang="nl-NL" dirty="0" smtClean="0"/>
              <a:t>-educatie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Wat is dyslexie?</a:t>
            </a:r>
          </a:p>
          <a:p>
            <a:r>
              <a:rPr lang="nl-NL" sz="2400" dirty="0" smtClean="0"/>
              <a:t>Wat betekent dyslexie voor jou?</a:t>
            </a:r>
          </a:p>
          <a:p>
            <a:r>
              <a:rPr lang="nl-NL" sz="2400" dirty="0" smtClean="0"/>
              <a:t>Hoe ga je met je dyslexie om?</a:t>
            </a:r>
          </a:p>
          <a:p>
            <a:r>
              <a:rPr lang="nl-NL" sz="2400" dirty="0" smtClean="0"/>
              <a:t>Pijlers: kennis, acceptatie, positief zelfbeeld, empowerment</a:t>
            </a:r>
          </a:p>
          <a:p>
            <a:r>
              <a:rPr lang="nl-NL" sz="2400" dirty="0" smtClean="0"/>
              <a:t>Ook gericht op ouders</a:t>
            </a:r>
          </a:p>
          <a:p>
            <a:endParaRPr lang="nl-NL" sz="2400" dirty="0"/>
          </a:p>
          <a:p>
            <a:r>
              <a:rPr lang="nl-NL" sz="2400" dirty="0" smtClean="0"/>
              <a:t>Talenten</a:t>
            </a:r>
          </a:p>
          <a:p>
            <a:r>
              <a:rPr lang="nl-NL" sz="2400" dirty="0" smtClean="0"/>
              <a:t>Je bent meer dan een kind met dyslexie.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79815"/>
            <a:ext cx="2088232" cy="29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Thomas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Jongen 10 jaar, ernstige enkelvoudige dyslexie</a:t>
            </a:r>
          </a:p>
          <a:p>
            <a:r>
              <a:rPr lang="nl-NL" sz="2400" dirty="0" smtClean="0"/>
              <a:t>Talent: o.a. doorzetter</a:t>
            </a:r>
          </a:p>
          <a:p>
            <a:r>
              <a:rPr lang="nl-NL" sz="2400" dirty="0" smtClean="0"/>
              <a:t>Talentenposter: Wubbo Ockels </a:t>
            </a:r>
          </a:p>
          <a:p>
            <a:r>
              <a:rPr lang="nl-NL" sz="2400" dirty="0" smtClean="0"/>
              <a:t>Balans </a:t>
            </a:r>
            <a:r>
              <a:rPr lang="nl-NL" sz="2400" dirty="0"/>
              <a:t>in je </a:t>
            </a:r>
            <a:r>
              <a:rPr lang="nl-NL" sz="2400" dirty="0" smtClean="0"/>
              <a:t>talenten: doorslaan in het doorzetten / presteren </a:t>
            </a:r>
            <a:r>
              <a:rPr lang="nl-NL" sz="2400" dirty="0" smtClean="0">
                <a:sym typeface="Wingdings" panose="05000000000000000000" pitchFamily="2" charset="2"/>
              </a:rPr>
              <a:t> betekent ook teleurgesteld als het toch niet lukt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Denken vanuit de </a:t>
            </a:r>
            <a:r>
              <a:rPr lang="nl-NL" sz="2400" dirty="0" err="1" smtClean="0">
                <a:sym typeface="Wingdings" panose="05000000000000000000" pitchFamily="2" charset="2"/>
              </a:rPr>
              <a:t>groeimindset</a:t>
            </a:r>
            <a:r>
              <a:rPr lang="nl-NL" sz="2400" dirty="0" smtClean="0">
                <a:sym typeface="Wingdings" panose="05000000000000000000" pitchFamily="2" charset="2"/>
              </a:rPr>
              <a:t>, trots zijn op je prestaties (ook al is het geen 10)  veerkracht vergroten</a:t>
            </a:r>
            <a:endParaRPr lang="nl-NL" sz="2400" dirty="0" smtClean="0"/>
          </a:p>
          <a:p>
            <a:pPr marL="0" indent="0">
              <a:buNone/>
            </a:pP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9618" y="1076499"/>
            <a:ext cx="6720747" cy="5040559"/>
          </a:xfrm>
        </p:spPr>
      </p:pic>
    </p:spTree>
    <p:extLst>
      <p:ext uri="{BB962C8B-B14F-4D97-AF65-F5344CB8AC3E}">
        <p14:creationId xmlns:p14="http://schemas.microsoft.com/office/powerpoint/2010/main" val="4185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Omgaat met resterende belemmeringen na afloop van de behandeling:</a:t>
            </a:r>
          </a:p>
          <a:p>
            <a:pPr lvl="1"/>
            <a:r>
              <a:rPr lang="nl-NL" dirty="0" smtClean="0"/>
              <a:t>Omgang en ondersteuning op school en thuis</a:t>
            </a:r>
          </a:p>
          <a:p>
            <a:pPr lvl="1"/>
            <a:r>
              <a:rPr lang="nl-NL" dirty="0" smtClean="0"/>
              <a:t>Gebruik van compenserende middelen</a:t>
            </a:r>
          </a:p>
          <a:p>
            <a:endParaRPr lang="nl-NL" sz="2400" dirty="0"/>
          </a:p>
          <a:p>
            <a:r>
              <a:rPr lang="nl-NL" sz="2400" dirty="0" smtClean="0"/>
              <a:t>Kinderen met bijkomende problemen; deze zijn vaak in een individuele setting minder belemmerend of kunnen bespreekbaar gemaakt worden met leerling en/of ouders.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465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1412776"/>
            <a:ext cx="6698542" cy="4463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Bedankt voor jullie aandacht!</a:t>
            </a:r>
            <a:br>
              <a:rPr lang="nl-NL" sz="4000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3600" dirty="0"/>
          </a:p>
          <a:p>
            <a:pPr marL="0" indent="0" algn="ctr">
              <a:buNone/>
            </a:pPr>
            <a:endParaRPr lang="nl-NL" sz="3600" dirty="0" smtClean="0"/>
          </a:p>
          <a:p>
            <a:pPr marL="0" indent="0" algn="ctr">
              <a:buNone/>
            </a:pPr>
            <a:endParaRPr lang="nl-NL" sz="3600" dirty="0"/>
          </a:p>
          <a:p>
            <a:pPr marL="0" indent="0" algn="ctr">
              <a:buNone/>
            </a:pPr>
            <a:endParaRPr lang="nl-NL" sz="3600" dirty="0" smtClean="0"/>
          </a:p>
          <a:p>
            <a:pPr marL="0" indent="0" algn="ctr">
              <a:buNone/>
            </a:pPr>
            <a:endParaRPr lang="nl-NL" sz="3600" dirty="0" smtClean="0"/>
          </a:p>
          <a:p>
            <a:pPr marL="0" indent="0" algn="ctr">
              <a:buNone/>
            </a:pPr>
            <a:endParaRPr lang="nl-NL" sz="3600" dirty="0"/>
          </a:p>
          <a:p>
            <a:pPr marL="0" indent="0" algn="ctr">
              <a:buNone/>
            </a:pPr>
            <a:r>
              <a:rPr lang="nl-NL" sz="3600" dirty="0" smtClean="0"/>
              <a:t>Vragen?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51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Voorstelrondje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Naam</a:t>
            </a:r>
          </a:p>
          <a:p>
            <a:r>
              <a:rPr lang="nl-NL" dirty="0" smtClean="0"/>
              <a:t>Wat </a:t>
            </a:r>
            <a:r>
              <a:rPr lang="nl-NL" dirty="0" smtClean="0"/>
              <a:t>heeft je gedreven om je op te geven voor dit </a:t>
            </a:r>
            <a:r>
              <a:rPr lang="nl-NL" dirty="0" err="1" smtClean="0"/>
              <a:t>subgroepje</a:t>
            </a:r>
            <a:r>
              <a:rPr lang="nl-NL" dirty="0" smtClean="0"/>
              <a:t>?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smtClean="0"/>
              <a:t>Wat </a:t>
            </a:r>
            <a:r>
              <a:rPr lang="nl-NL" dirty="0"/>
              <a:t>wil je weten?</a:t>
            </a:r>
          </a:p>
          <a:p>
            <a:pPr lvl="1"/>
            <a:r>
              <a:rPr lang="nl-NL" dirty="0"/>
              <a:t>Wat weet je al?</a:t>
            </a:r>
          </a:p>
          <a:p>
            <a:pPr lvl="1"/>
            <a:r>
              <a:rPr lang="nl-NL" dirty="0"/>
              <a:t>Hoe hoop je naar huis te gaan?</a:t>
            </a:r>
          </a:p>
          <a:p>
            <a:r>
              <a:rPr lang="nl-NL" dirty="0" smtClean="0"/>
              <a:t>Vragen kunnen in de chat worden gesteld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550" y="19848"/>
            <a:ext cx="2771800" cy="20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PDDB 2.0 </a:t>
            </a:r>
            <a:br>
              <a:rPr lang="nl-NL" dirty="0" smtClean="0"/>
            </a:b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behandelmethode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De effectieve, gespecialiseerde dyslexiebehandeling in de zorg gaat uit van specifieke taalverwerkingsproblemen veelal fonologisch van aard en bestaat uit een op spraakklank en woordvorm georiënteerde lees- en spellingtraining, die systematisch in modules wordt aangeboden volgens een geprotocolleerd leerparadigma.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400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969" y="2996952"/>
            <a:ext cx="7119937" cy="606425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Hoe </a:t>
            </a:r>
            <a:r>
              <a:rPr lang="nl-NL" dirty="0" smtClean="0"/>
              <a:t>ziet de behandeling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9792" y="6237312"/>
            <a:ext cx="5688558" cy="1444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6" y="478415"/>
            <a:ext cx="3647114" cy="24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131840" y="2888191"/>
            <a:ext cx="331236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484656" y="34796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Dyslexiebehandeling</a:t>
            </a:r>
            <a:endParaRPr lang="nl-NL" sz="2000" b="1" dirty="0"/>
          </a:p>
        </p:txBody>
      </p:sp>
      <p:sp>
        <p:nvSpPr>
          <p:cNvPr id="7" name="Ovaal 6"/>
          <p:cNvSpPr/>
          <p:nvPr/>
        </p:nvSpPr>
        <p:spPr>
          <a:xfrm>
            <a:off x="179512" y="404664"/>
            <a:ext cx="2736304" cy="604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55576" y="991581"/>
            <a:ext cx="19442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Remediëren lezen</a:t>
            </a:r>
            <a:r>
              <a:rPr lang="nl-NL" dirty="0" smtClean="0"/>
              <a:t>:</a:t>
            </a:r>
          </a:p>
          <a:p>
            <a:r>
              <a:rPr lang="nl-NL" sz="1600" dirty="0" smtClean="0"/>
              <a:t>- </a:t>
            </a:r>
            <a:r>
              <a:rPr lang="nl-NL" dirty="0" smtClean="0"/>
              <a:t>woord- en tekstniveau en koppeling hiertussen</a:t>
            </a:r>
          </a:p>
          <a:p>
            <a:r>
              <a:rPr lang="nl-NL" dirty="0" smtClean="0"/>
              <a:t>- herhaald</a:t>
            </a:r>
          </a:p>
          <a:p>
            <a:r>
              <a:rPr lang="nl-NL" dirty="0" smtClean="0"/>
              <a:t>- leesstrategieën</a:t>
            </a:r>
          </a:p>
          <a:p>
            <a:r>
              <a:rPr lang="nl-NL" dirty="0"/>
              <a:t>- </a:t>
            </a:r>
            <a:r>
              <a:rPr lang="nl-NL" dirty="0" err="1"/>
              <a:t>modelen</a:t>
            </a:r>
            <a:endParaRPr lang="nl-NL" dirty="0"/>
          </a:p>
          <a:p>
            <a:r>
              <a:rPr lang="nl-NL" dirty="0" smtClean="0"/>
              <a:t>- begrijpend lezen</a:t>
            </a:r>
          </a:p>
          <a:p>
            <a:r>
              <a:rPr lang="nl-NL" dirty="0" smtClean="0"/>
              <a:t>- woordenschat</a:t>
            </a:r>
          </a:p>
          <a:p>
            <a:r>
              <a:rPr lang="nl-NL" dirty="0" smtClean="0"/>
              <a:t>- leesplezier/ leesmotivatie</a:t>
            </a:r>
          </a:p>
          <a:p>
            <a:r>
              <a:rPr lang="nl-NL" dirty="0" smtClean="0"/>
              <a:t>- rol van snelheid</a:t>
            </a:r>
          </a:p>
          <a:p>
            <a:pPr marL="285750" indent="-285750">
              <a:buFontTx/>
              <a:buChar char="-"/>
            </a:pPr>
            <a:endParaRPr lang="nl-NL" sz="16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4139952" y="2636912"/>
            <a:ext cx="216024" cy="45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/>
          <p:cNvSpPr/>
          <p:nvPr/>
        </p:nvSpPr>
        <p:spPr>
          <a:xfrm>
            <a:off x="6573776" y="617707"/>
            <a:ext cx="2592288" cy="590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7060100" y="1113855"/>
            <a:ext cx="2240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Remediëren spelling: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l</a:t>
            </a:r>
            <a:r>
              <a:rPr lang="nl-NL" dirty="0" smtClean="0"/>
              <a:t>etter-klankkoppeling</a:t>
            </a:r>
          </a:p>
          <a:p>
            <a:r>
              <a:rPr lang="nl-NL" dirty="0" smtClean="0"/>
              <a:t>- op </a:t>
            </a:r>
            <a:r>
              <a:rPr lang="nl-NL" dirty="0"/>
              <a:t>basis van hiaten</a:t>
            </a:r>
            <a:br>
              <a:rPr lang="nl-NL" dirty="0"/>
            </a:br>
            <a:r>
              <a:rPr lang="nl-NL" dirty="0"/>
              <a:t>- directe instructiemodel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smtClean="0"/>
              <a:t>spellingbewustzijn</a:t>
            </a:r>
          </a:p>
          <a:p>
            <a:r>
              <a:rPr lang="nl-NL" dirty="0" smtClean="0"/>
              <a:t>- stappenplan</a:t>
            </a:r>
          </a:p>
          <a:p>
            <a:r>
              <a:rPr lang="nl-NL" dirty="0" smtClean="0"/>
              <a:t>- leren zelf nakijken</a:t>
            </a:r>
          </a:p>
          <a:p>
            <a:r>
              <a:rPr lang="nl-NL" dirty="0" smtClean="0"/>
              <a:t>- gekoppeld aan methode school</a:t>
            </a:r>
          </a:p>
          <a:p>
            <a:r>
              <a:rPr lang="nl-NL" dirty="0" smtClean="0"/>
              <a:t>- NL taalstructuur visueel inzichtelijk maken </a:t>
            </a:r>
            <a:r>
              <a:rPr lang="nl-NL" dirty="0" err="1" smtClean="0"/>
              <a:t>dmv</a:t>
            </a:r>
            <a:r>
              <a:rPr lang="nl-NL" dirty="0" smtClean="0"/>
              <a:t> symbolen</a:t>
            </a:r>
          </a:p>
          <a:p>
            <a:r>
              <a:rPr lang="nl-NL" dirty="0" smtClean="0"/>
              <a:t>- herhaling</a:t>
            </a:r>
            <a:endParaRPr lang="nl-NL" dirty="0"/>
          </a:p>
        </p:txBody>
      </p:sp>
      <p:cxnSp>
        <p:nvCxnSpPr>
          <p:cNvPr id="15" name="Rechte verbindingslijn 14"/>
          <p:cNvCxnSpPr/>
          <p:nvPr/>
        </p:nvCxnSpPr>
        <p:spPr>
          <a:xfrm flipH="1">
            <a:off x="2915816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al 17"/>
          <p:cNvSpPr/>
          <p:nvPr/>
        </p:nvSpPr>
        <p:spPr>
          <a:xfrm>
            <a:off x="2988593" y="975168"/>
            <a:ext cx="1707866" cy="1645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013369" y="1491100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Psycho</a:t>
            </a:r>
            <a:r>
              <a:rPr lang="nl-NL" dirty="0" smtClean="0"/>
              <a:t>-educatie</a:t>
            </a:r>
            <a:endParaRPr lang="nl-NL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6372200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/>
          <p:cNvSpPr/>
          <p:nvPr/>
        </p:nvSpPr>
        <p:spPr>
          <a:xfrm>
            <a:off x="2751625" y="4715994"/>
            <a:ext cx="2736304" cy="1772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19241" y="5085009"/>
            <a:ext cx="220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Rol van huiswerk: belang van herhaling gedurende de week</a:t>
            </a:r>
            <a:endParaRPr lang="nl-NL" sz="1600" dirty="0"/>
          </a:p>
        </p:txBody>
      </p:sp>
      <p:sp>
        <p:nvSpPr>
          <p:cNvPr id="24" name="Ovaal 23"/>
          <p:cNvSpPr/>
          <p:nvPr/>
        </p:nvSpPr>
        <p:spPr>
          <a:xfrm>
            <a:off x="4831431" y="122918"/>
            <a:ext cx="1972815" cy="1721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4928139" y="508550"/>
            <a:ext cx="177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Flitsen voor directe letter- en woordherkenning</a:t>
            </a:r>
            <a:endParaRPr lang="nl-NL" sz="1600" dirty="0"/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4646714" y="4797152"/>
            <a:ext cx="0" cy="19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H="1">
            <a:off x="5220072" y="1844824"/>
            <a:ext cx="597766" cy="1247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endCxn id="22" idx="0"/>
          </p:cNvCxnSpPr>
          <p:nvPr/>
        </p:nvCxnSpPr>
        <p:spPr>
          <a:xfrm flipH="1">
            <a:off x="4119777" y="4519600"/>
            <a:ext cx="27934" cy="19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JL-LINKS en -RECHTS 36"/>
          <p:cNvSpPr/>
          <p:nvPr/>
        </p:nvSpPr>
        <p:spPr>
          <a:xfrm>
            <a:off x="2116406" y="6439563"/>
            <a:ext cx="5343235" cy="463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Integratie lezen en spellen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399876"/>
            <a:ext cx="7119937" cy="606425"/>
          </a:xfrm>
        </p:spPr>
        <p:txBody>
          <a:bodyPr/>
          <a:lstStyle/>
          <a:p>
            <a:r>
              <a:rPr lang="nl-NL" dirty="0" smtClean="0"/>
              <a:t>Wat gebeurt er anders dan op ON3?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76672"/>
            <a:ext cx="38010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987824" y="2996952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217198" y="354739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Dyslexie</a:t>
            </a:r>
          </a:p>
          <a:p>
            <a:pPr algn="ctr"/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683568" y="527398"/>
            <a:ext cx="2520280" cy="219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43608" y="112474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Leerstrategie expliciet </a:t>
            </a:r>
            <a:r>
              <a:rPr lang="nl-NL" dirty="0" err="1" smtClean="0"/>
              <a:t>ipv</a:t>
            </a:r>
            <a:r>
              <a:rPr lang="nl-NL" dirty="0" smtClean="0"/>
              <a:t> impliciet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5796136" y="259777"/>
            <a:ext cx="273630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796136" y="1124744"/>
            <a:ext cx="259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Therapeutische kwaliteit behandelaar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6608249" y="3271788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955308" y="392614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Rol van ouders als </a:t>
            </a:r>
            <a:r>
              <a:rPr lang="nl-NL" dirty="0" err="1" smtClean="0"/>
              <a:t>mede-behandelaar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13219" y="3560242"/>
            <a:ext cx="273630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437255" y="425070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Eigenaarschap en regie over eigen leerproces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3635896" y="332656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3851920" y="9509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Mindset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4224830" y="4870453"/>
            <a:ext cx="216024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4535996" y="5402833"/>
            <a:ext cx="15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Psycho</a:t>
            </a:r>
            <a:r>
              <a:rPr lang="nl-NL" dirty="0" smtClean="0"/>
              <a:t>-educatie</a:t>
            </a:r>
            <a:endParaRPr lang="nl-NL" dirty="0"/>
          </a:p>
        </p:txBody>
      </p:sp>
      <p:cxnSp>
        <p:nvCxnSpPr>
          <p:cNvPr id="19" name="Rechte verbindingslijn 18"/>
          <p:cNvCxnSpPr>
            <a:stCxn id="8" idx="3"/>
          </p:cNvCxnSpPr>
          <p:nvPr/>
        </p:nvCxnSpPr>
        <p:spPr>
          <a:xfrm flipH="1">
            <a:off x="5596560" y="2288045"/>
            <a:ext cx="600298" cy="114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endCxn id="4" idx="0"/>
          </p:cNvCxnSpPr>
          <p:nvPr/>
        </p:nvCxnSpPr>
        <p:spPr>
          <a:xfrm flipH="1">
            <a:off x="4391980" y="1813536"/>
            <a:ext cx="36004" cy="118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2525487" y="2535089"/>
            <a:ext cx="876383" cy="89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2620666" y="4158372"/>
            <a:ext cx="602738" cy="92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endCxn id="16" idx="0"/>
          </p:cNvCxnSpPr>
          <p:nvPr/>
        </p:nvCxnSpPr>
        <p:spPr>
          <a:xfrm>
            <a:off x="5076056" y="4620235"/>
            <a:ext cx="228894" cy="25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4" idx="6"/>
          </p:cNvCxnSpPr>
          <p:nvPr/>
        </p:nvCxnSpPr>
        <p:spPr>
          <a:xfrm>
            <a:off x="5796136" y="3861048"/>
            <a:ext cx="887193" cy="21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/>
          <p:cNvSpPr/>
          <p:nvPr/>
        </p:nvSpPr>
        <p:spPr>
          <a:xfrm>
            <a:off x="2221550" y="5454288"/>
            <a:ext cx="1800200" cy="1381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2458433" y="5901882"/>
            <a:ext cx="132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Afstemming school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8327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Specifieke elementen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Leerstrategie is expliciet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 smtClean="0"/>
              <a:t>impliciet</a:t>
            </a:r>
          </a:p>
          <a:p>
            <a:endParaRPr lang="nl-NL" dirty="0"/>
          </a:p>
          <a:p>
            <a:r>
              <a:rPr lang="nl-NL" dirty="0" smtClean="0"/>
              <a:t>Therapeutische kwaliteiten behandelaar</a:t>
            </a:r>
          </a:p>
          <a:p>
            <a:pPr lvl="1"/>
            <a:r>
              <a:rPr lang="nl-NL" dirty="0"/>
              <a:t>Motiverende gespreksvoering</a:t>
            </a:r>
          </a:p>
          <a:p>
            <a:pPr lvl="1"/>
            <a:r>
              <a:rPr lang="nl-NL" dirty="0"/>
              <a:t>Elementen van CGT</a:t>
            </a:r>
          </a:p>
          <a:p>
            <a:pPr lvl="1"/>
            <a:r>
              <a:rPr lang="nl-NL" dirty="0"/>
              <a:t>Analyse van &amp; interactie met systeemfactoren</a:t>
            </a:r>
          </a:p>
          <a:p>
            <a:endParaRPr lang="nl-NL" dirty="0" smtClean="0"/>
          </a:p>
          <a:p>
            <a:r>
              <a:rPr lang="nl-NL" dirty="0" smtClean="0"/>
              <a:t>Rol van ouders</a:t>
            </a:r>
          </a:p>
        </p:txBody>
      </p:sp>
    </p:spTree>
    <p:extLst>
      <p:ext uri="{BB962C8B-B14F-4D97-AF65-F5344CB8AC3E}">
        <p14:creationId xmlns:p14="http://schemas.microsoft.com/office/powerpoint/2010/main" val="260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Pedagogisch-didactische benadering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Eigenaarschap / regie over eigen leerproces</a:t>
            </a:r>
          </a:p>
          <a:p>
            <a:pPr lvl="1"/>
            <a:r>
              <a:rPr lang="nl-NL" dirty="0" smtClean="0"/>
              <a:t>inzicht </a:t>
            </a:r>
            <a:r>
              <a:rPr lang="nl-NL" dirty="0"/>
              <a:t>in eigen </a:t>
            </a:r>
            <a:r>
              <a:rPr lang="nl-NL" dirty="0" smtClean="0"/>
              <a:t>vorderingen</a:t>
            </a:r>
          </a:p>
          <a:p>
            <a:pPr lvl="1"/>
            <a:r>
              <a:rPr lang="nl-NL" dirty="0" smtClean="0"/>
              <a:t>leerdoelen kennen en zelf formuleren</a:t>
            </a:r>
          </a:p>
          <a:p>
            <a:pPr lvl="1"/>
            <a:r>
              <a:rPr lang="nl-NL" dirty="0" smtClean="0"/>
              <a:t>strategiegebruik </a:t>
            </a:r>
            <a:r>
              <a:rPr lang="nl-NL" dirty="0"/>
              <a:t>laten verwoorden</a:t>
            </a:r>
          </a:p>
          <a:p>
            <a:pPr lvl="1"/>
            <a:r>
              <a:rPr lang="nl-NL" dirty="0" smtClean="0"/>
              <a:t>jezelf kunnen motiveren</a:t>
            </a:r>
          </a:p>
          <a:p>
            <a:pPr lvl="1"/>
            <a:r>
              <a:rPr lang="nl-NL" dirty="0" smtClean="0"/>
              <a:t>eigen kwaliteiten en valkuilen kennen</a:t>
            </a:r>
          </a:p>
          <a:p>
            <a:pPr lvl="1"/>
            <a:r>
              <a:rPr lang="nl-NL" dirty="0" smtClean="0"/>
              <a:t>weten hoe je hulp kunt vragen/zoeken</a:t>
            </a:r>
          </a:p>
          <a:p>
            <a:pPr lvl="1"/>
            <a:r>
              <a:rPr lang="nl-NL" dirty="0" smtClean="0"/>
              <a:t>vergroot intrinsieke motivatie</a:t>
            </a:r>
          </a:p>
          <a:p>
            <a:r>
              <a:rPr lang="nl-NL" dirty="0" err="1" smtClean="0"/>
              <a:t>Mindset</a:t>
            </a:r>
            <a:r>
              <a:rPr lang="nl-NL" dirty="0" smtClean="0"/>
              <a:t> / leerkuil</a:t>
            </a:r>
          </a:p>
          <a:p>
            <a:r>
              <a:rPr lang="nl-NL" dirty="0" smtClean="0"/>
              <a:t>Vertrouwen</a:t>
            </a:r>
          </a:p>
        </p:txBody>
      </p:sp>
    </p:spTree>
    <p:extLst>
      <p:ext uri="{BB962C8B-B14F-4D97-AF65-F5344CB8AC3E}">
        <p14:creationId xmlns:p14="http://schemas.microsoft.com/office/powerpoint/2010/main" val="28168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DIJ [Compatibiliteitsmodus]" id="{18BF89B7-8019-4E05-A436-504AA8E0BAF2}" vid="{BE17BCA4-7C87-4650-A011-5144F800E340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39FC5D4221946834E13C9D2D5BEB2" ma:contentTypeVersion="11" ma:contentTypeDescription="Een nieuw document maken." ma:contentTypeScope="" ma:versionID="564edd5d773479ea77e89a4547745422">
  <xsd:schema xmlns:xsd="http://www.w3.org/2001/XMLSchema" xmlns:xs="http://www.w3.org/2001/XMLSchema" xmlns:p="http://schemas.microsoft.com/office/2006/metadata/properties" xmlns:ns2="f483af34-8010-400a-840c-448e827596d6" xmlns:ns3="a8685def-1dfe-492c-9237-435d4eaa44c7" targetNamespace="http://schemas.microsoft.com/office/2006/metadata/properties" ma:root="true" ma:fieldsID="5d8e37b0fa2ab00eab8a6c1f92e8c544" ns2:_="" ns3:_="">
    <xsd:import namespace="f483af34-8010-400a-840c-448e827596d6"/>
    <xsd:import namespace="a8685def-1dfe-492c-9237-435d4eaa4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3af34-8010-400a-840c-448e82759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85def-1dfe-492c-9237-435d4eaa4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C49B01-7619-4045-AC98-0468D43A19DA}"/>
</file>

<file path=customXml/itemProps2.xml><?xml version="1.0" encoding="utf-8"?>
<ds:datastoreItem xmlns:ds="http://schemas.openxmlformats.org/officeDocument/2006/customXml" ds:itemID="{0198F2F8-5559-43EB-AC25-F747E03B9B67}"/>
</file>

<file path=customXml/itemProps3.xml><?xml version="1.0" encoding="utf-8"?>
<ds:datastoreItem xmlns:ds="http://schemas.openxmlformats.org/officeDocument/2006/customXml" ds:itemID="{8B208444-8DAC-44A1-B069-881A0CDCA408}"/>
</file>

<file path=docProps/app.xml><?xml version="1.0" encoding="utf-8"?>
<Properties xmlns="http://schemas.openxmlformats.org/officeDocument/2006/extended-properties" xmlns:vt="http://schemas.openxmlformats.org/officeDocument/2006/docPropsVTypes">
  <Template>PDIJ</Template>
  <TotalTime>0</TotalTime>
  <Words>424</Words>
  <Application>Microsoft Office PowerPoint</Application>
  <PresentationFormat>Diavoorstelling (4:3)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</vt:lpstr>
      <vt:lpstr>Aangepast ontwerp</vt:lpstr>
      <vt:lpstr>Leesconvent 20-01-2021</vt:lpstr>
      <vt:lpstr>Voorstelrondje</vt:lpstr>
      <vt:lpstr>PDDB 2.0  evidence based behandelmethode</vt:lpstr>
      <vt:lpstr> Hoe ziet de behandeling eruit?</vt:lpstr>
      <vt:lpstr>PowerPoint-presentatie</vt:lpstr>
      <vt:lpstr>Wat gebeurt er anders dan op ON3?</vt:lpstr>
      <vt:lpstr>PowerPoint-presentatie</vt:lpstr>
      <vt:lpstr>Specifieke elementen</vt:lpstr>
      <vt:lpstr>Pedagogisch-didactische benadering</vt:lpstr>
      <vt:lpstr>Psycho-educatie</vt:lpstr>
      <vt:lpstr>Casus Thomas</vt:lpstr>
      <vt:lpstr>PowerPoint-presentatie</vt:lpstr>
      <vt:lpstr>Overig</vt:lpstr>
      <vt:lpstr>Bedankt voor jullie aandacht!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2021-01-14T07:48:31Z</dcterms:created>
  <dcterms:modified xsi:type="dcterms:W3CDTF">2021-01-20T15:33:11Z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0x010100D8E39FC5D4221946834E13C9D2D5BEB2</vt:lpwstr>
  </property>
</Properties>
</file>