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  <p:sldMasterId id="2147483792" r:id="rId2"/>
  </p:sldMasterIdLst>
  <p:notesMasterIdLst>
    <p:notesMasterId r:id="rId25"/>
  </p:notesMasterIdLst>
  <p:handoutMasterIdLst>
    <p:handoutMasterId r:id="rId26"/>
  </p:handoutMasterIdLst>
  <p:sldIdLst>
    <p:sldId id="531" r:id="rId3"/>
    <p:sldId id="554" r:id="rId4"/>
    <p:sldId id="567" r:id="rId5"/>
    <p:sldId id="559" r:id="rId6"/>
    <p:sldId id="560" r:id="rId7"/>
    <p:sldId id="561" r:id="rId8"/>
    <p:sldId id="562" r:id="rId9"/>
    <p:sldId id="563" r:id="rId10"/>
    <p:sldId id="557" r:id="rId11"/>
    <p:sldId id="556" r:id="rId12"/>
    <p:sldId id="568" r:id="rId13"/>
    <p:sldId id="555" r:id="rId14"/>
    <p:sldId id="569" r:id="rId15"/>
    <p:sldId id="558" r:id="rId16"/>
    <p:sldId id="570" r:id="rId17"/>
    <p:sldId id="571" r:id="rId18"/>
    <p:sldId id="572" r:id="rId19"/>
    <p:sldId id="564" r:id="rId20"/>
    <p:sldId id="565" r:id="rId21"/>
    <p:sldId id="566" r:id="rId22"/>
    <p:sldId id="574" r:id="rId23"/>
    <p:sldId id="573" r:id="rId24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pma" initials="P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460" autoAdjust="0"/>
    <p:restoredTop sz="80577" autoAdjust="0"/>
  </p:normalViewPr>
  <p:slideViewPr>
    <p:cSldViewPr snapToGrid="0" snapToObjects="1">
      <p:cViewPr varScale="1">
        <p:scale>
          <a:sx n="54" d="100"/>
          <a:sy n="54" d="100"/>
        </p:scale>
        <p:origin x="10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1AE99-C91F-5249-BB1C-D03C8EB69014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9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C8EB7-7865-DD4F-AB37-13FBCB74020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4193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1BEAF-E342-5542-91EF-4D02EFA05904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885AE-503E-9447-A579-778F2231C20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603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4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899D7-476F-4E8A-A5A9-157FFD7CD90B}" type="slidenum">
              <a:rPr lang="nl-NL" altLang="nl-NL"/>
              <a:pPr eaLnBrk="1" hangingPunct="1"/>
              <a:t>18</a:t>
            </a:fld>
            <a:endParaRPr lang="nl-NL" altLang="nl-NL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814018C-D043-4832-AF66-A6B8973C93D7}" type="slidenum">
              <a:rPr lang="nl-NL" altLang="nl-NL" sz="1200"/>
              <a:pPr algn="r" eaLnBrk="1" hangingPunct="1"/>
              <a:t>18</a:t>
            </a:fld>
            <a:endParaRPr lang="nl-NL" altLang="nl-NL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763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899D7-476F-4E8A-A5A9-157FFD7CD90B}" type="slidenum">
              <a:rPr lang="nl-NL" altLang="nl-NL"/>
              <a:pPr eaLnBrk="1" hangingPunct="1"/>
              <a:t>19</a:t>
            </a:fld>
            <a:endParaRPr lang="nl-NL" altLang="nl-NL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814018C-D043-4832-AF66-A6B8973C93D7}" type="slidenum">
              <a:rPr lang="nl-NL" altLang="nl-NL" sz="1200"/>
              <a:pPr algn="r" eaLnBrk="1" hangingPunct="1"/>
              <a:t>19</a:t>
            </a:fld>
            <a:endParaRPr lang="nl-NL" altLang="nl-NL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97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7899D7-476F-4E8A-A5A9-157FFD7CD90B}" type="slidenum">
              <a:rPr lang="nl-NL" altLang="nl-NL"/>
              <a:pPr eaLnBrk="1" hangingPunct="1"/>
              <a:t>20</a:t>
            </a:fld>
            <a:endParaRPr lang="nl-NL" altLang="nl-NL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814018C-D043-4832-AF66-A6B8973C93D7}" type="slidenum">
              <a:rPr lang="nl-NL" altLang="nl-NL" sz="1200"/>
              <a:pPr algn="r" eaLnBrk="1" hangingPunct="1"/>
              <a:t>20</a:t>
            </a:fld>
            <a:endParaRPr lang="nl-NL" altLang="nl-NL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5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4400"/>
            <a:fld id="{3807868C-E70B-45DF-8F31-4A7D05717883}" type="slidenum">
              <a:rPr lang="nl-NL" sz="1200">
                <a:solidFill>
                  <a:schemeClr val="tx1"/>
                </a:solidFill>
                <a:latin typeface="Arial" charset="0"/>
              </a:rPr>
              <a:pPr algn="r" defTabSz="914400"/>
              <a:t>22</a:t>
            </a:fld>
            <a:endParaRPr lang="nl-NL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FontTx/>
              <a:buChar char="•"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7409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E4942B3-EB91-4631-A6DF-DF76E7A5BCAB}" type="datetime1">
              <a:rPr lang="en-US" smtClean="0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0971D1-1D01-4EB2-9E4B-8BF7DE848E6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65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Taalontwikkeling</a:t>
            </a:r>
            <a:r>
              <a:rPr lang="en-US" dirty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baseline="0" dirty="0"/>
              <a:t> </a:t>
            </a:r>
            <a:r>
              <a:rPr lang="en-US" baseline="0" dirty="0" err="1"/>
              <a:t>deels</a:t>
            </a:r>
            <a:r>
              <a:rPr lang="en-US" baseline="0" dirty="0"/>
              <a:t> same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AE4942B3-EB91-4631-A6DF-DF76E7A5BCAB}" type="datetime1">
              <a:rPr lang="en-US" smtClean="0"/>
              <a:pPr>
                <a:defRPr/>
              </a:pPr>
              <a:t>1/20/2021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0971D1-1D01-4EB2-9E4B-8BF7DE848E6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776866" y="9428164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61323C-FE0B-4239-A0A7-B8A423D9EB48}" type="slidenum">
              <a:rPr lang="en-US" altLang="nl-NL" sz="1200"/>
              <a:pPr algn="r"/>
              <a:t>9</a:t>
            </a:fld>
            <a:endParaRPr lang="en-US" altLang="nl-NL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316" y="4714876"/>
            <a:ext cx="489045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548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 txBox="1">
            <a:spLocks noGrp="1" noChangeArrowheads="1"/>
          </p:cNvSpPr>
          <p:nvPr/>
        </p:nvSpPr>
        <p:spPr bwMode="auto">
          <a:xfrm>
            <a:off x="3776866" y="9428164"/>
            <a:ext cx="289066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B61323C-FE0B-4239-A0A7-B8A423D9EB48}" type="slidenum">
              <a:rPr lang="en-US" altLang="nl-NL" sz="1200"/>
              <a:pPr algn="r"/>
              <a:t>10</a:t>
            </a:fld>
            <a:endParaRPr lang="en-US" altLang="nl-NL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9316" y="4714876"/>
            <a:ext cx="4890457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79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4" tIns="45647" rIns="91294" bIns="45647" anchor="b"/>
          <a:lstStyle/>
          <a:p>
            <a:pPr algn="r"/>
            <a:fld id="{B1D3CC9A-ACD1-4B30-AA30-DD065C7724B1}" type="slidenum">
              <a:rPr lang="nl-NL" altLang="nl-NL" sz="1200">
                <a:solidFill>
                  <a:schemeClr val="tx1"/>
                </a:solidFill>
                <a:latin typeface="Arial" charset="0"/>
              </a:rPr>
              <a:pPr algn="r"/>
              <a:t>12</a:t>
            </a:fld>
            <a:endParaRPr lang="nl-NL" altLang="nl-NL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289" tIns="45645" rIns="91289" bIns="45645" numCol="1" anchor="t" anchorCtr="0" compatLnSpc="1">
            <a:prstTxWarp prst="textNoShape">
              <a:avLst/>
            </a:prstTxWarp>
          </a:bodyPr>
          <a:lstStyle/>
          <a:p>
            <a:pPr marL="188913" indent="-188913" defTabSz="760413" eaLnBrk="1" hangingPunct="1"/>
            <a:endParaRPr lang="nl-NL" altLang="nl-NL" sz="100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852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9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ijdelijke aanduiding voor notities 2"/>
          <p:cNvSpPr>
            <a:spLocks noGrp="1"/>
          </p:cNvSpPr>
          <p:nvPr>
            <p:ph type="body" idx="1"/>
          </p:nvPr>
        </p:nvSpPr>
        <p:spPr bwMode="auto">
          <a:xfrm>
            <a:off x="681342" y="4716877"/>
            <a:ext cx="5436566" cy="4465263"/>
          </a:xfrm>
          <a:noFill/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nl-NL"/>
          </a:p>
        </p:txBody>
      </p:sp>
      <p:sp>
        <p:nvSpPr>
          <p:cNvPr id="102403" name="Tijdelijke aanduiding voor dianummer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20D4E3F5-2D7D-4CE5-9A0D-080DC514524C}" type="slidenum">
              <a:rPr lang="en-US" sz="1200">
                <a:latin typeface="Calibri" pitchFamily="34" charset="0"/>
              </a:rPr>
              <a:pPr algn="r"/>
              <a:t>17</a:t>
            </a:fld>
            <a:endParaRPr lang="en-US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0D9F83-3DB2-6043-81F2-23DF405873A0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908000"/>
            <a:ext cx="7956000" cy="108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3132000"/>
            <a:ext cx="7956000" cy="287999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9407-3092-024D-8200-B5CE10271EEB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8000"/>
            <a:ext cx="2057400" cy="410399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907999"/>
            <a:ext cx="5937000" cy="4103999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0B2D-BD13-8149-A5DB-A7FB4D44365C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130425"/>
            <a:ext cx="7956000" cy="1470025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AF4F1C-F3E5-1940-B712-A8B09BB15451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A1C71B-EACC-5248-9AEE-A910D103CD85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406900"/>
            <a:ext cx="7954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906713"/>
            <a:ext cx="7956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0B4A1C-4757-824C-A0D9-A6961ECAB173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9101C2-E65D-BC4B-B4D2-B7F80E2913D6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452875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FBEC37-7303-414D-B9AE-552772DE8349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1F86-9548-9547-88E8-4683D330DE02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C0FE-5339-734C-90BD-15B787200CF7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2925513" cy="1041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080000"/>
            <a:ext cx="4896000" cy="493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121175"/>
            <a:ext cx="2925513" cy="3890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11EC-71D3-144D-8F36-4383F2898428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740AE0-4C15-EA43-BBB5-6A5A37D1FBB5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800600"/>
            <a:ext cx="7956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60000"/>
            <a:ext cx="7956000" cy="354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5367338"/>
            <a:ext cx="7956000" cy="644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1020-0398-344D-AE33-EE90815EC7A5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/>
          <a:lstStyle/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268000"/>
            <a:ext cx="7956000" cy="3708000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344-0E22-3641-A803-9A1CDA92017B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000" y="1152000"/>
            <a:ext cx="2057400" cy="4824000"/>
          </a:xfrm>
        </p:spPr>
        <p:txBody>
          <a:bodyPr vert="eaVert"/>
          <a:lstStyle/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152001"/>
            <a:ext cx="5937000" cy="4824000"/>
          </a:xfrm>
        </p:spPr>
        <p:txBody>
          <a:bodyPr vert="eaVert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84-56BD-874D-85BC-8FB2A6162076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4D30BE-2100-6A46-9644-FAD90012BB21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906000" cy="313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880000"/>
            <a:ext cx="3906000" cy="313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A6E93B-AF40-B04D-AFBB-02A7903037BC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2160000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87125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3240000"/>
            <a:ext cx="3923999" cy="2771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87125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3240000"/>
            <a:ext cx="3923999" cy="2771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6149C0D-B4D9-4340-B496-4ACF1A01D15E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E8C8-FF99-2B4F-8751-D00CA5EAED23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5811-E25D-EE40-ABDE-49C032CA57F9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907999"/>
            <a:ext cx="2925513" cy="1041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908000"/>
            <a:ext cx="4896000" cy="4103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949175"/>
            <a:ext cx="2925513" cy="3062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25D47-1680-654C-A369-2ADBCF23A07A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8000"/>
            <a:ext cx="5486400" cy="2892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44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0ECB4-6519-404C-82D2-47EAEED2F27C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02_home-head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14063"/>
            <a:ext cx="9144000" cy="1785937"/>
          </a:xfrm>
          <a:prstGeom prst="rect">
            <a:avLst/>
          </a:prstGeom>
        </p:spPr>
      </p:pic>
      <p:pic>
        <p:nvPicPr>
          <p:cNvPr id="8" name="Picture 7" descr="pp_02_volg-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" y="6072188"/>
            <a:ext cx="9143994" cy="7858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800000"/>
            <a:ext cx="7956000" cy="1080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3023999"/>
            <a:ext cx="7956000" cy="29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8000"/>
            <a:ext cx="72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1F250A-9D80-3E48-914A-748FFB05094B}" type="datetime1">
              <a:rPr lang="en-US" smtClean="0"/>
              <a:pPr/>
              <a:t>1/20/2021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011999"/>
            <a:ext cx="540000" cy="396001"/>
          </a:xfrm>
          <a:prstGeom prst="rect">
            <a:avLst/>
          </a:prstGeom>
        </p:spPr>
        <p:txBody>
          <a:bodyPr vert="horz" lIns="0" tIns="0" rIns="91440" bIns="0" rtlCol="0" anchor="b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cap="sm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02_home-head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" y="-63562"/>
            <a:ext cx="9144000" cy="1071562"/>
          </a:xfrm>
          <a:prstGeom prst="rect">
            <a:avLst/>
          </a:prstGeom>
        </p:spPr>
      </p:pic>
      <p:pic>
        <p:nvPicPr>
          <p:cNvPr id="8" name="Picture 7" descr="pp_02_volg-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72189"/>
            <a:ext cx="9143994" cy="7858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nl-NL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304000"/>
            <a:ext cx="7956000" cy="370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011999"/>
            <a:ext cx="540000" cy="396001"/>
          </a:xfrm>
          <a:prstGeom prst="rect">
            <a:avLst/>
          </a:prstGeom>
        </p:spPr>
        <p:txBody>
          <a:bodyPr vert="horz" lIns="0" tIns="0" rIns="91440" bIns="0" rtlCol="0" anchor="b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8000"/>
            <a:ext cx="72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41B0B2-0CED-7D42-AB7A-5CA1AC4C5F14}" type="datetime1">
              <a:rPr lang="en-US" smtClean="0"/>
              <a:pPr/>
              <a:t>1/20/2021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cap="small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mke.scheltinga@itta.uva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ngepastlezen.n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yslexiecentraal.nl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Femke.Scheltinga@itta.uva.nl" TargetMode="External"/><Relationship Id="rId4" Type="http://schemas.openxmlformats.org/officeDocument/2006/relationships/hyperlink" Target="http://www.nkd.n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ii0sGBoMLXAhWJPRoKHce6ASEQjRwIBw&amp;url=https://www.huis-tuin-keukentips.com/&amp;psig=AOvVaw3JmwJMdxHriHjWZySqX66p&amp;ust=151089260985599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hyperlink" Target="http://www.google.nl/url?sa=i&amp;rct=j&amp;q=&amp;esrc=s&amp;source=images&amp;cd=&amp;cad=rja&amp;uact=8&amp;ved=0ahUKEwi1rN6roMLXAhVMfxoKHcGaBswQjRwIBw&amp;url=http://k1sar.weebly.com/onze-avonturen/thema-kleine-muis-zoekt-een-huis5839221&amp;psig=AOvVaw0mW0dIApdiZPk0-elp7u7k&amp;ust=1510892743407327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0300"/>
            <a:ext cx="7772400" cy="1222515"/>
          </a:xfrm>
        </p:spPr>
        <p:txBody>
          <a:bodyPr>
            <a:normAutofit/>
          </a:bodyPr>
          <a:lstStyle/>
          <a:p>
            <a:r>
              <a:rPr lang="en-US" sz="4000"/>
              <a:t>Leesontwikkeling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2815"/>
            <a:ext cx="6400800" cy="2158553"/>
          </a:xfrm>
        </p:spPr>
        <p:txBody>
          <a:bodyPr>
            <a:normAutofit/>
          </a:bodyPr>
          <a:lstStyle/>
          <a:p>
            <a:r>
              <a:rPr lang="en-US"/>
              <a:t>Femke Scheltinga</a:t>
            </a:r>
          </a:p>
          <a:p>
            <a:r>
              <a:rPr lang="en-US" sz="2400">
                <a:hlinkClick r:id="rId3"/>
              </a:rPr>
              <a:t>Femke.scheltinga@itta.uva.nl</a:t>
            </a:r>
            <a:endParaRPr lang="en-US" sz="2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44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Oval 2"/>
          <p:cNvSpPr>
            <a:spLocks noChangeArrowheads="1"/>
          </p:cNvSpPr>
          <p:nvPr/>
        </p:nvSpPr>
        <p:spPr bwMode="auto">
          <a:xfrm>
            <a:off x="3492500" y="1700213"/>
            <a:ext cx="2209800" cy="1119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nl-NL" sz="2400">
                <a:ea typeface="MS PGothic" pitchFamily="34" charset="-128"/>
              </a:rPr>
              <a:t>Betekenis</a:t>
            </a:r>
          </a:p>
          <a:p>
            <a:pPr algn="ctr"/>
            <a:r>
              <a:rPr lang="en-US" altLang="nl-NL" sz="2400">
                <a:ea typeface="MS PGothic" pitchFamily="34" charset="-128"/>
              </a:rPr>
              <a:t>(semantiek)</a:t>
            </a:r>
            <a:endParaRPr lang="en-GB" altLang="nl-NL" sz="2400">
              <a:ea typeface="MS PGothic" pitchFamily="34" charset="-128"/>
            </a:endParaRPr>
          </a:p>
        </p:txBody>
      </p:sp>
      <p:sp>
        <p:nvSpPr>
          <p:cNvPr id="49154" name="Oval 3"/>
          <p:cNvSpPr>
            <a:spLocks noChangeArrowheads="1"/>
          </p:cNvSpPr>
          <p:nvPr/>
        </p:nvSpPr>
        <p:spPr bwMode="auto">
          <a:xfrm>
            <a:off x="1524000" y="3733800"/>
            <a:ext cx="2209800" cy="1208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nl-NL" sz="2400">
                <a:ea typeface="MS PGothic" pitchFamily="34" charset="-128"/>
              </a:rPr>
              <a:t>Schrift</a:t>
            </a:r>
          </a:p>
          <a:p>
            <a:pPr algn="ctr"/>
            <a:r>
              <a:rPr lang="nl-NL" altLang="nl-NL" sz="2400">
                <a:ea typeface="MS PGothic" pitchFamily="34" charset="-128"/>
              </a:rPr>
              <a:t>(orthografie</a:t>
            </a:r>
            <a:r>
              <a:rPr lang="nl-NL" altLang="nl-NL" sz="2400" b="1">
                <a:ea typeface="MS PGothic" pitchFamily="34" charset="-128"/>
              </a:rPr>
              <a:t>)</a:t>
            </a:r>
            <a:endParaRPr lang="en-GB" altLang="nl-NL" sz="2400" b="1">
              <a:ea typeface="MS PGothic" pitchFamily="34" charset="-128"/>
            </a:endParaRPr>
          </a:p>
        </p:txBody>
      </p:sp>
      <p:sp>
        <p:nvSpPr>
          <p:cNvPr id="49155" name="Oval 4"/>
          <p:cNvSpPr>
            <a:spLocks noChangeArrowheads="1"/>
          </p:cNvSpPr>
          <p:nvPr/>
        </p:nvSpPr>
        <p:spPr bwMode="auto">
          <a:xfrm>
            <a:off x="5795963" y="3644900"/>
            <a:ext cx="2209800" cy="1139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nl-NL" sz="2400"/>
              <a:t>Klank</a:t>
            </a:r>
          </a:p>
          <a:p>
            <a:pPr algn="ctr"/>
            <a:r>
              <a:rPr lang="en-US" altLang="nl-NL" sz="2400"/>
              <a:t>(fonologie</a:t>
            </a:r>
            <a:endParaRPr lang="en-GB" altLang="nl-NL" sz="2400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3733800" y="4038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 flipH="1">
            <a:off x="3733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 flipV="1">
            <a:off x="2743200" y="2590800"/>
            <a:ext cx="838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59" name="Line 8"/>
          <p:cNvSpPr>
            <a:spLocks noChangeShapeType="1"/>
          </p:cNvSpPr>
          <p:nvPr/>
        </p:nvSpPr>
        <p:spPr bwMode="auto">
          <a:xfrm flipH="1">
            <a:off x="3124200" y="2743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60" name="Line 9"/>
          <p:cNvSpPr>
            <a:spLocks noChangeShapeType="1"/>
          </p:cNvSpPr>
          <p:nvPr/>
        </p:nvSpPr>
        <p:spPr bwMode="auto">
          <a:xfrm>
            <a:off x="5292725" y="2852738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61" name="Line 10"/>
          <p:cNvSpPr>
            <a:spLocks noChangeShapeType="1"/>
          </p:cNvSpPr>
          <p:nvPr/>
        </p:nvSpPr>
        <p:spPr bwMode="auto">
          <a:xfrm flipH="1" flipV="1">
            <a:off x="5486400" y="25908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971550" y="6092825"/>
            <a:ext cx="678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nl-NL">
                <a:ea typeface="MS PGothic" pitchFamily="34" charset="-128"/>
              </a:rPr>
              <a:t>Model Harm et al. 2002</a:t>
            </a:r>
          </a:p>
        </p:txBody>
      </p:sp>
      <p:sp>
        <p:nvSpPr>
          <p:cNvPr id="49163" name="AutoShape 13"/>
          <p:cNvSpPr>
            <a:spLocks noChangeArrowheads="1"/>
          </p:cNvSpPr>
          <p:nvPr/>
        </p:nvSpPr>
        <p:spPr bwMode="auto">
          <a:xfrm>
            <a:off x="2079625" y="4941888"/>
            <a:ext cx="5680075" cy="984250"/>
          </a:xfrm>
          <a:prstGeom prst="rightArrow">
            <a:avLst>
              <a:gd name="adj1" fmla="val 50000"/>
              <a:gd name="adj2" fmla="val 1442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nl-NL"/>
              <a:t>Bottom up</a:t>
            </a:r>
          </a:p>
        </p:txBody>
      </p:sp>
      <p:sp>
        <p:nvSpPr>
          <p:cNvPr id="49164" name="AutoShape 14"/>
          <p:cNvSpPr>
            <a:spLocks noChangeArrowheads="1"/>
          </p:cNvSpPr>
          <p:nvPr/>
        </p:nvSpPr>
        <p:spPr bwMode="auto">
          <a:xfrm>
            <a:off x="485775" y="1876425"/>
            <a:ext cx="1038225" cy="4049713"/>
          </a:xfrm>
          <a:prstGeom prst="downArrow">
            <a:avLst>
              <a:gd name="adj1" fmla="val 50000"/>
              <a:gd name="adj2" fmla="val 975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r>
              <a:rPr lang="nl-NL"/>
              <a:t>Top down</a:t>
            </a:r>
          </a:p>
        </p:txBody>
      </p:sp>
      <p:sp>
        <p:nvSpPr>
          <p:cNvPr id="49165" name="Rectangle 2"/>
          <p:cNvSpPr>
            <a:spLocks noChangeArrowheads="1"/>
          </p:cNvSpPr>
          <p:nvPr/>
        </p:nvSpPr>
        <p:spPr bwMode="auto">
          <a:xfrm>
            <a:off x="550863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ctr"/>
          <a:lstStyle/>
          <a:p>
            <a:pPr algn="ctr"/>
            <a:r>
              <a:rPr lang="nl-NL" altLang="nl-NL" sz="3600" b="1" cap="small">
                <a:latin typeface="TheSansOffice LF"/>
              </a:rPr>
              <a:t>woordherkenning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2743200" y="3357563"/>
            <a:ext cx="3660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nl-NL" sz="2800"/>
              <a:t>glop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2275" y="1217612"/>
            <a:ext cx="1602898" cy="21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6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Groep 3: aanvankelijk lezen – vervolg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Benoemsnelheid</a:t>
            </a:r>
          </a:p>
          <a:p>
            <a:r>
              <a:rPr lang="nl-NL"/>
              <a:t>Directe woordherkenning</a:t>
            </a:r>
          </a:p>
          <a:p>
            <a:r>
              <a:rPr lang="nl-NL"/>
              <a:t>Uitbreiden van leesmoeilijkheden</a:t>
            </a:r>
          </a:p>
          <a:p>
            <a:r>
              <a:rPr lang="nl-NL"/>
              <a:t>Vloeiend lezen</a:t>
            </a:r>
          </a:p>
        </p:txBody>
      </p:sp>
    </p:spTree>
    <p:extLst>
      <p:ext uri="{BB962C8B-B14F-4D97-AF65-F5344CB8AC3E}">
        <p14:creationId xmlns:p14="http://schemas.microsoft.com/office/powerpoint/2010/main" val="1521461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LUDO3G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412875"/>
            <a:ext cx="4752975" cy="4535488"/>
          </a:xfrm>
          <a:ln>
            <a:solidFill>
              <a:srgbClr val="33467F"/>
            </a:solidFill>
          </a:ln>
        </p:spPr>
      </p:pic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1046163" y="5975350"/>
            <a:ext cx="705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1800">
                <a:solidFill>
                  <a:srgbClr val="33467F"/>
                </a:solidFill>
                <a:latin typeface="Arial" charset="0"/>
                <a:ea typeface="MS PGothic" pitchFamily="34" charset="-128"/>
              </a:rPr>
              <a:t>Verhoeven &amp; Van Leeuwe, Pedagogische Studiën, 2003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663575" y="515938"/>
            <a:ext cx="5711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nl-NL" sz="2800">
                <a:solidFill>
                  <a:schemeClr val="tx1"/>
                </a:solidFill>
                <a:latin typeface="Arial" charset="0"/>
                <a:ea typeface="MS PGothic" pitchFamily="34" charset="-128"/>
              </a:rPr>
              <a:t>Ontwikkeling van woordherkenning</a:t>
            </a:r>
            <a:endParaRPr lang="nl-NL" altLang="nl-NL" sz="2800">
              <a:solidFill>
                <a:schemeClr val="tx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8916" name="Line 6"/>
          <p:cNvSpPr>
            <a:spLocks noChangeShapeType="1"/>
          </p:cNvSpPr>
          <p:nvPr/>
        </p:nvSpPr>
        <p:spPr bwMode="auto">
          <a:xfrm>
            <a:off x="2484438" y="3500438"/>
            <a:ext cx="1439862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8917" name="Line 7"/>
          <p:cNvSpPr>
            <a:spLocks noChangeShapeType="1"/>
          </p:cNvSpPr>
          <p:nvPr/>
        </p:nvSpPr>
        <p:spPr bwMode="auto">
          <a:xfrm flipV="1">
            <a:off x="3924300" y="3500438"/>
            <a:ext cx="0" cy="1800225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8918" name="Line 8"/>
          <p:cNvSpPr>
            <a:spLocks noChangeShapeType="1"/>
          </p:cNvSpPr>
          <p:nvPr/>
        </p:nvSpPr>
        <p:spPr bwMode="auto">
          <a:xfrm>
            <a:off x="2555875" y="4292600"/>
            <a:ext cx="720725" cy="0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38919" name="Line 9"/>
          <p:cNvSpPr>
            <a:spLocks noChangeShapeType="1"/>
          </p:cNvSpPr>
          <p:nvPr/>
        </p:nvSpPr>
        <p:spPr bwMode="auto">
          <a:xfrm flipV="1">
            <a:off x="3276600" y="4292600"/>
            <a:ext cx="0" cy="1008063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51537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Voortgezet technisch lezen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Automatisering (vlot en accuraat)</a:t>
            </a:r>
          </a:p>
          <a:p>
            <a:r>
              <a:rPr lang="nl-NL"/>
              <a:t>Vloeiend lezen van teksten</a:t>
            </a:r>
          </a:p>
          <a:p>
            <a:r>
              <a:rPr lang="nl-NL"/>
              <a:t>Toepassen van leesstrategieën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259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279400" y="711200"/>
            <a:ext cx="7954963" cy="10795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sz="3600" cap="none"/>
              <a:t>LEESVAARDIGHEID</a:t>
            </a:r>
          </a:p>
        </p:txBody>
      </p:sp>
      <p:sp>
        <p:nvSpPr>
          <p:cNvPr id="45058" name="AutoShape 10"/>
          <p:cNvSpPr>
            <a:spLocks noChangeArrowheads="1"/>
          </p:cNvSpPr>
          <p:nvPr/>
        </p:nvSpPr>
        <p:spPr bwMode="auto">
          <a:xfrm>
            <a:off x="279400" y="2000250"/>
            <a:ext cx="3278188" cy="982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nl-NL" sz="2000"/>
              <a:t>Technische leesvaardigheid</a:t>
            </a:r>
          </a:p>
        </p:txBody>
      </p:sp>
      <p:sp>
        <p:nvSpPr>
          <p:cNvPr id="45059" name="AutoShape 13"/>
          <p:cNvSpPr>
            <a:spLocks noChangeArrowheads="1"/>
          </p:cNvSpPr>
          <p:nvPr/>
        </p:nvSpPr>
        <p:spPr bwMode="auto">
          <a:xfrm>
            <a:off x="279400" y="3689350"/>
            <a:ext cx="3278188" cy="9826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/>
              <a:t>Taalkennis </a:t>
            </a:r>
          </a:p>
          <a:p>
            <a:pPr algn="ctr"/>
            <a:r>
              <a:rPr lang="nl-NL" sz="2000"/>
              <a:t>(o.a. woordenschat)</a:t>
            </a:r>
          </a:p>
        </p:txBody>
      </p:sp>
      <p:sp>
        <p:nvSpPr>
          <p:cNvPr id="45060" name="AutoShape 15"/>
          <p:cNvSpPr>
            <a:spLocks noChangeArrowheads="1"/>
          </p:cNvSpPr>
          <p:nvPr/>
        </p:nvSpPr>
        <p:spPr bwMode="auto">
          <a:xfrm>
            <a:off x="5335588" y="2633663"/>
            <a:ext cx="3109912" cy="9826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/>
              <a:t>Leesbegrip</a:t>
            </a:r>
          </a:p>
        </p:txBody>
      </p:sp>
      <p:sp>
        <p:nvSpPr>
          <p:cNvPr id="45061" name="Line 16"/>
          <p:cNvSpPr>
            <a:spLocks noChangeShapeType="1"/>
          </p:cNvSpPr>
          <p:nvPr/>
        </p:nvSpPr>
        <p:spPr bwMode="auto">
          <a:xfrm flipV="1">
            <a:off x="3557588" y="3241675"/>
            <a:ext cx="1587500" cy="893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5062" name="Line 17"/>
          <p:cNvSpPr>
            <a:spLocks noChangeShapeType="1"/>
          </p:cNvSpPr>
          <p:nvPr/>
        </p:nvSpPr>
        <p:spPr bwMode="auto">
          <a:xfrm>
            <a:off x="3557588" y="2447925"/>
            <a:ext cx="1587500" cy="677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5063" name="Text Box 18"/>
          <p:cNvSpPr txBox="1">
            <a:spLocks noChangeArrowheads="1"/>
          </p:cNvSpPr>
          <p:nvPr/>
        </p:nvSpPr>
        <p:spPr bwMode="auto">
          <a:xfrm>
            <a:off x="1576388" y="3125788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nl-NL" sz="2400"/>
              <a:t>X</a:t>
            </a:r>
          </a:p>
        </p:txBody>
      </p:sp>
      <p:sp>
        <p:nvSpPr>
          <p:cNvPr id="45064" name="Tekstvak 1"/>
          <p:cNvSpPr txBox="1">
            <a:spLocks noChangeArrowheads="1"/>
          </p:cNvSpPr>
          <p:nvPr/>
        </p:nvSpPr>
        <p:spPr bwMode="auto">
          <a:xfrm>
            <a:off x="633413" y="5529263"/>
            <a:ext cx="54062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o.a. Gough &amp; Tunmer, 1986 – Simple View of Reading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5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279400" y="482600"/>
            <a:ext cx="7954963" cy="1079500"/>
          </a:xfrm>
          <a:noFill/>
        </p:spPr>
        <p:txBody>
          <a:bodyPr wrap="square" r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err="1"/>
              <a:t>Aandacht</a:t>
            </a:r>
            <a:r>
              <a:rPr lang="en-US" sz="3200" dirty="0"/>
              <a:t> </a:t>
            </a: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leesmotivatie</a:t>
            </a:r>
            <a:endParaRPr lang="nl-NL" sz="3200" cap="none" dirty="0"/>
          </a:p>
        </p:txBody>
      </p:sp>
      <p:sp>
        <p:nvSpPr>
          <p:cNvPr id="7475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560388" y="1389063"/>
            <a:ext cx="7956550" cy="4618037"/>
          </a:xfrm>
        </p:spPr>
        <p:txBody>
          <a:bodyPr/>
          <a:lstStyle/>
          <a:p>
            <a:pPr marL="190500" indent="-190500" defTabSz="914400">
              <a:buFontTx/>
              <a:buNone/>
            </a:pPr>
            <a:r>
              <a:rPr lang="en-US" sz="2800" dirty="0" err="1"/>
              <a:t>Succesfactoren</a:t>
            </a:r>
            <a:r>
              <a:rPr lang="en-US" sz="2800" dirty="0"/>
              <a:t> (</a:t>
            </a:r>
            <a:r>
              <a:rPr lang="en-US" sz="2800" dirty="0" err="1"/>
              <a:t>algemeen</a:t>
            </a:r>
            <a:r>
              <a:rPr lang="en-US" sz="2800" dirty="0"/>
              <a:t>):</a:t>
            </a:r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Sociale</a:t>
            </a:r>
            <a:r>
              <a:rPr lang="en-US" sz="2400" dirty="0"/>
              <a:t> </a:t>
            </a:r>
            <a:r>
              <a:rPr lang="en-US" sz="2400" dirty="0" err="1"/>
              <a:t>interactie</a:t>
            </a:r>
            <a:r>
              <a:rPr lang="en-US" sz="2400" dirty="0"/>
              <a:t> </a:t>
            </a:r>
            <a:r>
              <a:rPr lang="en-US" sz="2400" dirty="0" err="1"/>
              <a:t>rond</a:t>
            </a:r>
            <a:r>
              <a:rPr lang="en-US" sz="2400" dirty="0"/>
              <a:t> </a:t>
            </a:r>
            <a:r>
              <a:rPr lang="en-US" sz="2400" dirty="0" err="1"/>
              <a:t>boeken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Aansluiten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interesses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Gevoel</a:t>
            </a:r>
            <a:r>
              <a:rPr lang="en-US" sz="2400" dirty="0"/>
              <a:t> van </a:t>
            </a:r>
            <a:r>
              <a:rPr lang="en-US" sz="2400" dirty="0" err="1"/>
              <a:t>autonomie</a:t>
            </a:r>
            <a:r>
              <a:rPr lang="en-US" sz="2400" dirty="0"/>
              <a:t> </a:t>
            </a:r>
            <a:r>
              <a:rPr lang="en-US" sz="2400" dirty="0" err="1"/>
              <a:t>ondersteunen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Belang</a:t>
            </a:r>
            <a:r>
              <a:rPr lang="en-US" sz="2400" dirty="0"/>
              <a:t> van </a:t>
            </a:r>
            <a:r>
              <a:rPr lang="en-US" sz="2400" dirty="0" err="1"/>
              <a:t>lezen</a:t>
            </a:r>
            <a:r>
              <a:rPr lang="en-US" sz="2400" dirty="0"/>
              <a:t> </a:t>
            </a:r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Helpen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beheersingsdoelen</a:t>
            </a:r>
            <a:r>
              <a:rPr lang="en-US" sz="2400" dirty="0"/>
              <a:t> </a:t>
            </a:r>
            <a:r>
              <a:rPr lang="en-US" sz="2400" dirty="0" err="1"/>
              <a:t>stellen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Gevoelens</a:t>
            </a:r>
            <a:r>
              <a:rPr lang="en-US" sz="2400" dirty="0"/>
              <a:t> van </a:t>
            </a:r>
            <a:r>
              <a:rPr lang="en-US" sz="2400" dirty="0" err="1"/>
              <a:t>competentie</a:t>
            </a:r>
            <a:r>
              <a:rPr lang="en-US" sz="2400" dirty="0"/>
              <a:t> </a:t>
            </a:r>
            <a:r>
              <a:rPr lang="en-US" sz="2400" dirty="0" err="1"/>
              <a:t>stimuleren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endParaRPr lang="en-US" sz="2400" dirty="0"/>
          </a:p>
          <a:p>
            <a:pPr marL="381000" lvl="1" indent="0" defTabSz="914400">
              <a:buNone/>
            </a:pPr>
            <a:r>
              <a:rPr lang="en-US" sz="1800" dirty="0"/>
              <a:t>Van </a:t>
            </a:r>
            <a:r>
              <a:rPr lang="en-US" sz="1800" dirty="0" err="1"/>
              <a:t>Steensel</a:t>
            </a:r>
            <a:r>
              <a:rPr lang="en-US" sz="1800" dirty="0"/>
              <a:t> et al., 2016</a:t>
            </a:r>
          </a:p>
        </p:txBody>
      </p:sp>
      <p:sp>
        <p:nvSpPr>
          <p:cNvPr id="103427" name="Tijdelijke aanduiding voor dianummer 3"/>
          <p:cNvSpPr txBox="1">
            <a:spLocks noGrp="1"/>
          </p:cNvSpPr>
          <p:nvPr/>
        </p:nvSpPr>
        <p:spPr bwMode="auto">
          <a:xfrm>
            <a:off x="0" y="6011863"/>
            <a:ext cx="53975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bIns="0" anchor="b"/>
          <a:lstStyle/>
          <a:p>
            <a:pPr algn="ctr" defTabSz="914400" eaLnBrk="0" hangingPunct="0">
              <a:defRPr/>
            </a:pPr>
            <a:fld id="{1F816158-1C4B-4783-92D9-F134A7F21CD5}" type="slidenum">
              <a:rPr lang="en-US" sz="1400" b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pPr algn="ctr" defTabSz="914400" eaLnBrk="0" hangingPunct="0">
                <a:defRPr/>
              </a:pPr>
              <a:t>15</a:t>
            </a:fld>
            <a:endParaRPr lang="en-US" sz="1400" b="1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53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279400" y="482600"/>
            <a:ext cx="7954963" cy="1079500"/>
          </a:xfrm>
          <a:noFill/>
        </p:spPr>
        <p:txBody>
          <a:bodyPr wrap="square" rIns="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nl-NL" sz="3200" cap="none"/>
              <a:t>Stimulerende leesomgeving</a:t>
            </a:r>
          </a:p>
        </p:txBody>
      </p:sp>
      <p:sp>
        <p:nvSpPr>
          <p:cNvPr id="74754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560388" y="1389063"/>
            <a:ext cx="7956550" cy="4618037"/>
          </a:xfrm>
        </p:spPr>
        <p:txBody>
          <a:bodyPr>
            <a:normAutofit fontScale="92500"/>
          </a:bodyPr>
          <a:lstStyle/>
          <a:p>
            <a:pPr marL="190500" indent="-190500" defTabSz="914400">
              <a:buFontTx/>
              <a:buNone/>
            </a:pPr>
            <a:r>
              <a:rPr lang="en-US" sz="2800" dirty="0" err="1"/>
              <a:t>Aandachtspunten</a:t>
            </a:r>
            <a:r>
              <a:rPr lang="en-US" sz="2800" dirty="0"/>
              <a:t>:</a:t>
            </a:r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Voorlezen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Rijk</a:t>
            </a:r>
            <a:r>
              <a:rPr lang="en-US" sz="2400" dirty="0"/>
              <a:t> </a:t>
            </a:r>
            <a:r>
              <a:rPr lang="en-US" sz="2400" dirty="0" err="1"/>
              <a:t>aanbod</a:t>
            </a:r>
            <a:r>
              <a:rPr lang="en-US" sz="2400" dirty="0"/>
              <a:t> van </a:t>
            </a:r>
            <a:r>
              <a:rPr lang="en-US" sz="2400" dirty="0" err="1"/>
              <a:t>teksten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/>
              <a:t>(</a:t>
            </a:r>
            <a:r>
              <a:rPr lang="en-US" sz="2400" dirty="0" err="1"/>
              <a:t>begeleid</a:t>
            </a:r>
            <a:r>
              <a:rPr lang="en-US" sz="2400" dirty="0"/>
              <a:t>) </a:t>
            </a:r>
            <a:r>
              <a:rPr lang="en-US" sz="2400" dirty="0" err="1"/>
              <a:t>eigen</a:t>
            </a:r>
            <a:r>
              <a:rPr lang="en-US" sz="2400" dirty="0"/>
              <a:t> </a:t>
            </a:r>
            <a:r>
              <a:rPr lang="en-US" sz="2400" dirty="0" err="1"/>
              <a:t>keuze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Betekenisvol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functioneel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Samenwerken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Stillezen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r>
              <a:rPr lang="en-US" sz="2400" dirty="0" err="1"/>
              <a:t>Praten</a:t>
            </a:r>
            <a:r>
              <a:rPr lang="en-US" sz="2400" dirty="0"/>
              <a:t> over </a:t>
            </a:r>
            <a:r>
              <a:rPr lang="en-US" sz="2400" dirty="0" err="1"/>
              <a:t>gelezen</a:t>
            </a:r>
            <a:r>
              <a:rPr lang="en-US" sz="2400" dirty="0"/>
              <a:t> </a:t>
            </a:r>
            <a:r>
              <a:rPr lang="en-US" sz="2400" dirty="0" err="1"/>
              <a:t>boeken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gemaakte</a:t>
            </a:r>
            <a:r>
              <a:rPr lang="en-US" sz="2400" dirty="0"/>
              <a:t> </a:t>
            </a:r>
            <a:r>
              <a:rPr lang="en-US" sz="2400" dirty="0" err="1"/>
              <a:t>schrijfproducten</a:t>
            </a:r>
            <a:endParaRPr lang="en-US" sz="2400" dirty="0"/>
          </a:p>
          <a:p>
            <a:pPr marL="571500" lvl="1" indent="-190500" defTabSz="914400">
              <a:buFont typeface="Arial" charset="0"/>
              <a:buChar char="•"/>
            </a:pPr>
            <a:endParaRPr lang="en-US" sz="2400" dirty="0"/>
          </a:p>
          <a:p>
            <a:pPr marL="571500" lvl="1" indent="-190500" defTabSz="914400">
              <a:buFont typeface="Arial" charset="0"/>
              <a:buNone/>
            </a:pPr>
            <a:r>
              <a:rPr lang="en-US" sz="2400" dirty="0"/>
              <a:t>&gt; </a:t>
            </a:r>
            <a:r>
              <a:rPr lang="en-US" sz="2400" dirty="0" err="1"/>
              <a:t>betekenisvol</a:t>
            </a:r>
            <a:r>
              <a:rPr lang="en-US" sz="2400" dirty="0"/>
              <a:t>, </a:t>
            </a:r>
            <a:r>
              <a:rPr lang="en-US" sz="2400" dirty="0" err="1"/>
              <a:t>echte</a:t>
            </a:r>
            <a:r>
              <a:rPr lang="en-US" sz="2400" dirty="0"/>
              <a:t> </a:t>
            </a:r>
            <a:r>
              <a:rPr lang="en-US" sz="2400" dirty="0" err="1"/>
              <a:t>opdrachten</a:t>
            </a:r>
            <a:r>
              <a:rPr lang="en-US" sz="2400" dirty="0"/>
              <a:t>, </a:t>
            </a:r>
            <a:r>
              <a:rPr lang="en-US" sz="2400" dirty="0" err="1"/>
              <a:t>samenwerking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uitwisseling</a:t>
            </a:r>
            <a:endParaRPr lang="en-US" sz="2400" dirty="0"/>
          </a:p>
        </p:txBody>
      </p:sp>
      <p:sp>
        <p:nvSpPr>
          <p:cNvPr id="103427" name="Tijdelijke aanduiding voor dianummer 3"/>
          <p:cNvSpPr txBox="1">
            <a:spLocks noGrp="1"/>
          </p:cNvSpPr>
          <p:nvPr/>
        </p:nvSpPr>
        <p:spPr bwMode="auto">
          <a:xfrm>
            <a:off x="0" y="6011863"/>
            <a:ext cx="53975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bIns="0" anchor="b"/>
          <a:lstStyle/>
          <a:p>
            <a:pPr algn="ctr" defTabSz="914400" eaLnBrk="0" hangingPunct="0">
              <a:defRPr/>
            </a:pPr>
            <a:fld id="{1F816158-1C4B-4783-92D9-F134A7F21CD5}" type="slidenum">
              <a:rPr lang="en-US" sz="1400" b="1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rPr>
              <a:pPr algn="ctr" defTabSz="914400" eaLnBrk="0" hangingPunct="0">
                <a:defRPr/>
              </a:pPr>
              <a:t>16</a:t>
            </a:fld>
            <a:endParaRPr lang="en-US" sz="1400" b="1">
              <a:solidFill>
                <a:schemeClr val="tx1"/>
              </a:solidFill>
              <a:latin typeface="+mn-lt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95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el 1"/>
          <p:cNvSpPr>
            <a:spLocks noGrp="1"/>
          </p:cNvSpPr>
          <p:nvPr>
            <p:ph type="title"/>
          </p:nvPr>
        </p:nvSpPr>
        <p:spPr>
          <a:xfrm>
            <a:off x="539750" y="822826"/>
            <a:ext cx="7956550" cy="1081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Aandacht</a:t>
            </a:r>
            <a:r>
              <a:rPr lang="en-US" sz="3200" dirty="0"/>
              <a:t> </a:t>
            </a:r>
            <a:r>
              <a:rPr lang="en-US" sz="3200" dirty="0" err="1"/>
              <a:t>voor</a:t>
            </a:r>
            <a:r>
              <a:rPr lang="en-US" sz="3200" dirty="0"/>
              <a:t> </a:t>
            </a:r>
            <a:r>
              <a:rPr lang="en-US" sz="3200" dirty="0" err="1"/>
              <a:t>leesmotivatie</a:t>
            </a:r>
            <a:endParaRPr lang="nl-NL" sz="3200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www.passendlezen.nl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53013"/>
            <a:ext cx="3498962" cy="196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41771"/>
            <a:ext cx="306761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70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777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 altLang="nl-NL" sz="180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8313" y="1844675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nl-NL" altLang="nl-NL" sz="2800">
              <a:solidFill>
                <a:srgbClr val="1245B6"/>
              </a:solidFill>
            </a:endParaRPr>
          </a:p>
        </p:txBody>
      </p:sp>
      <p:graphicFrame>
        <p:nvGraphicFramePr>
          <p:cNvPr id="6191" name="Group 47"/>
          <p:cNvGraphicFramePr>
            <a:graphicFrameLocks noGrp="1"/>
          </p:cNvGraphicFramePr>
          <p:nvPr/>
        </p:nvGraphicFramePr>
        <p:xfrm>
          <a:off x="971550" y="1663948"/>
          <a:ext cx="6599237" cy="360363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207548586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77734127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157637592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35344507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52661611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3361946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59226205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433823505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CF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B1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9F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8D9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27772"/>
                  </a:ext>
                </a:extLst>
              </a:tr>
            </a:tbl>
          </a:graphicData>
        </a:graphic>
      </p:graphicFrame>
      <p:sp>
        <p:nvSpPr>
          <p:cNvPr id="345143" name="AutoShape 55"/>
          <p:cNvSpPr>
            <a:spLocks noChangeArrowheads="1"/>
          </p:cNvSpPr>
          <p:nvPr/>
        </p:nvSpPr>
        <p:spPr bwMode="auto">
          <a:xfrm>
            <a:off x="781843" y="2911437"/>
            <a:ext cx="2233613" cy="173664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Ontdekken van rijm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Horen van klanken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Opbouw letterkennis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Klankzuivere woorden</a:t>
            </a:r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4" name="AutoShape 56"/>
          <p:cNvSpPr>
            <a:spLocks noChangeArrowheads="1"/>
          </p:cNvSpPr>
          <p:nvPr/>
        </p:nvSpPr>
        <p:spPr bwMode="auto">
          <a:xfrm>
            <a:off x="3115070" y="2956689"/>
            <a:ext cx="2041129" cy="169139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Lettercombinaties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Herkennen van letterpatronen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automatisering</a:t>
            </a:r>
            <a:endParaRPr lang="nl-NL" altLang="nl-NL" sz="1600"/>
          </a:p>
        </p:txBody>
      </p:sp>
      <p:sp>
        <p:nvSpPr>
          <p:cNvPr id="345145" name="AutoShape 57"/>
          <p:cNvSpPr>
            <a:spLocks noChangeArrowheads="1"/>
          </p:cNvSpPr>
          <p:nvPr/>
        </p:nvSpPr>
        <p:spPr bwMode="auto">
          <a:xfrm>
            <a:off x="5270500" y="2956690"/>
            <a:ext cx="2949574" cy="1691394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l-NL" altLang="nl-NL" sz="1600">
              <a:solidFill>
                <a:srgbClr val="2D2D8A"/>
              </a:solidFill>
            </a:endParaRP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Lange en complexe woorden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Woorden als geheel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Vlot en foutloos lezen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Begrijpend lezen</a:t>
            </a:r>
          </a:p>
          <a:p>
            <a:pPr algn="ctr" eaLnBrk="1" hangingPunct="1"/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6" name="AutoShape 58"/>
          <p:cNvSpPr>
            <a:spLocks noChangeArrowheads="1"/>
          </p:cNvSpPr>
          <p:nvPr/>
        </p:nvSpPr>
        <p:spPr bwMode="auto">
          <a:xfrm>
            <a:off x="1031080" y="2145288"/>
            <a:ext cx="6480175" cy="630675"/>
          </a:xfrm>
          <a:prstGeom prst="rightArrow">
            <a:avLst>
              <a:gd name="adj1" fmla="val 50000"/>
              <a:gd name="adj2" fmla="val 44955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800"/>
              <a:t> </a:t>
            </a:r>
            <a:r>
              <a:rPr lang="nl-NL" altLang="nl-NL">
                <a:solidFill>
                  <a:srgbClr val="2D2D8A"/>
                </a:solidFill>
              </a:rPr>
              <a:t>doorgaande leerlijn in tussendoelen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74650" y="887729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200" b="1" cap="small"/>
              <a:t>Leesontwikkeling: monitoring</a:t>
            </a:r>
            <a:endParaRPr lang="en-US" altLang="nl-NL" sz="3200" b="1" cap="small"/>
          </a:p>
        </p:txBody>
      </p:sp>
    </p:spTree>
    <p:extLst>
      <p:ext uri="{BB962C8B-B14F-4D97-AF65-F5344CB8AC3E}">
        <p14:creationId xmlns:p14="http://schemas.microsoft.com/office/powerpoint/2010/main" val="3102373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777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 altLang="nl-NL" sz="180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8313" y="1844675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nl-NL" altLang="nl-NL" sz="2800">
              <a:solidFill>
                <a:srgbClr val="1245B6"/>
              </a:solidFill>
            </a:endParaRPr>
          </a:p>
        </p:txBody>
      </p:sp>
      <p:graphicFrame>
        <p:nvGraphicFramePr>
          <p:cNvPr id="6191" name="Group 47"/>
          <p:cNvGraphicFramePr>
            <a:graphicFrameLocks noGrp="1"/>
          </p:cNvGraphicFramePr>
          <p:nvPr/>
        </p:nvGraphicFramePr>
        <p:xfrm>
          <a:off x="971550" y="1663948"/>
          <a:ext cx="6599237" cy="360363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207548586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77734127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157637592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35344507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52661611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3361946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59226205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433823505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CF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B1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9F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8D9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27772"/>
                  </a:ext>
                </a:extLst>
              </a:tr>
            </a:tbl>
          </a:graphicData>
        </a:graphic>
      </p:graphicFrame>
      <p:sp>
        <p:nvSpPr>
          <p:cNvPr id="345143" name="AutoShape 55"/>
          <p:cNvSpPr>
            <a:spLocks noChangeArrowheads="1"/>
          </p:cNvSpPr>
          <p:nvPr/>
        </p:nvSpPr>
        <p:spPr bwMode="auto">
          <a:xfrm>
            <a:off x="781843" y="2911437"/>
            <a:ext cx="2233613" cy="173664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Ontdekken van rijm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Horen van klanken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Opbouw letterkennis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Klankzuivere woorden</a:t>
            </a:r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4" name="AutoShape 56"/>
          <p:cNvSpPr>
            <a:spLocks noChangeArrowheads="1"/>
          </p:cNvSpPr>
          <p:nvPr/>
        </p:nvSpPr>
        <p:spPr bwMode="auto">
          <a:xfrm>
            <a:off x="3115070" y="2956689"/>
            <a:ext cx="2041129" cy="169139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Lettercombinaties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Herkennen van letterpatronen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automatisering</a:t>
            </a:r>
            <a:endParaRPr lang="nl-NL" altLang="nl-NL" sz="1600"/>
          </a:p>
        </p:txBody>
      </p:sp>
      <p:sp>
        <p:nvSpPr>
          <p:cNvPr id="345145" name="AutoShape 57"/>
          <p:cNvSpPr>
            <a:spLocks noChangeArrowheads="1"/>
          </p:cNvSpPr>
          <p:nvPr/>
        </p:nvSpPr>
        <p:spPr bwMode="auto">
          <a:xfrm>
            <a:off x="5270500" y="2956690"/>
            <a:ext cx="2949574" cy="1691394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l-NL" altLang="nl-NL" sz="1600">
              <a:solidFill>
                <a:srgbClr val="2D2D8A"/>
              </a:solidFill>
            </a:endParaRP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Lange en complexe woorden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Woorden als geheel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Vlot en foutloos lezen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Begrijpend lezen</a:t>
            </a:r>
          </a:p>
          <a:p>
            <a:pPr algn="ctr" eaLnBrk="1" hangingPunct="1"/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6" name="AutoShape 58"/>
          <p:cNvSpPr>
            <a:spLocks noChangeArrowheads="1"/>
          </p:cNvSpPr>
          <p:nvPr/>
        </p:nvSpPr>
        <p:spPr bwMode="auto">
          <a:xfrm>
            <a:off x="1031080" y="2145288"/>
            <a:ext cx="6480175" cy="630675"/>
          </a:xfrm>
          <a:prstGeom prst="rightArrow">
            <a:avLst>
              <a:gd name="adj1" fmla="val 50000"/>
              <a:gd name="adj2" fmla="val 44955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800"/>
              <a:t> </a:t>
            </a:r>
            <a:r>
              <a:rPr lang="nl-NL" altLang="nl-NL">
                <a:solidFill>
                  <a:srgbClr val="2D2D8A"/>
                </a:solidFill>
              </a:rPr>
              <a:t>doorgaande leerlijn in tussendoelen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74650" y="887729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200" b="1" cap="small"/>
              <a:t>Leesontwikkeling: monitoring</a:t>
            </a:r>
            <a:endParaRPr lang="en-US" altLang="nl-NL" sz="3200" b="1" cap="small"/>
          </a:p>
        </p:txBody>
      </p:sp>
      <p:sp>
        <p:nvSpPr>
          <p:cNvPr id="15" name="Afgeronde rechthoek 14"/>
          <p:cNvSpPr/>
          <p:nvPr/>
        </p:nvSpPr>
        <p:spPr>
          <a:xfrm>
            <a:off x="958055" y="4936470"/>
            <a:ext cx="6553200" cy="148972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nl-NL" sz="1600" dirty="0">
                <a:solidFill>
                  <a:schemeClr val="accent6"/>
                </a:solidFill>
              </a:rPr>
              <a:t> </a:t>
            </a:r>
            <a:r>
              <a:rPr lang="nl-NL" sz="1800" dirty="0">
                <a:solidFill>
                  <a:schemeClr val="accent6"/>
                </a:solidFill>
              </a:rPr>
              <a:t>Voldoende tijd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1800" dirty="0">
                <a:solidFill>
                  <a:schemeClr val="accent6"/>
                </a:solidFill>
              </a:rPr>
              <a:t> effectief gebruik van de methode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1800" dirty="0">
                <a:solidFill>
                  <a:schemeClr val="accent6"/>
                </a:solidFill>
              </a:rPr>
              <a:t> omgaan met verschillen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l-NL" sz="1800" dirty="0">
                <a:solidFill>
                  <a:schemeClr val="accent6"/>
                </a:solidFill>
              </a:rPr>
              <a:t> stimulerende leeromgeving</a:t>
            </a:r>
          </a:p>
        </p:txBody>
      </p:sp>
    </p:spTree>
    <p:extLst>
      <p:ext uri="{BB962C8B-B14F-4D97-AF65-F5344CB8AC3E}">
        <p14:creationId xmlns:p14="http://schemas.microsoft.com/office/powerpoint/2010/main" val="3169595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00" y="356100"/>
            <a:ext cx="7956000" cy="1080000"/>
          </a:xfrm>
        </p:spPr>
        <p:txBody>
          <a:bodyPr/>
          <a:lstStyle/>
          <a:p>
            <a:pPr eaLnBrk="1" hangingPunct="1"/>
            <a:r>
              <a:rPr lang="nl-NL"/>
              <a:t>Leesontwikkeling</a:t>
            </a:r>
            <a:endParaRPr lang="en-US" b="1" dirty="0"/>
          </a:p>
        </p:txBody>
      </p:sp>
      <p:pic>
        <p:nvPicPr>
          <p:cNvPr id="6146" name="Picture 2" descr="Jeugdzorg Dark horse - Archief: Voor ouders die naar de rechter moe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53" y="1436100"/>
            <a:ext cx="7245752" cy="2904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63845" y="4504970"/>
            <a:ext cx="1724629" cy="83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ontluikende geletterdheid</a:t>
            </a:r>
          </a:p>
        </p:txBody>
      </p:sp>
      <p:sp>
        <p:nvSpPr>
          <p:cNvPr id="9" name="Rechthoek 8"/>
          <p:cNvSpPr/>
          <p:nvPr/>
        </p:nvSpPr>
        <p:spPr>
          <a:xfrm>
            <a:off x="2648987" y="4507388"/>
            <a:ext cx="1724629" cy="83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beginnende geletterdheid</a:t>
            </a:r>
          </a:p>
        </p:txBody>
      </p:sp>
      <p:sp>
        <p:nvSpPr>
          <p:cNvPr id="10" name="Rechthoek 9"/>
          <p:cNvSpPr/>
          <p:nvPr/>
        </p:nvSpPr>
        <p:spPr>
          <a:xfrm>
            <a:off x="4632118" y="4504970"/>
            <a:ext cx="1724629" cy="83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gevorderde geletterdheid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619271" y="4497742"/>
            <a:ext cx="1724629" cy="8309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functionele geletterdheid</a:t>
            </a:r>
          </a:p>
        </p:txBody>
      </p:sp>
      <p:sp>
        <p:nvSpPr>
          <p:cNvPr id="5" name="Pijl-rechts 4"/>
          <p:cNvSpPr/>
          <p:nvPr/>
        </p:nvSpPr>
        <p:spPr>
          <a:xfrm>
            <a:off x="766570" y="5500391"/>
            <a:ext cx="7577330" cy="484632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Pijl-rechts 15"/>
          <p:cNvSpPr/>
          <p:nvPr/>
        </p:nvSpPr>
        <p:spPr>
          <a:xfrm>
            <a:off x="3395207" y="3941733"/>
            <a:ext cx="1130493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Groep 3</a:t>
            </a:r>
          </a:p>
        </p:txBody>
      </p:sp>
      <p:sp>
        <p:nvSpPr>
          <p:cNvPr id="17" name="Pijl-rechts 16"/>
          <p:cNvSpPr/>
          <p:nvPr/>
        </p:nvSpPr>
        <p:spPr>
          <a:xfrm>
            <a:off x="4632117" y="3930158"/>
            <a:ext cx="1724629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Groep 4, 5, 6</a:t>
            </a:r>
          </a:p>
        </p:txBody>
      </p:sp>
      <p:sp>
        <p:nvSpPr>
          <p:cNvPr id="20" name="Pijl-rechts 19"/>
          <p:cNvSpPr/>
          <p:nvPr/>
        </p:nvSpPr>
        <p:spPr>
          <a:xfrm>
            <a:off x="6619270" y="3941733"/>
            <a:ext cx="1724629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Groep  7 &amp; 8</a:t>
            </a:r>
          </a:p>
        </p:txBody>
      </p:sp>
    </p:spTree>
    <p:extLst>
      <p:ext uri="{BB962C8B-B14F-4D97-AF65-F5344CB8AC3E}">
        <p14:creationId xmlns:p14="http://schemas.microsoft.com/office/powerpoint/2010/main" val="85914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2" grpId="0" animBg="1"/>
      <p:bldP spid="16" grpId="0" animBg="1"/>
      <p:bldP spid="17" grpId="0" animBg="1"/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777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 altLang="nl-NL" sz="1800"/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468313" y="1844675"/>
            <a:ext cx="8229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nl-NL" altLang="nl-NL" sz="2800">
              <a:solidFill>
                <a:srgbClr val="1245B6"/>
              </a:solidFill>
            </a:endParaRPr>
          </a:p>
        </p:txBody>
      </p:sp>
      <p:graphicFrame>
        <p:nvGraphicFramePr>
          <p:cNvPr id="6191" name="Group 47"/>
          <p:cNvGraphicFramePr>
            <a:graphicFrameLocks noGrp="1"/>
          </p:cNvGraphicFramePr>
          <p:nvPr/>
        </p:nvGraphicFramePr>
        <p:xfrm>
          <a:off x="971550" y="1663948"/>
          <a:ext cx="6599237" cy="360363"/>
        </p:xfrm>
        <a:graphic>
          <a:graphicData uri="http://schemas.openxmlformats.org/drawingml/2006/table">
            <a:tbl>
              <a:tblPr/>
              <a:tblGrid>
                <a:gridCol w="792162">
                  <a:extLst>
                    <a:ext uri="{9D8B030D-6E8A-4147-A177-3AD203B41FA5}">
                      <a16:colId xmlns:a16="http://schemas.microsoft.com/office/drawing/2014/main" val="2207548586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777341271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1576375928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353445075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52661611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133619467"/>
                    </a:ext>
                  </a:extLst>
                </a:gridCol>
                <a:gridCol w="823912">
                  <a:extLst>
                    <a:ext uri="{9D8B030D-6E8A-4147-A177-3AD203B41FA5}">
                      <a16:colId xmlns:a16="http://schemas.microsoft.com/office/drawing/2014/main" val="2592262055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433823505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F2F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5DFE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CFD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FBDC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B1B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9FA6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D8D93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Groep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27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27772"/>
                  </a:ext>
                </a:extLst>
              </a:tr>
            </a:tbl>
          </a:graphicData>
        </a:graphic>
      </p:graphicFrame>
      <p:sp>
        <p:nvSpPr>
          <p:cNvPr id="345143" name="AutoShape 55"/>
          <p:cNvSpPr>
            <a:spLocks noChangeArrowheads="1"/>
          </p:cNvSpPr>
          <p:nvPr/>
        </p:nvSpPr>
        <p:spPr bwMode="auto">
          <a:xfrm>
            <a:off x="781843" y="2911437"/>
            <a:ext cx="2233613" cy="173664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Ontdekken van rijm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Horen van klanken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Opbouw letterkennis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Klankzuivere woorden</a:t>
            </a:r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4" name="AutoShape 56"/>
          <p:cNvSpPr>
            <a:spLocks noChangeArrowheads="1"/>
          </p:cNvSpPr>
          <p:nvPr/>
        </p:nvSpPr>
        <p:spPr bwMode="auto">
          <a:xfrm>
            <a:off x="3115070" y="2956689"/>
            <a:ext cx="2041129" cy="1691393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Lettercombinaties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Herkennen van letterpatronen</a:t>
            </a:r>
          </a:p>
          <a:p>
            <a:pPr eaLnBrk="1" hangingPunct="1"/>
            <a:r>
              <a:rPr lang="nl-NL" altLang="nl-NL" sz="1600">
                <a:solidFill>
                  <a:srgbClr val="2D2D8A"/>
                </a:solidFill>
              </a:rPr>
              <a:t>automatisering</a:t>
            </a:r>
            <a:endParaRPr lang="nl-NL" altLang="nl-NL" sz="1600"/>
          </a:p>
        </p:txBody>
      </p:sp>
      <p:sp>
        <p:nvSpPr>
          <p:cNvPr id="345145" name="AutoShape 57"/>
          <p:cNvSpPr>
            <a:spLocks noChangeArrowheads="1"/>
          </p:cNvSpPr>
          <p:nvPr/>
        </p:nvSpPr>
        <p:spPr bwMode="auto">
          <a:xfrm>
            <a:off x="5270500" y="2956690"/>
            <a:ext cx="2949574" cy="1691394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nl-NL" altLang="nl-NL" sz="1600">
              <a:solidFill>
                <a:srgbClr val="2D2D8A"/>
              </a:solidFill>
            </a:endParaRP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Lange en complexe woorden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Woorden als geheel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Vlot en foutloos lezen</a:t>
            </a:r>
          </a:p>
          <a:p>
            <a:pPr algn="ctr" eaLnBrk="1" hangingPunct="1"/>
            <a:r>
              <a:rPr lang="nl-NL" altLang="nl-NL" sz="1600">
                <a:solidFill>
                  <a:srgbClr val="2D2D8A"/>
                </a:solidFill>
              </a:rPr>
              <a:t>Begrijpend lezen</a:t>
            </a:r>
          </a:p>
          <a:p>
            <a:pPr algn="ctr" eaLnBrk="1" hangingPunct="1"/>
            <a:endParaRPr lang="nl-NL" altLang="nl-NL">
              <a:solidFill>
                <a:srgbClr val="2D2D8A"/>
              </a:solidFill>
            </a:endParaRPr>
          </a:p>
        </p:txBody>
      </p:sp>
      <p:sp>
        <p:nvSpPr>
          <p:cNvPr id="345146" name="AutoShape 58"/>
          <p:cNvSpPr>
            <a:spLocks noChangeArrowheads="1"/>
          </p:cNvSpPr>
          <p:nvPr/>
        </p:nvSpPr>
        <p:spPr bwMode="auto">
          <a:xfrm>
            <a:off x="1031080" y="2145288"/>
            <a:ext cx="6480175" cy="630675"/>
          </a:xfrm>
          <a:prstGeom prst="rightArrow">
            <a:avLst>
              <a:gd name="adj1" fmla="val 50000"/>
              <a:gd name="adj2" fmla="val 44955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800"/>
              <a:t> </a:t>
            </a:r>
            <a:r>
              <a:rPr lang="nl-NL" altLang="nl-NL">
                <a:solidFill>
                  <a:srgbClr val="2D2D8A"/>
                </a:solidFill>
              </a:rPr>
              <a:t>doorgaande leerlijn in tussendoelen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1306513" y="5127298"/>
            <a:ext cx="6553200" cy="9063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>
                <a:solidFill>
                  <a:schemeClr val="tx1"/>
                </a:solidFill>
              </a:rPr>
              <a:t>volgen door toetsing en monitoring 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2" name="Pijl-omhoog 1"/>
          <p:cNvSpPr/>
          <p:nvPr/>
        </p:nvSpPr>
        <p:spPr>
          <a:xfrm>
            <a:off x="2032000" y="4660206"/>
            <a:ext cx="228600" cy="4670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omhoog 11"/>
          <p:cNvSpPr/>
          <p:nvPr/>
        </p:nvSpPr>
        <p:spPr>
          <a:xfrm>
            <a:off x="4105668" y="4642147"/>
            <a:ext cx="228600" cy="4670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Pijl-omhoog 12"/>
          <p:cNvSpPr/>
          <p:nvPr/>
        </p:nvSpPr>
        <p:spPr>
          <a:xfrm>
            <a:off x="6454177" y="4624088"/>
            <a:ext cx="228600" cy="4670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68313" y="848384"/>
            <a:ext cx="822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3200" b="1" cap="small"/>
              <a:t>Leesontwikkeling: monitoring</a:t>
            </a:r>
            <a:endParaRPr lang="en-US" altLang="nl-NL" sz="3200" b="1" cap="small"/>
          </a:p>
        </p:txBody>
      </p:sp>
    </p:spTree>
    <p:extLst>
      <p:ext uri="{BB962C8B-B14F-4D97-AF65-F5344CB8AC3E}">
        <p14:creationId xmlns:p14="http://schemas.microsoft.com/office/powerpoint/2010/main" val="486426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Concluderend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Verschillende fasen: van ontluikend, beginnend, gevorderd naar functioneel</a:t>
            </a:r>
          </a:p>
          <a:p>
            <a:r>
              <a:rPr lang="nl-NL"/>
              <a:t>Bij (technische) leesontwikkeling spelen verschillende (taal)deelvaardigheden een rol</a:t>
            </a:r>
          </a:p>
          <a:p>
            <a:r>
              <a:rPr lang="nl-NL"/>
              <a:t>Let goed op welke vaardigheden nodig zijn in de verschillende fasen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21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4"/>
          <p:cNvSpPr txBox="1">
            <a:spLocks noChangeArrowheads="1"/>
          </p:cNvSpPr>
          <p:nvPr/>
        </p:nvSpPr>
        <p:spPr bwMode="auto">
          <a:xfrm>
            <a:off x="827088" y="1268413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nl-NL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7346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4213" y="836613"/>
            <a:ext cx="8013700" cy="1143000"/>
          </a:xfrm>
          <a:noFill/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3200" cap="none"/>
              <a:t>Selectie van websites 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79613"/>
            <a:ext cx="7658100" cy="3729037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>
                <a:hlinkClick r:id="rId3"/>
              </a:rPr>
              <a:t>www.dyslexiecentraal.nl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>
                <a:hlinkClick r:id="rId4"/>
              </a:rPr>
              <a:t>www.nkd.nl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/>
              <a:t>Contact: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>
                <a:hlinkClick r:id="rId5"/>
              </a:rPr>
              <a:t>Femke.Scheltinga@itta.uva.nl</a:t>
            </a:r>
            <a:endParaRPr lang="en-US" sz="240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/>
              <a:t>Voor praktijkonderzoek, studie(mid)dagen, hekele kwesties, prangende vragen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400"/>
              <a:t>	</a:t>
            </a: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381426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300" y="622226"/>
            <a:ext cx="7956000" cy="1080000"/>
          </a:xfrm>
        </p:spPr>
        <p:txBody>
          <a:bodyPr>
            <a:normAutofit/>
          </a:bodyPr>
          <a:lstStyle/>
          <a:p>
            <a:r>
              <a:rPr lang="nl-NL" sz="3600"/>
              <a:t>Tussendoelen beginnende geletterdheid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495544"/>
              </p:ext>
            </p:extLst>
          </p:nvPr>
        </p:nvGraphicFramePr>
        <p:xfrm>
          <a:off x="539750" y="1570520"/>
          <a:ext cx="795655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79102">
                  <a:extLst>
                    <a:ext uri="{9D8B030D-6E8A-4147-A177-3AD203B41FA5}">
                      <a16:colId xmlns:a16="http://schemas.microsoft.com/office/drawing/2014/main" val="1323921939"/>
                    </a:ext>
                  </a:extLst>
                </a:gridCol>
                <a:gridCol w="1777448">
                  <a:extLst>
                    <a:ext uri="{9D8B030D-6E8A-4147-A177-3AD203B41FA5}">
                      <a16:colId xmlns:a16="http://schemas.microsoft.com/office/drawing/2014/main" val="920824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Boekoriëntatie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Groep 1&amp;2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926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Verhaalbegrip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878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Functies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van geschreven taal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528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Taalbewustzijn</a:t>
                      </a:r>
                      <a:endParaRPr lang="nl-NL" sz="2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20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Reflectie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geschreven en gesproken taal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1424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Alfabetisch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principe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Groep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84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Functioneel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schrijven en lezen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76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Technisch lezen en schrijven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-start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3024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Technisch lezen en schrijven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-vervolg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0295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b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Begrijpend lezen</a:t>
                      </a:r>
                      <a:r>
                        <a:rPr lang="nl-NL" sz="2400" b="0" baseline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schrijven</a:t>
                      </a:r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NL" sz="2400" b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043643"/>
                  </a:ext>
                </a:extLst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1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Technisch lezen &amp; taalvaardigheden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6714" y="2231999"/>
            <a:ext cx="7956000" cy="370800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546714" y="2160000"/>
            <a:ext cx="2279176" cy="1328942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254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>
                <a:solidFill>
                  <a:schemeClr val="accent6"/>
                </a:solidFill>
                <a:latin typeface="Bradley Hand ITC" panose="03070402050302030203" pitchFamily="66" charset="0"/>
              </a:rPr>
              <a:t>Foneembewustzijn, letterkennis + benoemsnelheid</a:t>
            </a:r>
          </a:p>
        </p:txBody>
      </p:sp>
      <p:sp>
        <p:nvSpPr>
          <p:cNvPr id="7" name="Rechthoek 6"/>
          <p:cNvSpPr/>
          <p:nvPr/>
        </p:nvSpPr>
        <p:spPr>
          <a:xfrm>
            <a:off x="1835625" y="4266054"/>
            <a:ext cx="2948060" cy="102605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254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>
                <a:solidFill>
                  <a:schemeClr val="accent6"/>
                </a:solidFill>
                <a:latin typeface="Bradley Hand ITC" panose="03070402050302030203" pitchFamily="66" charset="0"/>
              </a:rPr>
              <a:t>Woordenschat + mondelinge taal</a:t>
            </a:r>
          </a:p>
        </p:txBody>
      </p:sp>
      <p:sp>
        <p:nvSpPr>
          <p:cNvPr id="8" name="Rechthoek 7"/>
          <p:cNvSpPr/>
          <p:nvPr/>
        </p:nvSpPr>
        <p:spPr>
          <a:xfrm>
            <a:off x="6523662" y="2356930"/>
            <a:ext cx="1972338" cy="102605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254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>
                <a:solidFill>
                  <a:schemeClr val="accent6"/>
                </a:solidFill>
                <a:latin typeface="Bradley Hand ITC" panose="03070402050302030203" pitchFamily="66" charset="0"/>
              </a:rPr>
              <a:t>Vloeiend lezen </a:t>
            </a:r>
          </a:p>
        </p:txBody>
      </p:sp>
      <p:sp>
        <p:nvSpPr>
          <p:cNvPr id="9" name="Rechthoek 8"/>
          <p:cNvSpPr/>
          <p:nvPr/>
        </p:nvSpPr>
        <p:spPr>
          <a:xfrm>
            <a:off x="3515213" y="2304000"/>
            <a:ext cx="2279176" cy="113191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254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>
                <a:solidFill>
                  <a:schemeClr val="accent6"/>
                </a:solidFill>
                <a:latin typeface="Bradley Hand ITC" panose="03070402050302030203" pitchFamily="66" charset="0"/>
              </a:rPr>
              <a:t>Alfabetisch principe + decoderen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311687" y="4670919"/>
            <a:ext cx="2279176" cy="1026054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254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>
                <a:solidFill>
                  <a:schemeClr val="accent6"/>
                </a:solidFill>
                <a:latin typeface="Bradley Hand ITC" panose="03070402050302030203" pitchFamily="66" charset="0"/>
              </a:rPr>
              <a:t>Leesbegrip</a:t>
            </a:r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1967696" y="3488942"/>
            <a:ext cx="428263" cy="77711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7351438" y="3477450"/>
            <a:ext cx="15489" cy="118197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H="1">
            <a:off x="4215891" y="3477450"/>
            <a:ext cx="110570" cy="78860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/>
          <p:nvPr/>
        </p:nvCxnSpPr>
        <p:spPr>
          <a:xfrm>
            <a:off x="2832604" y="2969427"/>
            <a:ext cx="68260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Rechte verbindingslijn met pijl 25"/>
          <p:cNvCxnSpPr/>
          <p:nvPr/>
        </p:nvCxnSpPr>
        <p:spPr>
          <a:xfrm flipH="1">
            <a:off x="4807231" y="3469048"/>
            <a:ext cx="1339162" cy="78860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Rechte verbindingslijn met pijl 30"/>
          <p:cNvCxnSpPr/>
          <p:nvPr/>
        </p:nvCxnSpPr>
        <p:spPr>
          <a:xfrm>
            <a:off x="4783685" y="4823305"/>
            <a:ext cx="1528002" cy="468803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>
            <a:off x="5879939" y="2969427"/>
            <a:ext cx="558173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Ovaal 34"/>
          <p:cNvSpPr/>
          <p:nvPr/>
        </p:nvSpPr>
        <p:spPr>
          <a:xfrm>
            <a:off x="458566" y="2040835"/>
            <a:ext cx="5544670" cy="4068417"/>
          </a:xfrm>
          <a:prstGeom prst="ellipse">
            <a:avLst/>
          </a:prstGeom>
          <a:noFill/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52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Van </a:t>
            </a:r>
            <a:r>
              <a:rPr lang="en-US" sz="3600" dirty="0" err="1"/>
              <a:t>woorden</a:t>
            </a:r>
            <a:r>
              <a:rPr lang="en-US" sz="3600" dirty="0"/>
              <a:t> </a:t>
            </a:r>
            <a:r>
              <a:rPr lang="en-US" sz="3600" dirty="0" err="1"/>
              <a:t>naar</a:t>
            </a:r>
            <a:r>
              <a:rPr lang="en-US" sz="3600" dirty="0"/>
              <a:t> </a:t>
            </a:r>
            <a:r>
              <a:rPr lang="en-US" sz="3600" dirty="0" err="1"/>
              <a:t>fonemen</a:t>
            </a:r>
            <a:r>
              <a:rPr lang="en-US" sz="3600" dirty="0"/>
              <a:t> en letters</a:t>
            </a:r>
            <a:endParaRPr lang="nl-NL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8D71BB-211B-4D83-AFFE-A409C6D200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174" name="Picture 6" descr="Afbeeldingsresultaat voor hui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78" y="2160588"/>
            <a:ext cx="27146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8" descr="Afbeeldingsresultaat voor mui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53975" y="-2438400"/>
            <a:ext cx="7629525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AutoShape 10" descr="Afbeeldingsresultaat voor muis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06375" y="-2286000"/>
            <a:ext cx="7629525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842" y="319881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/>
          <p:cNvSpPr txBox="1"/>
          <p:nvPr/>
        </p:nvSpPr>
        <p:spPr>
          <a:xfrm>
            <a:off x="539750" y="5388428"/>
            <a:ext cx="828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Door </a:t>
            </a:r>
            <a:r>
              <a:rPr lang="en-US" sz="2800" dirty="0" err="1"/>
              <a:t>meer</a:t>
            </a:r>
            <a:r>
              <a:rPr lang="en-US" sz="2800" dirty="0"/>
              <a:t> </a:t>
            </a:r>
            <a:r>
              <a:rPr lang="en-US" sz="2800" dirty="0" err="1"/>
              <a:t>woorden</a:t>
            </a:r>
            <a:r>
              <a:rPr lang="en-US" sz="2800" dirty="0"/>
              <a:t>: </a:t>
            </a:r>
            <a:r>
              <a:rPr lang="en-US" sz="2800" dirty="0" err="1"/>
              <a:t>onderscheid</a:t>
            </a:r>
            <a:r>
              <a:rPr lang="en-US" sz="2800" dirty="0"/>
              <a:t> </a:t>
            </a:r>
            <a:r>
              <a:rPr lang="en-US" sz="2800" dirty="0" err="1"/>
              <a:t>tussen</a:t>
            </a:r>
            <a:r>
              <a:rPr lang="en-US" sz="2800" dirty="0"/>
              <a:t> </a:t>
            </a:r>
            <a:r>
              <a:rPr lang="en-US" sz="2800" dirty="0" err="1"/>
              <a:t>klanken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2711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Groep 1 &amp; 2: ontwikkeling </a:t>
            </a:r>
            <a:r>
              <a:rPr lang="en-US" sz="3600" dirty="0" err="1"/>
              <a:t>letterkennis</a:t>
            </a:r>
            <a:endParaRPr lang="nl-NL" sz="36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8D71BB-211B-4D83-AFFE-A409C6D200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Spelenderwijs</a:t>
            </a:r>
            <a:r>
              <a:rPr lang="en-US" dirty="0"/>
              <a:t> letters </a:t>
            </a:r>
            <a:r>
              <a:rPr lang="en-US" dirty="0" err="1"/>
              <a:t>leren</a:t>
            </a:r>
            <a:endParaRPr lang="en-US" dirty="0"/>
          </a:p>
          <a:p>
            <a:r>
              <a:rPr lang="en-US" dirty="0" err="1"/>
              <a:t>Interesse</a:t>
            </a:r>
            <a:r>
              <a:rPr lang="en-US" dirty="0"/>
              <a:t> in letters en </a:t>
            </a:r>
            <a:r>
              <a:rPr lang="en-US" dirty="0" err="1"/>
              <a:t>schrijven</a:t>
            </a:r>
            <a:r>
              <a:rPr lang="en-US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Treiman</a:t>
            </a:r>
            <a:r>
              <a:rPr lang="en-US" sz="1600" dirty="0"/>
              <a:t> et al., 2007; Jones et al., 2012).</a:t>
            </a:r>
          </a:p>
          <a:p>
            <a:r>
              <a:rPr lang="en-US" dirty="0" err="1"/>
              <a:t>Combinatie</a:t>
            </a:r>
            <a:r>
              <a:rPr lang="en-US" dirty="0"/>
              <a:t> met </a:t>
            </a:r>
            <a:r>
              <a:rPr lang="en-US" dirty="0" err="1"/>
              <a:t>klanken</a:t>
            </a:r>
            <a:r>
              <a:rPr lang="en-US" dirty="0"/>
              <a:t> </a:t>
            </a:r>
            <a:r>
              <a:rPr lang="en-US" sz="1600" dirty="0"/>
              <a:t>(</a:t>
            </a:r>
            <a:r>
              <a:rPr lang="en-US" sz="1600" dirty="0" err="1"/>
              <a:t>o.a</a:t>
            </a:r>
            <a:r>
              <a:rPr lang="en-US" sz="1600" dirty="0"/>
              <a:t>. Huang et al., 2014; Foy &amp; Mann, 2006)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138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Groep 1 &amp; 2: </a:t>
            </a:r>
            <a:r>
              <a:rPr lang="en-US" sz="3600" dirty="0" err="1"/>
              <a:t>variatie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Thuisomgeving</a:t>
            </a:r>
            <a:endParaRPr lang="en-US" dirty="0"/>
          </a:p>
          <a:p>
            <a:r>
              <a:rPr lang="en-US" dirty="0" err="1"/>
              <a:t>Meertaligheid</a:t>
            </a:r>
            <a:endParaRPr lang="en-US" dirty="0"/>
          </a:p>
          <a:p>
            <a:r>
              <a:rPr lang="en-US" dirty="0" err="1"/>
              <a:t>Taalleerproblemen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8D71BB-211B-4D83-AFFE-A409C6D2007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/>
              <a:t>Groep 3: aanvankelijk lezen – start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2324" y="2464903"/>
            <a:ext cx="2703242" cy="2595113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5277" y="2513132"/>
            <a:ext cx="3433349" cy="257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07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3"/>
          <p:cNvSpPr>
            <a:spLocks noChangeArrowheads="1"/>
          </p:cNvSpPr>
          <p:nvPr/>
        </p:nvSpPr>
        <p:spPr bwMode="auto">
          <a:xfrm>
            <a:off x="1524000" y="3733800"/>
            <a:ext cx="2209800" cy="1208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GB" altLang="nl-NL" sz="2400">
                <a:ea typeface="MS PGothic" pitchFamily="34" charset="-128"/>
              </a:rPr>
              <a:t>Schrift</a:t>
            </a:r>
          </a:p>
          <a:p>
            <a:pPr algn="ctr"/>
            <a:r>
              <a:rPr lang="nl-NL" altLang="nl-NL" sz="2400">
                <a:ea typeface="MS PGothic" pitchFamily="34" charset="-128"/>
              </a:rPr>
              <a:t>(orthografie</a:t>
            </a:r>
            <a:r>
              <a:rPr lang="nl-NL" altLang="nl-NL" sz="2400" b="1">
                <a:ea typeface="MS PGothic" pitchFamily="34" charset="-128"/>
              </a:rPr>
              <a:t>)</a:t>
            </a:r>
            <a:endParaRPr lang="en-GB" altLang="nl-NL" sz="2400" b="1">
              <a:ea typeface="MS PGothic" pitchFamily="34" charset="-128"/>
            </a:endParaRPr>
          </a:p>
        </p:txBody>
      </p:sp>
      <p:sp>
        <p:nvSpPr>
          <p:cNvPr id="49155" name="Oval 4"/>
          <p:cNvSpPr>
            <a:spLocks noChangeArrowheads="1"/>
          </p:cNvSpPr>
          <p:nvPr/>
        </p:nvSpPr>
        <p:spPr bwMode="auto">
          <a:xfrm>
            <a:off x="5795963" y="3644900"/>
            <a:ext cx="2209800" cy="11398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nl-NL" sz="2400"/>
              <a:t>Klank</a:t>
            </a:r>
          </a:p>
          <a:p>
            <a:pPr algn="ctr"/>
            <a:r>
              <a:rPr lang="en-US" altLang="nl-NL" sz="2400"/>
              <a:t>(fonologie</a:t>
            </a:r>
            <a:endParaRPr lang="en-GB" altLang="nl-NL" sz="2400"/>
          </a:p>
        </p:txBody>
      </p:sp>
      <p:sp>
        <p:nvSpPr>
          <p:cNvPr id="49156" name="Line 5"/>
          <p:cNvSpPr>
            <a:spLocks noChangeShapeType="1"/>
          </p:cNvSpPr>
          <p:nvPr/>
        </p:nvSpPr>
        <p:spPr bwMode="auto">
          <a:xfrm>
            <a:off x="3733800" y="40386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57" name="Line 6"/>
          <p:cNvSpPr>
            <a:spLocks noChangeShapeType="1"/>
          </p:cNvSpPr>
          <p:nvPr/>
        </p:nvSpPr>
        <p:spPr bwMode="auto">
          <a:xfrm flipH="1">
            <a:off x="3733800" y="41910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971550" y="6092825"/>
            <a:ext cx="678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nl-NL">
                <a:ea typeface="MS PGothic" pitchFamily="34" charset="-128"/>
              </a:rPr>
              <a:t>Model Harm et al. 2002</a:t>
            </a:r>
          </a:p>
        </p:txBody>
      </p:sp>
      <p:sp>
        <p:nvSpPr>
          <p:cNvPr id="49163" name="AutoShape 13"/>
          <p:cNvSpPr>
            <a:spLocks noChangeArrowheads="1"/>
          </p:cNvSpPr>
          <p:nvPr/>
        </p:nvSpPr>
        <p:spPr bwMode="auto">
          <a:xfrm>
            <a:off x="2079625" y="4941888"/>
            <a:ext cx="5680075" cy="984250"/>
          </a:xfrm>
          <a:prstGeom prst="rightArrow">
            <a:avLst>
              <a:gd name="adj1" fmla="val 50000"/>
              <a:gd name="adj2" fmla="val 14427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/>
            <a:r>
              <a:rPr lang="nl-NL"/>
              <a:t>Bottom up</a:t>
            </a:r>
          </a:p>
        </p:txBody>
      </p:sp>
      <p:sp>
        <p:nvSpPr>
          <p:cNvPr id="49165" name="Rectangle 2"/>
          <p:cNvSpPr>
            <a:spLocks noChangeArrowheads="1"/>
          </p:cNvSpPr>
          <p:nvPr/>
        </p:nvSpPr>
        <p:spPr bwMode="auto">
          <a:xfrm>
            <a:off x="550863" y="557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ctr"/>
          <a:lstStyle/>
          <a:p>
            <a:pPr algn="ctr"/>
            <a:r>
              <a:rPr lang="nl-NL" altLang="nl-NL" sz="3600" b="1" cap="small">
                <a:latin typeface="TheSansOffice LF"/>
              </a:rPr>
              <a:t>woordherkenning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2743200" y="3357563"/>
            <a:ext cx="3660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nl-NL" sz="2800"/>
              <a:t>glop</a:t>
            </a:r>
          </a:p>
        </p:txBody>
      </p:sp>
    </p:spTree>
    <p:extLst>
      <p:ext uri="{BB962C8B-B14F-4D97-AF65-F5344CB8AC3E}">
        <p14:creationId xmlns:p14="http://schemas.microsoft.com/office/powerpoint/2010/main" val="4082075283"/>
      </p:ext>
    </p:extLst>
  </p:cSld>
  <p:clrMapOvr>
    <a:masterClrMapping/>
  </p:clrMapOvr>
</p:sld>
</file>

<file path=ppt/theme/theme1.xml><?xml version="1.0" encoding="utf-8"?>
<a:theme xmlns:a="http://schemas.openxmlformats.org/drawingml/2006/main" name="ITTA-template">
  <a:themeElements>
    <a:clrScheme name="ITTA">
      <a:dk1>
        <a:srgbClr val="00287A"/>
      </a:dk1>
      <a:lt1>
        <a:srgbClr val="FFFFFF"/>
      </a:lt1>
      <a:dk2>
        <a:srgbClr val="000000"/>
      </a:dk2>
      <a:lt2>
        <a:srgbClr val="99A9C9"/>
      </a:lt2>
      <a:accent1>
        <a:srgbClr val="E87726"/>
      </a:accent1>
      <a:accent2>
        <a:srgbClr val="FFFFFF"/>
      </a:accent2>
      <a:accent3>
        <a:srgbClr val="99A9C9"/>
      </a:accent3>
      <a:accent4>
        <a:srgbClr val="0055FF"/>
      </a:accent4>
      <a:accent5>
        <a:srgbClr val="00287A"/>
      </a:accent5>
      <a:accent6>
        <a:srgbClr val="000000"/>
      </a:accent6>
      <a:hlink>
        <a:srgbClr val="E87726"/>
      </a:hlink>
      <a:folHlink>
        <a:srgbClr val="0055FF"/>
      </a:folHlink>
    </a:clrScheme>
    <a:fontScheme name="Office 2">
      <a:maj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ijeenkomst 2.pptx" id="{466DF44E-0606-43AC-ABB2-3717476B4992}" vid="{3DD52451-3522-4621-92A0-FB830799CF1B}"/>
    </a:ext>
  </a:extLst>
</a:theme>
</file>

<file path=ppt/theme/theme2.xml><?xml version="1.0" encoding="utf-8"?>
<a:theme xmlns:a="http://schemas.openxmlformats.org/drawingml/2006/main" name="ITTA-volg">
  <a:themeElements>
    <a:clrScheme name="ITTA">
      <a:dk1>
        <a:srgbClr val="00287A"/>
      </a:dk1>
      <a:lt1>
        <a:srgbClr val="FFFFFF"/>
      </a:lt1>
      <a:dk2>
        <a:srgbClr val="000000"/>
      </a:dk2>
      <a:lt2>
        <a:srgbClr val="99A9C9"/>
      </a:lt2>
      <a:accent1>
        <a:srgbClr val="E87726"/>
      </a:accent1>
      <a:accent2>
        <a:srgbClr val="FFFFFF"/>
      </a:accent2>
      <a:accent3>
        <a:srgbClr val="99A9C9"/>
      </a:accent3>
      <a:accent4>
        <a:srgbClr val="0055FF"/>
      </a:accent4>
      <a:accent5>
        <a:srgbClr val="00287A"/>
      </a:accent5>
      <a:accent6>
        <a:srgbClr val="000000"/>
      </a:accent6>
      <a:hlink>
        <a:srgbClr val="E87726"/>
      </a:hlink>
      <a:folHlink>
        <a:srgbClr val="0055FF"/>
      </a:folHlink>
    </a:clrScheme>
    <a:fontScheme name="Office 2">
      <a:maj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ijeenkomst 2.pptx" id="{466DF44E-0606-43AC-ABB2-3717476B4992}" vid="{42F55D77-0EA0-4A88-965C-9C032B91B9A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39FC5D4221946834E13C9D2D5BEB2" ma:contentTypeVersion="11" ma:contentTypeDescription="Een nieuw document maken." ma:contentTypeScope="" ma:versionID="564edd5d773479ea77e89a4547745422">
  <xsd:schema xmlns:xsd="http://www.w3.org/2001/XMLSchema" xmlns:xs="http://www.w3.org/2001/XMLSchema" xmlns:p="http://schemas.microsoft.com/office/2006/metadata/properties" xmlns:ns2="f483af34-8010-400a-840c-448e827596d6" xmlns:ns3="a8685def-1dfe-492c-9237-435d4eaa44c7" targetNamespace="http://schemas.microsoft.com/office/2006/metadata/properties" ma:root="true" ma:fieldsID="5d8e37b0fa2ab00eab8a6c1f92e8c544" ns2:_="" ns3:_="">
    <xsd:import namespace="f483af34-8010-400a-840c-448e827596d6"/>
    <xsd:import namespace="a8685def-1dfe-492c-9237-435d4eaa44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83af34-8010-400a-840c-448e827596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85def-1dfe-492c-9237-435d4eaa44c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144B12-0FD9-4A9F-A87F-1EE1D2160098}"/>
</file>

<file path=customXml/itemProps2.xml><?xml version="1.0" encoding="utf-8"?>
<ds:datastoreItem xmlns:ds="http://schemas.openxmlformats.org/officeDocument/2006/customXml" ds:itemID="{DA85A655-AF45-4591-8698-4FDA6C57ADC6}"/>
</file>

<file path=customXml/itemProps3.xml><?xml version="1.0" encoding="utf-8"?>
<ds:datastoreItem xmlns:ds="http://schemas.openxmlformats.org/officeDocument/2006/customXml" ds:itemID="{9B25C89C-6E27-4649-9651-3209A7A6E3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6947</TotalTime>
  <Words>667</Words>
  <Application>Microsoft Office PowerPoint</Application>
  <PresentationFormat>Diavoorstelling (4:3)</PresentationFormat>
  <Paragraphs>217</Paragraphs>
  <Slides>22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22</vt:i4>
      </vt:variant>
    </vt:vector>
  </HeadingPairs>
  <TitlesOfParts>
    <vt:vector size="28" baseType="lpstr">
      <vt:lpstr>Arial</vt:lpstr>
      <vt:lpstr>Bradley Hand ITC</vt:lpstr>
      <vt:lpstr>Calibri</vt:lpstr>
      <vt:lpstr>TheSansOffice LF</vt:lpstr>
      <vt:lpstr>ITTA-template</vt:lpstr>
      <vt:lpstr>ITTA-volg</vt:lpstr>
      <vt:lpstr>Leesontwikkeling </vt:lpstr>
      <vt:lpstr>Leesontwikkeling</vt:lpstr>
      <vt:lpstr>Tussendoelen beginnende geletterdheid</vt:lpstr>
      <vt:lpstr>Technisch lezen &amp; taalvaardigheden</vt:lpstr>
      <vt:lpstr>Van woorden naar fonemen en letters</vt:lpstr>
      <vt:lpstr>Groep 1 &amp; 2: ontwikkeling letterkennis</vt:lpstr>
      <vt:lpstr>Groep 1 &amp; 2: variatie</vt:lpstr>
      <vt:lpstr>Groep 3: aanvankelijk lezen – start</vt:lpstr>
      <vt:lpstr>PowerPoint-presentatie</vt:lpstr>
      <vt:lpstr>PowerPoint-presentatie</vt:lpstr>
      <vt:lpstr>Groep 3: aanvankelijk lezen – vervolg</vt:lpstr>
      <vt:lpstr>PowerPoint-presentatie</vt:lpstr>
      <vt:lpstr>Voortgezet technisch lezen</vt:lpstr>
      <vt:lpstr>LEESVAARDIGHEID</vt:lpstr>
      <vt:lpstr>Aandacht voor leesmotivatie</vt:lpstr>
      <vt:lpstr>Stimulerende leesomgeving</vt:lpstr>
      <vt:lpstr>Aandacht voor leesmotivatie</vt:lpstr>
      <vt:lpstr>PowerPoint-presentatie</vt:lpstr>
      <vt:lpstr>PowerPoint-presentatie</vt:lpstr>
      <vt:lpstr>PowerPoint-presentatie</vt:lpstr>
      <vt:lpstr>Concluderend</vt:lpstr>
      <vt:lpstr>Selectie van websites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Halewijn</dc:creator>
  <cp:lastModifiedBy>Ellen Gommer</cp:lastModifiedBy>
  <cp:revision>783</cp:revision>
  <cp:lastPrinted>2017-09-11T14:07:18Z</cp:lastPrinted>
  <dcterms:created xsi:type="dcterms:W3CDTF">2013-03-28T11:54:07Z</dcterms:created>
  <dcterms:modified xsi:type="dcterms:W3CDTF">2021-01-20T15:51:49Z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0x010100D8E39FC5D4221946834E13C9D2D5BEB2</vt:lpwstr>
  </property>
</Properties>
</file>