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1" r:id="rId5"/>
    <p:sldId id="272" r:id="rId6"/>
    <p:sldId id="259" r:id="rId7"/>
    <p:sldId id="260" r:id="rId8"/>
    <p:sldId id="273" r:id="rId9"/>
    <p:sldId id="274" r:id="rId10"/>
    <p:sldId id="266" r:id="rId11"/>
    <p:sldId id="275" r:id="rId12"/>
    <p:sldId id="267" r:id="rId13"/>
    <p:sldId id="268"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974" autoAdjust="0"/>
  </p:normalViewPr>
  <p:slideViewPr>
    <p:cSldViewPr snapToGrid="0">
      <p:cViewPr varScale="1">
        <p:scale>
          <a:sx n="46" d="100"/>
          <a:sy n="46" d="100"/>
        </p:scale>
        <p:origin x="14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FA198-F651-44AA-B16A-4B81DD7BF062}" type="datetimeFigureOut">
              <a:rPr lang="nl-NL" smtClean="0"/>
              <a:t>18-11-2021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E40225-FB8D-4F01-A619-00344E2554E7}" type="slidenum">
              <a:rPr lang="nl-NL" smtClean="0"/>
              <a:t>‹nr.›</a:t>
            </a:fld>
            <a:endParaRPr lang="nl-NL"/>
          </a:p>
        </p:txBody>
      </p:sp>
    </p:spTree>
    <p:extLst>
      <p:ext uri="{BB962C8B-B14F-4D97-AF65-F5344CB8AC3E}">
        <p14:creationId xmlns:p14="http://schemas.microsoft.com/office/powerpoint/2010/main" val="2845033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1</a:t>
            </a:fld>
            <a:endParaRPr lang="nl-NL"/>
          </a:p>
        </p:txBody>
      </p:sp>
    </p:spTree>
    <p:extLst>
      <p:ext uri="{BB962C8B-B14F-4D97-AF65-F5344CB8AC3E}">
        <p14:creationId xmlns:p14="http://schemas.microsoft.com/office/powerpoint/2010/main" val="21931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4E40225-FB8D-4F01-A619-00344E2554E7}" type="slidenum">
              <a:rPr lang="nl-NL" smtClean="0"/>
              <a:t>10</a:t>
            </a:fld>
            <a:endParaRPr lang="nl-NL"/>
          </a:p>
        </p:txBody>
      </p:sp>
    </p:spTree>
    <p:extLst>
      <p:ext uri="{BB962C8B-B14F-4D97-AF65-F5344CB8AC3E}">
        <p14:creationId xmlns:p14="http://schemas.microsoft.com/office/powerpoint/2010/main" val="9892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2</a:t>
            </a:fld>
            <a:endParaRPr lang="nl-NL"/>
          </a:p>
        </p:txBody>
      </p:sp>
    </p:spTree>
    <p:extLst>
      <p:ext uri="{BB962C8B-B14F-4D97-AF65-F5344CB8AC3E}">
        <p14:creationId xmlns:p14="http://schemas.microsoft.com/office/powerpoint/2010/main" val="1834246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3</a:t>
            </a:fld>
            <a:endParaRPr lang="nl-NL"/>
          </a:p>
        </p:txBody>
      </p:sp>
    </p:spTree>
    <p:extLst>
      <p:ext uri="{BB962C8B-B14F-4D97-AF65-F5344CB8AC3E}">
        <p14:creationId xmlns:p14="http://schemas.microsoft.com/office/powerpoint/2010/main" val="1862055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4</a:t>
            </a:fld>
            <a:endParaRPr lang="nl-NL"/>
          </a:p>
        </p:txBody>
      </p:sp>
    </p:spTree>
    <p:extLst>
      <p:ext uri="{BB962C8B-B14F-4D97-AF65-F5344CB8AC3E}">
        <p14:creationId xmlns:p14="http://schemas.microsoft.com/office/powerpoint/2010/main" val="1675985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5</a:t>
            </a:fld>
            <a:endParaRPr lang="nl-NL"/>
          </a:p>
        </p:txBody>
      </p:sp>
    </p:spTree>
    <p:extLst>
      <p:ext uri="{BB962C8B-B14F-4D97-AF65-F5344CB8AC3E}">
        <p14:creationId xmlns:p14="http://schemas.microsoft.com/office/powerpoint/2010/main" val="4155758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6</a:t>
            </a:fld>
            <a:endParaRPr lang="nl-NL"/>
          </a:p>
        </p:txBody>
      </p:sp>
    </p:spTree>
    <p:extLst>
      <p:ext uri="{BB962C8B-B14F-4D97-AF65-F5344CB8AC3E}">
        <p14:creationId xmlns:p14="http://schemas.microsoft.com/office/powerpoint/2010/main" val="2446095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4000" b="1" kern="1200" dirty="0">
              <a:solidFill>
                <a:schemeClr val="tx1"/>
              </a:solidFill>
              <a:latin typeface="+mj-lt"/>
              <a:ea typeface="+mj-ea"/>
              <a:cs typeface="+mj-cs"/>
            </a:endParaRPr>
          </a:p>
        </p:txBody>
      </p:sp>
      <p:sp>
        <p:nvSpPr>
          <p:cNvPr id="4" name="Tijdelijke aanduiding voor dianummer 3"/>
          <p:cNvSpPr>
            <a:spLocks noGrp="1"/>
          </p:cNvSpPr>
          <p:nvPr>
            <p:ph type="sldNum" sz="quarter" idx="5"/>
          </p:nvPr>
        </p:nvSpPr>
        <p:spPr/>
        <p:txBody>
          <a:bodyPr/>
          <a:lstStyle/>
          <a:p>
            <a:fld id="{F4E40225-FB8D-4F01-A619-00344E2554E7}" type="slidenum">
              <a:rPr lang="nl-NL" smtClean="0"/>
              <a:t>7</a:t>
            </a:fld>
            <a:endParaRPr lang="nl-NL"/>
          </a:p>
        </p:txBody>
      </p:sp>
    </p:spTree>
    <p:extLst>
      <p:ext uri="{BB962C8B-B14F-4D97-AF65-F5344CB8AC3E}">
        <p14:creationId xmlns:p14="http://schemas.microsoft.com/office/powerpoint/2010/main" val="3785334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10"/>
          </p:nvPr>
        </p:nvSpPr>
        <p:spPr/>
        <p:txBody>
          <a:bodyPr/>
          <a:lstStyle/>
          <a:p>
            <a:fld id="{F4E40225-FB8D-4F01-A619-00344E2554E7}" type="slidenum">
              <a:rPr lang="nl-NL" smtClean="0"/>
              <a:t>8</a:t>
            </a:fld>
            <a:endParaRPr lang="nl-NL"/>
          </a:p>
        </p:txBody>
      </p:sp>
    </p:spTree>
    <p:extLst>
      <p:ext uri="{BB962C8B-B14F-4D97-AF65-F5344CB8AC3E}">
        <p14:creationId xmlns:p14="http://schemas.microsoft.com/office/powerpoint/2010/main" val="1461763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4E40225-FB8D-4F01-A619-00344E2554E7}" type="slidenum">
              <a:rPr lang="nl-NL" smtClean="0"/>
              <a:t>9</a:t>
            </a:fld>
            <a:endParaRPr lang="nl-NL"/>
          </a:p>
        </p:txBody>
      </p:sp>
    </p:spTree>
    <p:extLst>
      <p:ext uri="{BB962C8B-B14F-4D97-AF65-F5344CB8AC3E}">
        <p14:creationId xmlns:p14="http://schemas.microsoft.com/office/powerpoint/2010/main" val="218020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F2AE38-285B-4BED-B7FC-57EAA3A5BCF1}" type="datetimeFigureOut">
              <a:rPr lang="nl-NL" smtClean="0"/>
              <a:t>18-11-2021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147131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F2AE38-285B-4BED-B7FC-57EAA3A5BCF1}" type="datetimeFigureOut">
              <a:rPr lang="nl-NL" smtClean="0"/>
              <a:t>18-11-2021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3055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F2AE38-285B-4BED-B7FC-57EAA3A5BCF1}" type="datetimeFigureOut">
              <a:rPr lang="nl-NL" smtClean="0"/>
              <a:t>18-11-2021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1873096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F2AE38-285B-4BED-B7FC-57EAA3A5BCF1}" type="datetimeFigureOut">
              <a:rPr lang="nl-NL" smtClean="0"/>
              <a:t>18-11-2021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248808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48F2AE38-285B-4BED-B7FC-57EAA3A5BCF1}" type="datetimeFigureOut">
              <a:rPr lang="nl-NL" smtClean="0"/>
              <a:t>18-11-2021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369309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F2AE38-285B-4BED-B7FC-57EAA3A5BCF1}" type="datetimeFigureOut">
              <a:rPr lang="nl-NL" smtClean="0"/>
              <a:t>18-11-2021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70706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F2AE38-285B-4BED-B7FC-57EAA3A5BCF1}" type="datetimeFigureOut">
              <a:rPr lang="nl-NL" smtClean="0"/>
              <a:t>18-11-2021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252380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F2AE38-285B-4BED-B7FC-57EAA3A5BCF1}" type="datetimeFigureOut">
              <a:rPr lang="nl-NL" smtClean="0"/>
              <a:t>18-11-2021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37118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F2AE38-285B-4BED-B7FC-57EAA3A5BCF1}" type="datetimeFigureOut">
              <a:rPr lang="nl-NL" smtClean="0"/>
              <a:t>18-11-2021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114638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8F2AE38-285B-4BED-B7FC-57EAA3A5BCF1}" type="datetimeFigureOut">
              <a:rPr lang="nl-NL" smtClean="0"/>
              <a:t>18-11-2021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629606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8F2AE38-285B-4BED-B7FC-57EAA3A5BCF1}" type="datetimeFigureOut">
              <a:rPr lang="nl-NL" smtClean="0"/>
              <a:t>18-11-2021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8438429-612A-44B5-825E-98CA3AC8F6CB}" type="slidenum">
              <a:rPr lang="nl-NL" smtClean="0"/>
              <a:t>‹nr.›</a:t>
            </a:fld>
            <a:endParaRPr lang="nl-NL"/>
          </a:p>
        </p:txBody>
      </p:sp>
    </p:spTree>
    <p:extLst>
      <p:ext uri="{BB962C8B-B14F-4D97-AF65-F5344CB8AC3E}">
        <p14:creationId xmlns:p14="http://schemas.microsoft.com/office/powerpoint/2010/main" val="622995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2AE38-285B-4BED-B7FC-57EAA3A5BCF1}" type="datetimeFigureOut">
              <a:rPr lang="nl-NL" smtClean="0"/>
              <a:t>18-11-2021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38429-612A-44B5-825E-98CA3AC8F6CB}" type="slidenum">
              <a:rPr lang="nl-NL" smtClean="0"/>
              <a:t>‹nr.›</a:t>
            </a:fld>
            <a:endParaRPr lang="nl-NL"/>
          </a:p>
        </p:txBody>
      </p:sp>
    </p:spTree>
    <p:extLst>
      <p:ext uri="{BB962C8B-B14F-4D97-AF65-F5344CB8AC3E}">
        <p14:creationId xmlns:p14="http://schemas.microsoft.com/office/powerpoint/2010/main" val="2104661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rterhaerdt@ichthusdronten.nl" TargetMode="External"/><Relationship Id="rId4" Type="http://schemas.openxmlformats.org/officeDocument/2006/relationships/hyperlink" Target="mailto:j.schoones@almerecollege.n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leven in drie werelden">
            <a:extLst>
              <a:ext uri="{FF2B5EF4-FFF2-40B4-BE49-F238E27FC236}">
                <a16:creationId xmlns:a16="http://schemas.microsoft.com/office/drawing/2014/main" id="{0AA303E8-5EA8-4396-8DB4-068F5A5A6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0"/>
            <a:ext cx="15392400" cy="6858000"/>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838200" y="2305143"/>
            <a:ext cx="10515600" cy="2247714"/>
          </a:xfrm>
        </p:spPr>
        <p:txBody>
          <a:bodyPr>
            <a:normAutofit fontScale="90000"/>
          </a:bodyPr>
          <a:lstStyle/>
          <a:p>
            <a:pPr algn="ctr"/>
            <a:r>
              <a:rPr lang="nl-NL" sz="4000" b="1" dirty="0"/>
              <a:t>Werk maken van passend onderwijs en gelijke kansen voor ieder kind in Dronten</a:t>
            </a:r>
            <a:br>
              <a:rPr lang="nl-NL" sz="4000" b="1" dirty="0"/>
            </a:br>
            <a:br>
              <a:rPr lang="nl-NL" sz="4000" b="1" dirty="0"/>
            </a:br>
            <a:r>
              <a:rPr lang="nl-NL" sz="4000" b="1" dirty="0"/>
              <a:t>Deelproject PO-VO</a:t>
            </a:r>
          </a:p>
        </p:txBody>
      </p:sp>
    </p:spTree>
    <p:extLst>
      <p:ext uri="{BB962C8B-B14F-4D97-AF65-F5344CB8AC3E}">
        <p14:creationId xmlns:p14="http://schemas.microsoft.com/office/powerpoint/2010/main" val="31032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ensenleven in drie werelden">
            <a:extLst>
              <a:ext uri="{FF2B5EF4-FFF2-40B4-BE49-F238E27FC236}">
                <a16:creationId xmlns:a16="http://schemas.microsoft.com/office/drawing/2014/main" id="{0A0932FE-959D-4F87-B12A-4AE1CBC3AF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74" r="6225" b="-1"/>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AC58CA58-E360-4FA9-B1E8-FFA872D2373D}"/>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F0A675F-41ED-4BD1-8D6C-95C4CA723F86}"/>
              </a:ext>
            </a:extLst>
          </p:cNvPr>
          <p:cNvSpPr>
            <a:spLocks noGrp="1"/>
          </p:cNvSpPr>
          <p:nvPr>
            <p:ph idx="1"/>
          </p:nvPr>
        </p:nvSpPr>
        <p:spPr/>
        <p:txBody>
          <a:bodyPr/>
          <a:lstStyle/>
          <a:p>
            <a:r>
              <a:rPr lang="nl-NL" dirty="0"/>
              <a:t>Voor vragen:</a:t>
            </a:r>
          </a:p>
          <a:p>
            <a:endParaRPr lang="nl-NL" dirty="0"/>
          </a:p>
          <a:p>
            <a:r>
              <a:rPr lang="nl-NL" dirty="0"/>
              <a:t>Jacqueline Schoones  	</a:t>
            </a:r>
            <a:r>
              <a:rPr lang="nl-NL" dirty="0">
                <a:hlinkClick r:id="rId4"/>
              </a:rPr>
              <a:t>j.schoones@almerecollege.nl</a:t>
            </a:r>
            <a:endParaRPr lang="nl-NL" dirty="0"/>
          </a:p>
          <a:p>
            <a:r>
              <a:rPr lang="nl-NL" dirty="0"/>
              <a:t>René Terhaerdt 	</a:t>
            </a:r>
            <a:r>
              <a:rPr lang="nl-NL"/>
              <a:t>	</a:t>
            </a:r>
            <a:r>
              <a:rPr lang="nl-NL">
                <a:hlinkClick r:id="rId5"/>
              </a:rPr>
              <a:t>rterhaerdt</a:t>
            </a:r>
            <a:r>
              <a:rPr lang="nl-NL" dirty="0">
                <a:hlinkClick r:id="rId5"/>
              </a:rPr>
              <a:t>@ichthusdronten.nl</a:t>
            </a:r>
            <a:r>
              <a:rPr lang="nl-NL" dirty="0"/>
              <a:t> </a:t>
            </a:r>
          </a:p>
        </p:txBody>
      </p:sp>
    </p:spTree>
    <p:extLst>
      <p:ext uri="{BB962C8B-B14F-4D97-AF65-F5344CB8AC3E}">
        <p14:creationId xmlns:p14="http://schemas.microsoft.com/office/powerpoint/2010/main" val="60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leven in drie werelden">
            <a:extLst>
              <a:ext uri="{FF2B5EF4-FFF2-40B4-BE49-F238E27FC236}">
                <a16:creationId xmlns:a16="http://schemas.microsoft.com/office/drawing/2014/main" id="{0AA303E8-5EA8-4396-8DB4-068F5A5A6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0"/>
            <a:ext cx="15392400" cy="6858000"/>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838200" y="1688123"/>
            <a:ext cx="10515600" cy="2864734"/>
          </a:xfrm>
        </p:spPr>
        <p:txBody>
          <a:bodyPr>
            <a:normAutofit/>
          </a:bodyPr>
          <a:lstStyle/>
          <a:p>
            <a:pPr lvl="0" algn="ctr"/>
            <a:r>
              <a:rPr lang="nl-NL" b="1" dirty="0"/>
              <a:t>Thema: overstapmomenten </a:t>
            </a:r>
            <a:br>
              <a:rPr lang="nl-NL" b="1" dirty="0"/>
            </a:br>
            <a:br>
              <a:rPr lang="nl-NL" b="1" dirty="0"/>
            </a:br>
            <a:r>
              <a:rPr lang="nl-NL" b="1" dirty="0"/>
              <a:t>realiseren van een doorgaande lijn van </a:t>
            </a:r>
            <a:br>
              <a:rPr lang="nl-NL" b="1" dirty="0"/>
            </a:br>
            <a:r>
              <a:rPr lang="nl-NL" b="1" dirty="0"/>
              <a:t>voor- en vroegschools naar PO naar VO</a:t>
            </a:r>
          </a:p>
        </p:txBody>
      </p:sp>
    </p:spTree>
    <p:extLst>
      <p:ext uri="{BB962C8B-B14F-4D97-AF65-F5344CB8AC3E}">
        <p14:creationId xmlns:p14="http://schemas.microsoft.com/office/powerpoint/2010/main" val="154792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098" name="Picture 2" descr="Mensenleven in drie wereld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8720" y="-120575"/>
            <a:ext cx="16666704" cy="7180944"/>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838200" y="26385"/>
            <a:ext cx="10515600" cy="1325563"/>
          </a:xfrm>
        </p:spPr>
        <p:txBody>
          <a:bodyPr/>
          <a:lstStyle/>
          <a:p>
            <a:pPr algn="ctr"/>
            <a:r>
              <a:rPr lang="nl-NL" sz="4000" b="1" dirty="0">
                <a:latin typeface="+mn-lt"/>
              </a:rPr>
              <a:t>Wie zijn  wij en wat doen wij</a:t>
            </a:r>
          </a:p>
        </p:txBody>
      </p:sp>
      <p:sp>
        <p:nvSpPr>
          <p:cNvPr id="3" name="Tijdelijke aanduiding voor inhoud 2"/>
          <p:cNvSpPr>
            <a:spLocks noGrp="1"/>
          </p:cNvSpPr>
          <p:nvPr>
            <p:ph idx="1"/>
          </p:nvPr>
        </p:nvSpPr>
        <p:spPr>
          <a:xfrm>
            <a:off x="1676400" y="1978952"/>
            <a:ext cx="10515600" cy="4351338"/>
          </a:xfrm>
        </p:spPr>
        <p:txBody>
          <a:bodyPr/>
          <a:lstStyle/>
          <a:p>
            <a:pPr marL="0" indent="0">
              <a:buNone/>
            </a:pPr>
            <a:br>
              <a:rPr lang="nl-NL" dirty="0"/>
            </a:br>
            <a:br>
              <a:rPr lang="nl-NL" dirty="0"/>
            </a:br>
            <a:endParaRPr lang="nl-NL" dirty="0"/>
          </a:p>
          <a:p>
            <a:r>
              <a:rPr lang="nl-NL" dirty="0"/>
              <a:t>5 werelden </a:t>
            </a:r>
            <a:br>
              <a:rPr lang="nl-NL" dirty="0"/>
            </a:br>
            <a:r>
              <a:rPr lang="nl-NL" dirty="0"/>
              <a:t>- 5 culturen</a:t>
            </a:r>
            <a:br>
              <a:rPr lang="nl-NL" dirty="0"/>
            </a:br>
            <a:r>
              <a:rPr lang="nl-NL" dirty="0"/>
              <a:t>- 5 structuren</a:t>
            </a:r>
            <a:br>
              <a:rPr lang="nl-NL" dirty="0"/>
            </a:br>
            <a:r>
              <a:rPr lang="nl-NL" dirty="0"/>
              <a:t>- 5 inhouden</a:t>
            </a:r>
            <a:br>
              <a:rPr lang="nl-NL" dirty="0"/>
            </a:br>
            <a:endParaRPr lang="nl-NL" dirty="0"/>
          </a:p>
          <a:p>
            <a:r>
              <a:rPr lang="nl-NL" dirty="0"/>
              <a:t>Eén jongere…</a:t>
            </a:r>
          </a:p>
          <a:p>
            <a:endParaRPr lang="nl-NL" dirty="0"/>
          </a:p>
        </p:txBody>
      </p:sp>
      <p:pic>
        <p:nvPicPr>
          <p:cNvPr id="7" name="Afbeelding 6">
            <a:extLst>
              <a:ext uri="{FF2B5EF4-FFF2-40B4-BE49-F238E27FC236}">
                <a16:creationId xmlns:a16="http://schemas.microsoft.com/office/drawing/2014/main" id="{9B81A3D6-E316-4C38-BF8F-A406EDDBF970}"/>
              </a:ext>
            </a:extLst>
          </p:cNvPr>
          <p:cNvPicPr>
            <a:picLocks noChangeAspect="1"/>
          </p:cNvPicPr>
          <p:nvPr/>
        </p:nvPicPr>
        <p:blipFill>
          <a:blip r:embed="rId4"/>
          <a:stretch>
            <a:fillRect/>
          </a:stretch>
        </p:blipFill>
        <p:spPr>
          <a:xfrm>
            <a:off x="6369880" y="3392367"/>
            <a:ext cx="1737573" cy="1848117"/>
          </a:xfrm>
          <a:prstGeom prst="rect">
            <a:avLst/>
          </a:prstGeom>
        </p:spPr>
      </p:pic>
      <p:pic>
        <p:nvPicPr>
          <p:cNvPr id="9" name="Afbeelding 8" descr="Afbeelding met persoon, buiten, person, bril&#10;&#10;Automatisch gegenereerde beschrijving">
            <a:extLst>
              <a:ext uri="{FF2B5EF4-FFF2-40B4-BE49-F238E27FC236}">
                <a16:creationId xmlns:a16="http://schemas.microsoft.com/office/drawing/2014/main" id="{A8BCBD48-D2B5-4056-8667-FB7A4182B45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5851" y="3238649"/>
            <a:ext cx="1583906" cy="2111875"/>
          </a:xfrm>
          <a:prstGeom prst="rect">
            <a:avLst/>
          </a:prstGeom>
        </p:spPr>
      </p:pic>
      <p:pic>
        <p:nvPicPr>
          <p:cNvPr id="11" name="Afbeelding 10" descr="Afbeelding met persoon, buiten, gras, vrouw&#10;&#10;Automatisch gegenereerde beschrijving">
            <a:extLst>
              <a:ext uri="{FF2B5EF4-FFF2-40B4-BE49-F238E27FC236}">
                <a16:creationId xmlns:a16="http://schemas.microsoft.com/office/drawing/2014/main" id="{26838E55-06DB-4E7F-BC74-9B80B8D9951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74342" y="1267505"/>
            <a:ext cx="1914525" cy="1821466"/>
          </a:xfrm>
          <a:prstGeom prst="rect">
            <a:avLst/>
          </a:prstGeom>
        </p:spPr>
      </p:pic>
      <p:sp>
        <p:nvSpPr>
          <p:cNvPr id="13" name="Rechthoek 12">
            <a:extLst>
              <a:ext uri="{FF2B5EF4-FFF2-40B4-BE49-F238E27FC236}">
                <a16:creationId xmlns:a16="http://schemas.microsoft.com/office/drawing/2014/main" id="{1DB393D0-F177-43B9-930D-3417E64DAAB8}"/>
              </a:ext>
            </a:extLst>
          </p:cNvPr>
          <p:cNvSpPr/>
          <p:nvPr/>
        </p:nvSpPr>
        <p:spPr>
          <a:xfrm>
            <a:off x="4385232" y="2798241"/>
            <a:ext cx="1914525" cy="342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Karin Zegeling, SWV-PO</a:t>
            </a:r>
          </a:p>
        </p:txBody>
      </p:sp>
      <p:sp>
        <p:nvSpPr>
          <p:cNvPr id="16" name="Rechthoek 15">
            <a:extLst>
              <a:ext uri="{FF2B5EF4-FFF2-40B4-BE49-F238E27FC236}">
                <a16:creationId xmlns:a16="http://schemas.microsoft.com/office/drawing/2014/main" id="{D56FB409-BE2A-4AD1-AF99-38F01CD69DD8}"/>
              </a:ext>
            </a:extLst>
          </p:cNvPr>
          <p:cNvSpPr/>
          <p:nvPr/>
        </p:nvSpPr>
        <p:spPr>
          <a:xfrm>
            <a:off x="4700676" y="5008453"/>
            <a:ext cx="1599081" cy="342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Jacqueline Schoones, VO-Almere College </a:t>
            </a:r>
          </a:p>
        </p:txBody>
      </p:sp>
      <p:sp>
        <p:nvSpPr>
          <p:cNvPr id="17" name="Rechthoek 16">
            <a:extLst>
              <a:ext uri="{FF2B5EF4-FFF2-40B4-BE49-F238E27FC236}">
                <a16:creationId xmlns:a16="http://schemas.microsoft.com/office/drawing/2014/main" id="{0212DD8D-0787-4798-8A4F-7374CBB85C06}"/>
              </a:ext>
            </a:extLst>
          </p:cNvPr>
          <p:cNvSpPr/>
          <p:nvPr/>
        </p:nvSpPr>
        <p:spPr>
          <a:xfrm>
            <a:off x="6369880" y="5008453"/>
            <a:ext cx="1751063" cy="342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René Terhaerdt, </a:t>
            </a:r>
          </a:p>
          <a:p>
            <a:pPr algn="ctr"/>
            <a:r>
              <a:rPr lang="nl-NL" sz="1200" dirty="0"/>
              <a:t>VO-Ichthus College </a:t>
            </a:r>
          </a:p>
        </p:txBody>
      </p:sp>
      <p:pic>
        <p:nvPicPr>
          <p:cNvPr id="20" name="Afbeelding 19">
            <a:extLst>
              <a:ext uri="{FF2B5EF4-FFF2-40B4-BE49-F238E27FC236}">
                <a16:creationId xmlns:a16="http://schemas.microsoft.com/office/drawing/2014/main" id="{D67D2CD2-7DF2-4241-B3A1-19B88835008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82074" y="1265291"/>
            <a:ext cx="1725377" cy="2066544"/>
          </a:xfrm>
          <a:prstGeom prst="rect">
            <a:avLst/>
          </a:prstGeom>
        </p:spPr>
      </p:pic>
      <p:sp>
        <p:nvSpPr>
          <p:cNvPr id="14" name="Rechthoek 13">
            <a:extLst>
              <a:ext uri="{FF2B5EF4-FFF2-40B4-BE49-F238E27FC236}">
                <a16:creationId xmlns:a16="http://schemas.microsoft.com/office/drawing/2014/main" id="{348B3964-4E25-421D-A91C-9580638C15C8}"/>
              </a:ext>
            </a:extLst>
          </p:cNvPr>
          <p:cNvSpPr/>
          <p:nvPr/>
        </p:nvSpPr>
        <p:spPr>
          <a:xfrm>
            <a:off x="6369880" y="2782502"/>
            <a:ext cx="1737572" cy="548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Nicolet de Wit, </a:t>
            </a:r>
          </a:p>
          <a:p>
            <a:pPr algn="ctr"/>
            <a:r>
              <a:rPr lang="nl-NL" sz="1200" dirty="0"/>
              <a:t>gemeente Dronten, Jeugdhulp</a:t>
            </a:r>
          </a:p>
        </p:txBody>
      </p:sp>
      <p:pic>
        <p:nvPicPr>
          <p:cNvPr id="21" name="Afbeelding 20">
            <a:extLst>
              <a:ext uri="{FF2B5EF4-FFF2-40B4-BE49-F238E27FC236}">
                <a16:creationId xmlns:a16="http://schemas.microsoft.com/office/drawing/2014/main" id="{774A0914-9B6C-4D9B-99C4-4F27B802E349}"/>
              </a:ext>
            </a:extLst>
          </p:cNvPr>
          <p:cNvPicPr>
            <a:picLocks noChangeAspect="1"/>
          </p:cNvPicPr>
          <p:nvPr/>
        </p:nvPicPr>
        <p:blipFill rotWithShape="1">
          <a:blip r:embed="rId8">
            <a:extLst>
              <a:ext uri="{28A0092B-C50C-407E-A947-70E740481C1C}">
                <a14:useLocalDpi xmlns:a14="http://schemas.microsoft.com/office/drawing/2010/main" val="0"/>
              </a:ext>
            </a:extLst>
          </a:blip>
          <a:srcRect l="3793" t="10127" r="5729" b="9145"/>
          <a:stretch/>
        </p:blipFill>
        <p:spPr>
          <a:xfrm>
            <a:off x="8269476" y="1245560"/>
            <a:ext cx="1807695" cy="2073522"/>
          </a:xfrm>
          <a:prstGeom prst="rect">
            <a:avLst/>
          </a:prstGeom>
        </p:spPr>
      </p:pic>
      <p:sp>
        <p:nvSpPr>
          <p:cNvPr id="19" name="Rechthoek 18">
            <a:extLst>
              <a:ext uri="{FF2B5EF4-FFF2-40B4-BE49-F238E27FC236}">
                <a16:creationId xmlns:a16="http://schemas.microsoft.com/office/drawing/2014/main" id="{0C46FCCE-1DF1-4CE4-9E8B-BE06123F32A4}"/>
              </a:ext>
            </a:extLst>
          </p:cNvPr>
          <p:cNvSpPr/>
          <p:nvPr/>
        </p:nvSpPr>
        <p:spPr>
          <a:xfrm>
            <a:off x="8269477" y="2978212"/>
            <a:ext cx="1860669" cy="363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Adrietta Bos, </a:t>
            </a:r>
          </a:p>
          <a:p>
            <a:pPr algn="ctr"/>
            <a:r>
              <a:rPr lang="nl-NL" sz="1200" dirty="0"/>
              <a:t>Primair Onderwijs</a:t>
            </a:r>
          </a:p>
        </p:txBody>
      </p:sp>
      <p:pic>
        <p:nvPicPr>
          <p:cNvPr id="6" name="Afbeelding 5" descr="Afbeelding met persoon, person, kostuum, kleding&#10;&#10;Automatisch gegenereerde beschrijving">
            <a:extLst>
              <a:ext uri="{FF2B5EF4-FFF2-40B4-BE49-F238E27FC236}">
                <a16:creationId xmlns:a16="http://schemas.microsoft.com/office/drawing/2014/main" id="{16B193F3-89E8-434C-8F8E-19FC0030C36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9477" y="3386848"/>
            <a:ext cx="1751062" cy="1751062"/>
          </a:xfrm>
          <a:prstGeom prst="rect">
            <a:avLst/>
          </a:prstGeom>
        </p:spPr>
      </p:pic>
      <p:sp>
        <p:nvSpPr>
          <p:cNvPr id="18" name="Rechthoek 17">
            <a:extLst>
              <a:ext uri="{FF2B5EF4-FFF2-40B4-BE49-F238E27FC236}">
                <a16:creationId xmlns:a16="http://schemas.microsoft.com/office/drawing/2014/main" id="{08364C37-B208-4C0E-9903-903D1B5075C4}"/>
              </a:ext>
            </a:extLst>
          </p:cNvPr>
          <p:cNvSpPr/>
          <p:nvPr/>
        </p:nvSpPr>
        <p:spPr>
          <a:xfrm>
            <a:off x="8293192" y="4953871"/>
            <a:ext cx="1679713" cy="396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Werner Nijdam, </a:t>
            </a:r>
          </a:p>
          <a:p>
            <a:pPr algn="ctr"/>
            <a:r>
              <a:rPr lang="nl-NL" sz="1200" dirty="0"/>
              <a:t>SBO Driemaster</a:t>
            </a:r>
          </a:p>
        </p:txBody>
      </p:sp>
    </p:spTree>
    <p:extLst>
      <p:ext uri="{BB962C8B-B14F-4D97-AF65-F5344CB8AC3E}">
        <p14:creationId xmlns:p14="http://schemas.microsoft.com/office/powerpoint/2010/main" val="81210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leven in drie werelden">
            <a:extLst>
              <a:ext uri="{FF2B5EF4-FFF2-40B4-BE49-F238E27FC236}">
                <a16:creationId xmlns:a16="http://schemas.microsoft.com/office/drawing/2014/main" id="{0AA303E8-5EA8-4396-8DB4-068F5A5A6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392400" cy="6858000"/>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pPr algn="ctr"/>
            <a:r>
              <a:rPr lang="nl-NL" sz="4000" b="1" dirty="0">
                <a:latin typeface="+mn-lt"/>
              </a:rPr>
              <a:t>Enquête Optimalisatie overgang PO-VO</a:t>
            </a:r>
          </a:p>
        </p:txBody>
      </p:sp>
      <p:pic>
        <p:nvPicPr>
          <p:cNvPr id="5122" name="Picture 2" descr="Mascotte Open Boek Kijkt Door Vergrootglas Geïsoleerd Royalty Vrije  Cliparts, Vectoren, En Stock Illustratie. Image 75070674."/>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462263" y="1349161"/>
            <a:ext cx="4878849" cy="3659137"/>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4A4DF5FA-CEB8-4BB4-BABC-7EA238D33B0E}"/>
              </a:ext>
            </a:extLst>
          </p:cNvPr>
          <p:cNvSpPr txBox="1"/>
          <p:nvPr/>
        </p:nvSpPr>
        <p:spPr>
          <a:xfrm>
            <a:off x="3300761" y="5408341"/>
            <a:ext cx="5854390" cy="923330"/>
          </a:xfrm>
          <a:prstGeom prst="rect">
            <a:avLst/>
          </a:prstGeom>
          <a:noFill/>
        </p:spPr>
        <p:txBody>
          <a:bodyPr wrap="square" rtlCol="0">
            <a:spAutoFit/>
          </a:bodyPr>
          <a:lstStyle/>
          <a:p>
            <a:pPr algn="ctr"/>
            <a:r>
              <a:rPr lang="nl-NL" b="1" dirty="0"/>
              <a:t>Er is veel meer over te vertellen maar héél in het kort op de volgende twee dia’s wat goed gaat en wat beter kan volgens de respondenten.</a:t>
            </a:r>
          </a:p>
        </p:txBody>
      </p:sp>
    </p:spTree>
    <p:extLst>
      <p:ext uri="{BB962C8B-B14F-4D97-AF65-F5344CB8AC3E}">
        <p14:creationId xmlns:p14="http://schemas.microsoft.com/office/powerpoint/2010/main" val="321649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leven in drie werelden">
            <a:extLst>
              <a:ext uri="{FF2B5EF4-FFF2-40B4-BE49-F238E27FC236}">
                <a16:creationId xmlns:a16="http://schemas.microsoft.com/office/drawing/2014/main" id="{0AA303E8-5EA8-4396-8DB4-068F5A5A6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7" y="0"/>
            <a:ext cx="15392400" cy="6858000"/>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pPr algn="ctr"/>
            <a:r>
              <a:rPr lang="nl-NL" sz="4000" b="1" dirty="0">
                <a:latin typeface="+mn-lt"/>
              </a:rPr>
              <a:t>Opbrengsten enquête </a:t>
            </a:r>
          </a:p>
        </p:txBody>
      </p:sp>
      <p:sp>
        <p:nvSpPr>
          <p:cNvPr id="4" name="Tijdelijke aanduiding voor inhoud 3">
            <a:extLst>
              <a:ext uri="{FF2B5EF4-FFF2-40B4-BE49-F238E27FC236}">
                <a16:creationId xmlns:a16="http://schemas.microsoft.com/office/drawing/2014/main" id="{E0794343-A185-4B49-81E8-0A6191FF62BB}"/>
              </a:ext>
            </a:extLst>
          </p:cNvPr>
          <p:cNvSpPr>
            <a:spLocks noGrp="1"/>
          </p:cNvSpPr>
          <p:nvPr>
            <p:ph idx="1"/>
          </p:nvPr>
        </p:nvSpPr>
        <p:spPr/>
        <p:txBody>
          <a:bodyPr>
            <a:normAutofit/>
          </a:bodyPr>
          <a:lstStyle/>
          <a:p>
            <a:pPr marL="0" indent="0">
              <a:buNone/>
            </a:pPr>
            <a:r>
              <a:rPr lang="nl-NL" dirty="0"/>
              <a:t>Wat goed gaat:</a:t>
            </a:r>
            <a:br>
              <a:rPr lang="nl-NL" dirty="0"/>
            </a:br>
            <a:endParaRPr lang="nl-NL" dirty="0"/>
          </a:p>
          <a:p>
            <a:r>
              <a:rPr lang="nl-NL" dirty="0"/>
              <a:t>Korte lijnen, we weten elkaar te vinden zowel onderwijs (PO-VO) als jeugdhulp (</a:t>
            </a:r>
            <a:r>
              <a:rPr lang="nl-NL" dirty="0" err="1"/>
              <a:t>SidK</a:t>
            </a:r>
            <a:r>
              <a:rPr lang="nl-NL" dirty="0"/>
              <a:t> en </a:t>
            </a:r>
            <a:r>
              <a:rPr lang="nl-NL" dirty="0" err="1"/>
              <a:t>SoS</a:t>
            </a:r>
            <a:r>
              <a:rPr lang="nl-NL" dirty="0"/>
              <a:t>) als onderwijs-jeugdhulp</a:t>
            </a:r>
          </a:p>
          <a:p>
            <a:r>
              <a:rPr lang="nl-NL" dirty="0"/>
              <a:t>Overdracht van informatie gaat meestal goed en verloopt prettig</a:t>
            </a:r>
          </a:p>
          <a:p>
            <a:r>
              <a:rPr lang="nl-NL" dirty="0"/>
              <a:t>Onderwijsinhoudelijk lijken er vooralsnog geen grote drempels</a:t>
            </a:r>
          </a:p>
          <a:p>
            <a:endParaRPr lang="nl-NL" dirty="0"/>
          </a:p>
          <a:p>
            <a:endParaRPr lang="nl-NL" dirty="0"/>
          </a:p>
        </p:txBody>
      </p:sp>
    </p:spTree>
    <p:extLst>
      <p:ext uri="{BB962C8B-B14F-4D97-AF65-F5344CB8AC3E}">
        <p14:creationId xmlns:p14="http://schemas.microsoft.com/office/powerpoint/2010/main" val="180973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leven in drie werelden">
            <a:extLst>
              <a:ext uri="{FF2B5EF4-FFF2-40B4-BE49-F238E27FC236}">
                <a16:creationId xmlns:a16="http://schemas.microsoft.com/office/drawing/2014/main" id="{0AA303E8-5EA8-4396-8DB4-068F5A5A6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7" y="0"/>
            <a:ext cx="15392400" cy="6858000"/>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pPr algn="ctr"/>
            <a:r>
              <a:rPr lang="nl-NL" sz="4000" b="1" dirty="0">
                <a:latin typeface="+mn-lt"/>
              </a:rPr>
              <a:t>Opbrengsten enquête overgang PO-VO</a:t>
            </a:r>
          </a:p>
        </p:txBody>
      </p:sp>
      <p:sp>
        <p:nvSpPr>
          <p:cNvPr id="4" name="Tijdelijke aanduiding voor inhoud 3">
            <a:extLst>
              <a:ext uri="{FF2B5EF4-FFF2-40B4-BE49-F238E27FC236}">
                <a16:creationId xmlns:a16="http://schemas.microsoft.com/office/drawing/2014/main" id="{D9DF2FD5-F11E-4C93-8419-C45E1DF30AF4}"/>
              </a:ext>
            </a:extLst>
          </p:cNvPr>
          <p:cNvSpPr>
            <a:spLocks noGrp="1"/>
          </p:cNvSpPr>
          <p:nvPr>
            <p:ph idx="1"/>
          </p:nvPr>
        </p:nvSpPr>
        <p:spPr/>
        <p:txBody>
          <a:bodyPr>
            <a:normAutofit fontScale="92500" lnSpcReduction="10000"/>
          </a:bodyPr>
          <a:lstStyle/>
          <a:p>
            <a:pPr marL="0" indent="0">
              <a:buNone/>
            </a:pPr>
            <a:r>
              <a:rPr lang="nl-NL" dirty="0"/>
              <a:t>Wat beter kan:</a:t>
            </a:r>
            <a:br>
              <a:rPr lang="nl-NL" dirty="0"/>
            </a:br>
            <a:endParaRPr lang="nl-NL" dirty="0"/>
          </a:p>
          <a:p>
            <a:r>
              <a:rPr lang="nl-NL" dirty="0"/>
              <a:t>Warme overdracht: liever rond januari en wat meer op grote lijnen. Met daarbij een terugkoppeling over klopt het advies vanuit het PO bij wat leerlingen laten zien in het VO.</a:t>
            </a:r>
          </a:p>
          <a:p>
            <a:r>
              <a:rPr lang="nl-NL" dirty="0"/>
              <a:t>Warme overdracht: liever live en direct contact als we over en weer zorgen of vragen hebben over specifieke leerlingen en hun ondersteuningsbehoeften.</a:t>
            </a:r>
          </a:p>
          <a:p>
            <a:r>
              <a:rPr lang="nl-NL" dirty="0"/>
              <a:t>Schoenmaker blijf bij je leest. Zowel voor onderwijsmensen als jeugdhulpverleners is het zaak om wél te overleggen en elkaar te informeren MAAR vooral binnen het eigen expertise gebied te blijven en verantwoordelijkheid daar te laten waar die hoort.</a:t>
            </a:r>
          </a:p>
          <a:p>
            <a:endParaRPr lang="nl-NL" dirty="0"/>
          </a:p>
        </p:txBody>
      </p:sp>
    </p:spTree>
    <p:extLst>
      <p:ext uri="{BB962C8B-B14F-4D97-AF65-F5344CB8AC3E}">
        <p14:creationId xmlns:p14="http://schemas.microsoft.com/office/powerpoint/2010/main" val="310410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Mensenleven in drie werelden">
            <a:extLst>
              <a:ext uri="{FF2B5EF4-FFF2-40B4-BE49-F238E27FC236}">
                <a16:creationId xmlns:a16="http://schemas.microsoft.com/office/drawing/2014/main" id="{372F5DA6-30A7-4224-BE4A-2F1BD338B2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74" r="6225" b="-1"/>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1EEF408E-0AEE-499B-8365-B5D4EAB4BC93}"/>
              </a:ext>
            </a:extLst>
          </p:cNvPr>
          <p:cNvSpPr>
            <a:spLocks noGrp="1"/>
          </p:cNvSpPr>
          <p:nvPr>
            <p:ph type="title"/>
          </p:nvPr>
        </p:nvSpPr>
        <p:spPr>
          <a:xfrm>
            <a:off x="709448" y="1913950"/>
            <a:ext cx="4204137" cy="1342754"/>
          </a:xfrm>
        </p:spPr>
        <p:txBody>
          <a:bodyPr>
            <a:normAutofit/>
          </a:bodyPr>
          <a:lstStyle/>
          <a:p>
            <a:pPr algn="ctr"/>
            <a:r>
              <a:rPr lang="nl-NL" sz="3600" b="1"/>
              <a:t>Voorlopige conclusie:</a:t>
            </a: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C963DD8-005F-4405-80A7-7E05FE86ED58}"/>
              </a:ext>
            </a:extLst>
          </p:cNvPr>
          <p:cNvSpPr>
            <a:spLocks noGrp="1"/>
          </p:cNvSpPr>
          <p:nvPr>
            <p:ph idx="1"/>
          </p:nvPr>
        </p:nvSpPr>
        <p:spPr>
          <a:xfrm>
            <a:off x="525516" y="3417573"/>
            <a:ext cx="5039906" cy="2619839"/>
          </a:xfrm>
        </p:spPr>
        <p:txBody>
          <a:bodyPr anchor="ctr">
            <a:normAutofit lnSpcReduction="10000"/>
          </a:bodyPr>
          <a:lstStyle/>
          <a:p>
            <a:r>
              <a:rPr lang="nl-NL" sz="1800" dirty="0"/>
              <a:t>Voor goede samenwerking tussen voor- en vroegschools, PO en VO is het noodzakelijk dat ketenpartners: </a:t>
            </a:r>
          </a:p>
          <a:p>
            <a:endParaRPr lang="nl-NL" sz="1800" dirty="0"/>
          </a:p>
          <a:p>
            <a:r>
              <a:rPr lang="nl-NL" sz="1800" dirty="0"/>
              <a:t>Elkaar weten te vinden</a:t>
            </a:r>
          </a:p>
          <a:p>
            <a:r>
              <a:rPr lang="nl-NL" sz="1800" dirty="0"/>
              <a:t>Goed met elkaar communiceren </a:t>
            </a:r>
          </a:p>
          <a:p>
            <a:pPr lvl="1"/>
            <a:r>
              <a:rPr lang="nl-NL" sz="1400" dirty="0"/>
              <a:t>Elkaar blijven </a:t>
            </a:r>
            <a:r>
              <a:rPr lang="nl-NL" sz="1400" b="1" dirty="0"/>
              <a:t>informeren</a:t>
            </a:r>
          </a:p>
          <a:p>
            <a:pPr lvl="1"/>
            <a:r>
              <a:rPr lang="nl-NL" sz="1400" b="1" dirty="0"/>
              <a:t>Verwachtingen</a:t>
            </a:r>
            <a:r>
              <a:rPr lang="nl-NL" sz="1400" dirty="0"/>
              <a:t> uitwisselen / checken</a:t>
            </a:r>
          </a:p>
          <a:p>
            <a:pPr lvl="1"/>
            <a:r>
              <a:rPr lang="nl-NL" sz="1400" dirty="0"/>
              <a:t>Elkaar </a:t>
            </a:r>
            <a:r>
              <a:rPr lang="nl-NL" sz="1400" b="1" dirty="0"/>
              <a:t>tijdig</a:t>
            </a:r>
            <a:r>
              <a:rPr lang="nl-NL" sz="1400" dirty="0"/>
              <a:t> betrekken</a:t>
            </a:r>
          </a:p>
        </p:txBody>
      </p:sp>
    </p:spTree>
    <p:extLst>
      <p:ext uri="{BB962C8B-B14F-4D97-AF65-F5344CB8AC3E}">
        <p14:creationId xmlns:p14="http://schemas.microsoft.com/office/powerpoint/2010/main" val="368290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ensenleven in drie werelden">
            <a:extLst>
              <a:ext uri="{FF2B5EF4-FFF2-40B4-BE49-F238E27FC236}">
                <a16:creationId xmlns:a16="http://schemas.microsoft.com/office/drawing/2014/main" id="{0AA303E8-5EA8-4396-8DB4-068F5A5A66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392400" cy="6858000"/>
          </a:xfrm>
          <a:prstGeom prst="rect">
            <a:avLst/>
          </a:prstGeom>
          <a:noFill/>
          <a:effectLst>
            <a:outerShdw blurRad="50800" dist="50800" dir="5400000" algn="ctr" rotWithShape="0">
              <a:srgbClr val="000000">
                <a:alpha val="34000"/>
              </a:srgbClr>
            </a:outerShdw>
          </a:effectLst>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pPr algn="ctr"/>
            <a:r>
              <a:rPr lang="nl-NL" sz="4000" b="1" dirty="0">
                <a:latin typeface="+mn-lt"/>
              </a:rPr>
              <a:t>Voorbeelden van mooie samenwerking</a:t>
            </a:r>
            <a:br>
              <a:rPr lang="nl-NL" sz="4000" b="1" dirty="0">
                <a:latin typeface="+mn-lt"/>
              </a:rPr>
            </a:br>
            <a:r>
              <a:rPr lang="nl-NL" sz="2000" b="1" dirty="0">
                <a:latin typeface="+mn-lt"/>
              </a:rPr>
              <a:t>(en ja, het kan altijd nog beter…)</a:t>
            </a:r>
            <a:endParaRPr lang="nl-NL" sz="4000" b="1" dirty="0">
              <a:latin typeface="+mn-lt"/>
            </a:endParaRPr>
          </a:p>
        </p:txBody>
      </p:sp>
      <p:sp>
        <p:nvSpPr>
          <p:cNvPr id="6" name="Tijdelijke aanduiding voor inhoud 5">
            <a:extLst>
              <a:ext uri="{FF2B5EF4-FFF2-40B4-BE49-F238E27FC236}">
                <a16:creationId xmlns:a16="http://schemas.microsoft.com/office/drawing/2014/main" id="{3AA844E2-C45B-4B16-8468-1E549974F4D5}"/>
              </a:ext>
            </a:extLst>
          </p:cNvPr>
          <p:cNvSpPr>
            <a:spLocks noGrp="1"/>
          </p:cNvSpPr>
          <p:nvPr>
            <p:ph idx="1"/>
          </p:nvPr>
        </p:nvSpPr>
        <p:spPr>
          <a:xfrm>
            <a:off x="838199" y="1825625"/>
            <a:ext cx="11071303" cy="4285243"/>
          </a:xfrm>
        </p:spPr>
        <p:txBody>
          <a:bodyPr>
            <a:normAutofit/>
          </a:bodyPr>
          <a:lstStyle/>
          <a:p>
            <a:pPr marL="0" indent="0">
              <a:buNone/>
            </a:pPr>
            <a:r>
              <a:rPr lang="nl-NL" dirty="0"/>
              <a:t>De Tussenvoorziening Dronten:</a:t>
            </a:r>
          </a:p>
          <a:p>
            <a:pPr marL="0" indent="0">
              <a:buNone/>
            </a:pPr>
            <a:r>
              <a:rPr lang="nl-NL" dirty="0"/>
              <a:t>Hier kunnen leerlingen vanuit PO groep 7/8 al terecht als een tussenstap hen helpt om in te groeien in het VO en een doorverwijzing naar het VSO daarmee voorkomen kan worden.</a:t>
            </a:r>
          </a:p>
          <a:p>
            <a:pPr marL="0" indent="0">
              <a:buNone/>
            </a:pPr>
            <a:endParaRPr lang="nl-NL" dirty="0"/>
          </a:p>
          <a:p>
            <a:pPr marL="0" indent="0">
              <a:buNone/>
            </a:pPr>
            <a:r>
              <a:rPr lang="nl-NL" dirty="0"/>
              <a:t>Sterk in de Klas / Sterk op School en schoolmaatschappelijk werk in school:</a:t>
            </a:r>
          </a:p>
          <a:p>
            <a:pPr marL="0" indent="0">
              <a:buNone/>
            </a:pPr>
            <a:r>
              <a:rPr lang="nl-NL" dirty="0"/>
              <a:t>Deze preventieve jeugdhulp voorkomt uitval dan wel verwijzing naar duurdere hulp en/of speciaal onderwijs. Ook de verbinding van leefwerelden wordt er door vergemakkelijkt.</a:t>
            </a:r>
          </a:p>
        </p:txBody>
      </p:sp>
    </p:spTree>
    <p:extLst>
      <p:ext uri="{BB962C8B-B14F-4D97-AF65-F5344CB8AC3E}">
        <p14:creationId xmlns:p14="http://schemas.microsoft.com/office/powerpoint/2010/main" val="3463644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Tijdelijke aanduiding voor inhoud 6">
            <a:extLst>
              <a:ext uri="{FF2B5EF4-FFF2-40B4-BE49-F238E27FC236}">
                <a16:creationId xmlns:a16="http://schemas.microsoft.com/office/drawing/2014/main" id="{31B60178-4E6C-496F-96A2-F1E02C6B7B15}"/>
              </a:ext>
            </a:extLst>
          </p:cNvPr>
          <p:cNvSpPr>
            <a:spLocks noGrp="1"/>
          </p:cNvSpPr>
          <p:nvPr>
            <p:ph idx="1"/>
          </p:nvPr>
        </p:nvSpPr>
        <p:spPr/>
        <p:txBody>
          <a:bodyPr/>
          <a:lstStyle/>
          <a:p>
            <a:endParaRPr lang="nl-NL" dirty="0"/>
          </a:p>
        </p:txBody>
      </p:sp>
      <p:pic>
        <p:nvPicPr>
          <p:cNvPr id="8" name="Afbeelding 7">
            <a:extLst>
              <a:ext uri="{FF2B5EF4-FFF2-40B4-BE49-F238E27FC236}">
                <a16:creationId xmlns:a16="http://schemas.microsoft.com/office/drawing/2014/main" id="{A8B8996A-3AF7-4F0A-83A0-70522314A2C9}"/>
              </a:ext>
            </a:extLst>
          </p:cNvPr>
          <p:cNvPicPr>
            <a:picLocks noChangeAspect="1"/>
          </p:cNvPicPr>
          <p:nvPr/>
        </p:nvPicPr>
        <p:blipFill>
          <a:blip r:embed="rId3"/>
          <a:stretch>
            <a:fillRect/>
          </a:stretch>
        </p:blipFill>
        <p:spPr>
          <a:xfrm>
            <a:off x="0" y="-4012"/>
            <a:ext cx="12192000" cy="6946232"/>
          </a:xfrm>
          <a:prstGeom prst="rect">
            <a:avLst/>
          </a:prstGeom>
        </p:spPr>
      </p:pic>
    </p:spTree>
    <p:extLst>
      <p:ext uri="{BB962C8B-B14F-4D97-AF65-F5344CB8AC3E}">
        <p14:creationId xmlns:p14="http://schemas.microsoft.com/office/powerpoint/2010/main" val="373097236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39FC5D4221946834E13C9D2D5BEB2" ma:contentTypeVersion="13" ma:contentTypeDescription="Een nieuw document maken." ma:contentTypeScope="" ma:versionID="5e34da11c79fddba68399ef582209a3d">
  <xsd:schema xmlns:xsd="http://www.w3.org/2001/XMLSchema" xmlns:xs="http://www.w3.org/2001/XMLSchema" xmlns:p="http://schemas.microsoft.com/office/2006/metadata/properties" xmlns:ns2="f483af34-8010-400a-840c-448e827596d6" xmlns:ns3="a8685def-1dfe-492c-9237-435d4eaa44c7" targetNamespace="http://schemas.microsoft.com/office/2006/metadata/properties" ma:root="true" ma:fieldsID="b162b2e0cbcdc2d7e850f57dd109b393" ns2:_="" ns3:_="">
    <xsd:import namespace="f483af34-8010-400a-840c-448e827596d6"/>
    <xsd:import namespace="a8685def-1dfe-492c-9237-435d4eaa44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3af34-8010-400a-840c-448e827596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685def-1dfe-492c-9237-435d4eaa44c7"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3BE965-CE07-48EC-99AB-D8C603078513}"/>
</file>

<file path=customXml/itemProps2.xml><?xml version="1.0" encoding="utf-8"?>
<ds:datastoreItem xmlns:ds="http://schemas.openxmlformats.org/officeDocument/2006/customXml" ds:itemID="{16E138E4-A64E-4046-B291-51A53F3BFD53}">
  <ds:schemaRefs>
    <ds:schemaRef ds:uri="http://schemas.microsoft.com/sharepoint/v3/contenttype/forms"/>
  </ds:schemaRefs>
</ds:datastoreItem>
</file>

<file path=customXml/itemProps3.xml><?xml version="1.0" encoding="utf-8"?>
<ds:datastoreItem xmlns:ds="http://schemas.openxmlformats.org/officeDocument/2006/customXml" ds:itemID="{4DBC502F-AA79-4154-8B00-FB68E53B9DDB}">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a00c8bc-1bee-4259-8fbb-d6907a0a331a"/>
    <ds:schemaRef ds:uri="9f73bab7-22c4-4cb6-868c-0e2cd935e829"/>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238</TotalTime>
  <Words>440</Words>
  <Application>Microsoft Office PowerPoint</Application>
  <PresentationFormat>Breedbeeld</PresentationFormat>
  <Paragraphs>56</Paragraphs>
  <Slides>10</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Werk maken van passend onderwijs en gelijke kansen voor ieder kind in Dronten  Deelproject PO-VO</vt:lpstr>
      <vt:lpstr>Thema: overstapmomenten   realiseren van een doorgaande lijn van  voor- en vroegschools naar PO naar VO</vt:lpstr>
      <vt:lpstr>Wie zijn  wij en wat doen wij</vt:lpstr>
      <vt:lpstr>Enquête Optimalisatie overgang PO-VO</vt:lpstr>
      <vt:lpstr>Opbrengsten enquête </vt:lpstr>
      <vt:lpstr>Opbrengsten enquête overgang PO-VO</vt:lpstr>
      <vt:lpstr>Voorlopige conclusie:</vt:lpstr>
      <vt:lpstr>Voorbeelden van mooie samenwerking (en ja, het kan altijd nog beter…)</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Werk maken van passend onderwijs  Deelproject PO-VO</dc:title>
  <dc:creator>René Terhaerdt</dc:creator>
  <cp:lastModifiedBy>Karin Zegeling</cp:lastModifiedBy>
  <cp:revision>20</cp:revision>
  <dcterms:created xsi:type="dcterms:W3CDTF">2020-11-13T11:46:45Z</dcterms:created>
  <dcterms:modified xsi:type="dcterms:W3CDTF">2021-11-18T07:33:39Z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dstedeProces">
    <vt:lpwstr>17;#Onderwijs|38b5acf8-67cc-4dbc-aebb-af0cecefa654</vt:lpwstr>
  </property>
  <property fmtid="{D5CDD505-2E9C-101B-9397-08002B2CF9AE}" pid="3" name="LandstedeTrefwoorden">
    <vt:lpwstr/>
  </property>
  <property fmtid="{D5CDD505-2E9C-101B-9397-08002B2CF9AE}" pid="4" name="LandstedeOrganisatiedeel">
    <vt:lpwstr/>
  </property>
  <property fmtid="{D5CDD505-2E9C-101B-9397-08002B2CF9AE}" pid="5" name="LandstedeLocatie">
    <vt:lpwstr>25;#Dronten|ad24635b-a05a-4fcb-8c28-5953ed50a627</vt:lpwstr>
  </property>
  <property fmtid="{D5CDD505-2E9C-101B-9397-08002B2CF9AE}" pid="6" name="ContentTypeId">
    <vt:lpwstr>0x010100D8E39FC5D4221946834E13C9D2D5BEB2</vt:lpwstr>
  </property>
</Properties>
</file>