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292" r:id="rId6"/>
    <p:sldId id="291" r:id="rId7"/>
    <p:sldId id="257" r:id="rId8"/>
    <p:sldId id="258" r:id="rId9"/>
    <p:sldId id="259" r:id="rId10"/>
    <p:sldId id="260" r:id="rId11"/>
    <p:sldId id="267" r:id="rId12"/>
    <p:sldId id="274" r:id="rId13"/>
    <p:sldId id="276" r:id="rId14"/>
    <p:sldId id="261" r:id="rId15"/>
    <p:sldId id="262" r:id="rId16"/>
    <p:sldId id="268" r:id="rId17"/>
    <p:sldId id="287" r:id="rId18"/>
    <p:sldId id="263" r:id="rId19"/>
    <p:sldId id="271" r:id="rId20"/>
    <p:sldId id="272" r:id="rId21"/>
    <p:sldId id="273" r:id="rId22"/>
    <p:sldId id="277" r:id="rId23"/>
    <p:sldId id="278" r:id="rId24"/>
    <p:sldId id="285" r:id="rId25"/>
    <p:sldId id="284" r:id="rId26"/>
    <p:sldId id="279" r:id="rId27"/>
    <p:sldId id="280" r:id="rId28"/>
    <p:sldId id="294" r:id="rId29"/>
    <p:sldId id="286" r:id="rId30"/>
    <p:sldId id="281" r:id="rId31"/>
    <p:sldId id="266" r:id="rId32"/>
    <p:sldId id="264" r:id="rId33"/>
    <p:sldId id="265" r:id="rId34"/>
    <p:sldId id="295" r:id="rId35"/>
    <p:sldId id="296" r:id="rId36"/>
    <p:sldId id="290" r:id="rId37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71723-53E3-43FE-9424-DB4781DA12EB}" v="1" dt="2024-03-06T09:01:51.819"/>
    <p1510:client id="{7E81EAE1-7DAE-4E0D-9FE4-23409AF3FB03}" v="45" dt="2024-03-05T12:05:59.2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66586" autoAdjust="0"/>
  </p:normalViewPr>
  <p:slideViewPr>
    <p:cSldViewPr snapToGrid="0">
      <p:cViewPr varScale="1">
        <p:scale>
          <a:sx n="42" d="100"/>
          <a:sy n="42" d="100"/>
        </p:scale>
        <p:origin x="15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oes Veen" userId="bb73ae95-b116-46fe-b745-366435e173b7" providerId="ADAL" clId="{06E71723-53E3-43FE-9424-DB4781DA12EB}"/>
    <pc:docChg chg="modSld">
      <pc:chgData name="Marloes Veen" userId="bb73ae95-b116-46fe-b745-366435e173b7" providerId="ADAL" clId="{06E71723-53E3-43FE-9424-DB4781DA12EB}" dt="2024-03-06T09:02:00.074" v="30" actId="1076"/>
      <pc:docMkLst>
        <pc:docMk/>
      </pc:docMkLst>
      <pc:sldChg chg="modNotesTx">
        <pc:chgData name="Marloes Veen" userId="bb73ae95-b116-46fe-b745-366435e173b7" providerId="ADAL" clId="{06E71723-53E3-43FE-9424-DB4781DA12EB}" dt="2024-03-06T09:00:42.921" v="1" actId="20577"/>
        <pc:sldMkLst>
          <pc:docMk/>
          <pc:sldMk cId="803125222" sldId="260"/>
        </pc:sldMkLst>
      </pc:sldChg>
      <pc:sldChg chg="modNotesTx">
        <pc:chgData name="Marloes Veen" userId="bb73ae95-b116-46fe-b745-366435e173b7" providerId="ADAL" clId="{06E71723-53E3-43FE-9424-DB4781DA12EB}" dt="2024-03-06T09:01:41.060" v="15" actId="20577"/>
        <pc:sldMkLst>
          <pc:docMk/>
          <pc:sldMk cId="2720695855" sldId="264"/>
        </pc:sldMkLst>
      </pc:sldChg>
      <pc:sldChg chg="addSp modSp mod modNotesTx">
        <pc:chgData name="Marloes Veen" userId="bb73ae95-b116-46fe-b745-366435e173b7" providerId="ADAL" clId="{06E71723-53E3-43FE-9424-DB4781DA12EB}" dt="2024-03-06T09:02:00.074" v="30" actId="1076"/>
        <pc:sldMkLst>
          <pc:docMk/>
          <pc:sldMk cId="4024553330" sldId="265"/>
        </pc:sldMkLst>
        <pc:spChg chg="add mod">
          <ac:chgData name="Marloes Veen" userId="bb73ae95-b116-46fe-b745-366435e173b7" providerId="ADAL" clId="{06E71723-53E3-43FE-9424-DB4781DA12EB}" dt="2024-03-06T09:02:00.074" v="30" actId="1076"/>
          <ac:spMkLst>
            <pc:docMk/>
            <pc:sldMk cId="4024553330" sldId="265"/>
            <ac:spMk id="2" creationId="{520C9C93-291B-0466-1BC4-65BAF905437B}"/>
          </ac:spMkLst>
        </pc:spChg>
      </pc:sldChg>
      <pc:sldChg chg="modNotesTx">
        <pc:chgData name="Marloes Veen" userId="bb73ae95-b116-46fe-b745-366435e173b7" providerId="ADAL" clId="{06E71723-53E3-43FE-9424-DB4781DA12EB}" dt="2024-03-06T09:00:57.933" v="2" actId="20577"/>
        <pc:sldMkLst>
          <pc:docMk/>
          <pc:sldMk cId="3825927681" sldId="278"/>
        </pc:sldMkLst>
      </pc:sldChg>
      <pc:sldChg chg="modNotesTx">
        <pc:chgData name="Marloes Veen" userId="bb73ae95-b116-46fe-b745-366435e173b7" providerId="ADAL" clId="{06E71723-53E3-43FE-9424-DB4781DA12EB}" dt="2024-03-06T09:01:16.563" v="9" actId="20577"/>
        <pc:sldMkLst>
          <pc:docMk/>
          <pc:sldMk cId="1754029845" sldId="279"/>
        </pc:sldMkLst>
      </pc:sldChg>
      <pc:sldChg chg="modNotesTx">
        <pc:chgData name="Marloes Veen" userId="bb73ae95-b116-46fe-b745-366435e173b7" providerId="ADAL" clId="{06E71723-53E3-43FE-9424-DB4781DA12EB}" dt="2024-03-06T09:01:21.876" v="11" actId="20577"/>
        <pc:sldMkLst>
          <pc:docMk/>
          <pc:sldMk cId="2065927143" sldId="280"/>
        </pc:sldMkLst>
      </pc:sldChg>
      <pc:sldChg chg="modNotesTx">
        <pc:chgData name="Marloes Veen" userId="bb73ae95-b116-46fe-b745-366435e173b7" providerId="ADAL" clId="{06E71723-53E3-43FE-9424-DB4781DA12EB}" dt="2024-03-06T09:01:36.164" v="14" actId="20577"/>
        <pc:sldMkLst>
          <pc:docMk/>
          <pc:sldMk cId="1035213571" sldId="281"/>
        </pc:sldMkLst>
      </pc:sldChg>
      <pc:sldChg chg="modNotesTx">
        <pc:chgData name="Marloes Veen" userId="bb73ae95-b116-46fe-b745-366435e173b7" providerId="ADAL" clId="{06E71723-53E3-43FE-9424-DB4781DA12EB}" dt="2024-03-06T09:01:05.229" v="5" actId="20577"/>
        <pc:sldMkLst>
          <pc:docMk/>
          <pc:sldMk cId="1682598344" sldId="284"/>
        </pc:sldMkLst>
      </pc:sldChg>
      <pc:sldChg chg="modNotesTx">
        <pc:chgData name="Marloes Veen" userId="bb73ae95-b116-46fe-b745-366435e173b7" providerId="ADAL" clId="{06E71723-53E3-43FE-9424-DB4781DA12EB}" dt="2024-03-06T09:01:00.575" v="3" actId="20577"/>
        <pc:sldMkLst>
          <pc:docMk/>
          <pc:sldMk cId="3125443886" sldId="285"/>
        </pc:sldMkLst>
      </pc:sldChg>
      <pc:sldChg chg="modNotesTx">
        <pc:chgData name="Marloes Veen" userId="bb73ae95-b116-46fe-b745-366435e173b7" providerId="ADAL" clId="{06E71723-53E3-43FE-9424-DB4781DA12EB}" dt="2024-03-06T09:01:31.337" v="13" actId="20577"/>
        <pc:sldMkLst>
          <pc:docMk/>
          <pc:sldMk cId="448067908" sldId="286"/>
        </pc:sldMkLst>
      </pc:sldChg>
      <pc:sldChg chg="modNotesTx">
        <pc:chgData name="Marloes Veen" userId="bb73ae95-b116-46fe-b745-366435e173b7" providerId="ADAL" clId="{06E71723-53E3-43FE-9424-DB4781DA12EB}" dt="2024-03-06T09:00:36.766" v="0" actId="20577"/>
        <pc:sldMkLst>
          <pc:docMk/>
          <pc:sldMk cId="1888455586" sldId="292"/>
        </pc:sldMkLst>
      </pc:sldChg>
      <pc:sldChg chg="modNotesTx">
        <pc:chgData name="Marloes Veen" userId="bb73ae95-b116-46fe-b745-366435e173b7" providerId="ADAL" clId="{06E71723-53E3-43FE-9424-DB4781DA12EB}" dt="2024-03-06T09:01:27.508" v="12" actId="20577"/>
        <pc:sldMkLst>
          <pc:docMk/>
          <pc:sldMk cId="385955747" sldId="294"/>
        </pc:sldMkLst>
      </pc:sldChg>
    </pc:docChg>
  </pc:docChgLst>
  <pc:docChgLst>
    <pc:chgData name="Marloes Veen" userId="bb73ae95-b116-46fe-b745-366435e173b7" providerId="ADAL" clId="{7E81EAE1-7DAE-4E0D-9FE4-23409AF3FB03}"/>
    <pc:docChg chg="undo custSel addSld delSld modSld sldOrd">
      <pc:chgData name="Marloes Veen" userId="bb73ae95-b116-46fe-b745-366435e173b7" providerId="ADAL" clId="{7E81EAE1-7DAE-4E0D-9FE4-23409AF3FB03}" dt="2024-03-05T12:05:59.217" v="187" actId="5793"/>
      <pc:docMkLst>
        <pc:docMk/>
      </pc:docMkLst>
      <pc:sldChg chg="modNotesTx">
        <pc:chgData name="Marloes Veen" userId="bb73ae95-b116-46fe-b745-366435e173b7" providerId="ADAL" clId="{7E81EAE1-7DAE-4E0D-9FE4-23409AF3FB03}" dt="2024-03-05T08:45:59.347" v="98" actId="20577"/>
        <pc:sldMkLst>
          <pc:docMk/>
          <pc:sldMk cId="1682598344" sldId="284"/>
        </pc:sldMkLst>
      </pc:sldChg>
      <pc:sldChg chg="modSp mod">
        <pc:chgData name="Marloes Veen" userId="bb73ae95-b116-46fe-b745-366435e173b7" providerId="ADAL" clId="{7E81EAE1-7DAE-4E0D-9FE4-23409AF3FB03}" dt="2024-03-05T12:05:59.217" v="187" actId="5793"/>
        <pc:sldMkLst>
          <pc:docMk/>
          <pc:sldMk cId="448067908" sldId="286"/>
        </pc:sldMkLst>
        <pc:spChg chg="mod">
          <ac:chgData name="Marloes Veen" userId="bb73ae95-b116-46fe-b745-366435e173b7" providerId="ADAL" clId="{7E81EAE1-7DAE-4E0D-9FE4-23409AF3FB03}" dt="2024-03-05T12:05:59.217" v="187" actId="5793"/>
          <ac:spMkLst>
            <pc:docMk/>
            <pc:sldMk cId="448067908" sldId="286"/>
            <ac:spMk id="8" creationId="{E793C823-52E5-B43D-9AA1-EDB7BD13E791}"/>
          </ac:spMkLst>
        </pc:spChg>
      </pc:sldChg>
      <pc:sldChg chg="add del">
        <pc:chgData name="Marloes Veen" userId="bb73ae95-b116-46fe-b745-366435e173b7" providerId="ADAL" clId="{7E81EAE1-7DAE-4E0D-9FE4-23409AF3FB03}" dt="2024-03-04T13:07:30.343" v="3" actId="47"/>
        <pc:sldMkLst>
          <pc:docMk/>
          <pc:sldMk cId="3962954757" sldId="290"/>
        </pc:sldMkLst>
      </pc:sldChg>
      <pc:sldChg chg="add del">
        <pc:chgData name="Marloes Veen" userId="bb73ae95-b116-46fe-b745-366435e173b7" providerId="ADAL" clId="{7E81EAE1-7DAE-4E0D-9FE4-23409AF3FB03}" dt="2024-03-04T13:07:29.600" v="2" actId="47"/>
        <pc:sldMkLst>
          <pc:docMk/>
          <pc:sldMk cId="3176943987" sldId="295"/>
        </pc:sldMkLst>
      </pc:sldChg>
      <pc:sldChg chg="new del">
        <pc:chgData name="Marloes Veen" userId="bb73ae95-b116-46fe-b745-366435e173b7" providerId="ADAL" clId="{7E81EAE1-7DAE-4E0D-9FE4-23409AF3FB03}" dt="2024-03-05T09:15:06" v="100" actId="2696"/>
        <pc:sldMkLst>
          <pc:docMk/>
          <pc:sldMk cId="2373685814" sldId="296"/>
        </pc:sldMkLst>
      </pc:sldChg>
      <pc:sldChg chg="modSp add mod ord">
        <pc:chgData name="Marloes Veen" userId="bb73ae95-b116-46fe-b745-366435e173b7" providerId="ADAL" clId="{7E81EAE1-7DAE-4E0D-9FE4-23409AF3FB03}" dt="2024-03-05T09:15:43.436" v="142"/>
        <pc:sldMkLst>
          <pc:docMk/>
          <pc:sldMk cId="2468054776" sldId="296"/>
        </pc:sldMkLst>
        <pc:spChg chg="mod">
          <ac:chgData name="Marloes Veen" userId="bb73ae95-b116-46fe-b745-366435e173b7" providerId="ADAL" clId="{7E81EAE1-7DAE-4E0D-9FE4-23409AF3FB03}" dt="2024-03-05T09:15:26.260" v="138" actId="20577"/>
          <ac:spMkLst>
            <pc:docMk/>
            <pc:sldMk cId="2468054776" sldId="296"/>
            <ac:spMk id="2" creationId="{F55A5BA0-9922-455F-AB36-FDD64C7A7AFA}"/>
          </ac:spMkLst>
        </pc:spChg>
      </pc:sldChg>
    </pc:docChg>
  </pc:docChgLst>
  <pc:docChgLst>
    <pc:chgData name="Jasmijn Hobbel" userId="ba4f8dab-c4e7-4925-aeef-cc9c5c9c3339" providerId="ADAL" clId="{EEC8A07E-1AE5-453B-A177-0A3A1DAFDF87}"/>
    <pc:docChg chg="modSld">
      <pc:chgData name="Jasmijn Hobbel" userId="ba4f8dab-c4e7-4925-aeef-cc9c5c9c3339" providerId="ADAL" clId="{EEC8A07E-1AE5-453B-A177-0A3A1DAFDF87}" dt="2024-03-04T11:40:05.121" v="11" actId="1076"/>
      <pc:docMkLst>
        <pc:docMk/>
      </pc:docMkLst>
      <pc:sldChg chg="modSp mod">
        <pc:chgData name="Jasmijn Hobbel" userId="ba4f8dab-c4e7-4925-aeef-cc9c5c9c3339" providerId="ADAL" clId="{EEC8A07E-1AE5-453B-A177-0A3A1DAFDF87}" dt="2024-03-04T11:30:28.366" v="3" actId="20577"/>
        <pc:sldMkLst>
          <pc:docMk/>
          <pc:sldMk cId="789214949" sldId="259"/>
        </pc:sldMkLst>
        <pc:graphicFrameChg chg="modGraphic">
          <ac:chgData name="Jasmijn Hobbel" userId="ba4f8dab-c4e7-4925-aeef-cc9c5c9c3339" providerId="ADAL" clId="{EEC8A07E-1AE5-453B-A177-0A3A1DAFDF87}" dt="2024-03-04T11:30:28.366" v="3" actId="20577"/>
          <ac:graphicFrameMkLst>
            <pc:docMk/>
            <pc:sldMk cId="789214949" sldId="259"/>
            <ac:graphicFrameMk id="5" creationId="{70B2BF9C-C8DA-443C-9481-C9228DBEA218}"/>
          </ac:graphicFrameMkLst>
        </pc:graphicFrameChg>
      </pc:sldChg>
      <pc:sldChg chg="modSp mod">
        <pc:chgData name="Jasmijn Hobbel" userId="ba4f8dab-c4e7-4925-aeef-cc9c5c9c3339" providerId="ADAL" clId="{EEC8A07E-1AE5-453B-A177-0A3A1DAFDF87}" dt="2024-03-04T11:30:50.604" v="5" actId="207"/>
        <pc:sldMkLst>
          <pc:docMk/>
          <pc:sldMk cId="249461909" sldId="261"/>
        </pc:sldMkLst>
        <pc:spChg chg="mod">
          <ac:chgData name="Jasmijn Hobbel" userId="ba4f8dab-c4e7-4925-aeef-cc9c5c9c3339" providerId="ADAL" clId="{EEC8A07E-1AE5-453B-A177-0A3A1DAFDF87}" dt="2024-03-04T11:30:50.604" v="5" actId="207"/>
          <ac:spMkLst>
            <pc:docMk/>
            <pc:sldMk cId="249461909" sldId="261"/>
            <ac:spMk id="4" creationId="{C1A1E619-F985-4DA4-BD37-CB5AEEB9C228}"/>
          </ac:spMkLst>
        </pc:spChg>
      </pc:sldChg>
      <pc:sldChg chg="addSp modSp mod">
        <pc:chgData name="Jasmijn Hobbel" userId="ba4f8dab-c4e7-4925-aeef-cc9c5c9c3339" providerId="ADAL" clId="{EEC8A07E-1AE5-453B-A177-0A3A1DAFDF87}" dt="2024-03-04T11:40:05.121" v="11" actId="1076"/>
        <pc:sldMkLst>
          <pc:docMk/>
          <pc:sldMk cId="3962954757" sldId="290"/>
        </pc:sldMkLst>
        <pc:picChg chg="add mod">
          <ac:chgData name="Jasmijn Hobbel" userId="ba4f8dab-c4e7-4925-aeef-cc9c5c9c3339" providerId="ADAL" clId="{EEC8A07E-1AE5-453B-A177-0A3A1DAFDF87}" dt="2024-03-04T11:40:05.121" v="11" actId="1076"/>
          <ac:picMkLst>
            <pc:docMk/>
            <pc:sldMk cId="3962954757" sldId="290"/>
            <ac:picMk id="4" creationId="{FC935BFB-1B09-9494-687F-E00C1F48FE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D2A24-DD7A-476A-83D7-D6F1BF281B66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D59DB-F3F0-43E1-B8BA-569FC68C52B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6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98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3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10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39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0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92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71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9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72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4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7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07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24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44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73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82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47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1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43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8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13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15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08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97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2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8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1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6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3D59DB-F3F0-43E1-B8BA-569FC68C52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7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087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70F8A7-BD23-4B03-9593-87556F6E6B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98595" y="479810"/>
            <a:ext cx="4887706" cy="5898381"/>
          </a:xfrm>
          <a:custGeom>
            <a:avLst/>
            <a:gdLst>
              <a:gd name="connsiteX0" fmla="*/ 4168637 w 4887706"/>
              <a:gd name="connsiteY0" fmla="*/ 689 h 5898381"/>
              <a:gd name="connsiteX1" fmla="*/ 4611896 w 4887706"/>
              <a:gd name="connsiteY1" fmla="*/ 396301 h 5898381"/>
              <a:gd name="connsiteX2" fmla="*/ 4887018 w 4887706"/>
              <a:gd name="connsiteY2" fmla="*/ 5240173 h 5898381"/>
              <a:gd name="connsiteX3" fmla="*/ 4491407 w 4887706"/>
              <a:gd name="connsiteY3" fmla="*/ 5683431 h 5898381"/>
              <a:gd name="connsiteX4" fmla="*/ 719070 w 4887706"/>
              <a:gd name="connsiteY4" fmla="*/ 5897693 h 5898381"/>
              <a:gd name="connsiteX5" fmla="*/ 275812 w 4887706"/>
              <a:gd name="connsiteY5" fmla="*/ 5502081 h 5898381"/>
              <a:gd name="connsiteX6" fmla="*/ 689 w 4887706"/>
              <a:gd name="connsiteY6" fmla="*/ 658209 h 5898381"/>
              <a:gd name="connsiteX7" fmla="*/ 396301 w 4887706"/>
              <a:gd name="connsiteY7" fmla="*/ 214950 h 5898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87706" h="5898381">
                <a:moveTo>
                  <a:pt x="4168637" y="689"/>
                </a:moveTo>
                <a:cubicBezTo>
                  <a:pt x="4400285" y="-12468"/>
                  <a:pt x="4598738" y="164653"/>
                  <a:pt x="4611896" y="396301"/>
                </a:cubicBezTo>
                <a:lnTo>
                  <a:pt x="4887018" y="5240173"/>
                </a:lnTo>
                <a:cubicBezTo>
                  <a:pt x="4900176" y="5471820"/>
                  <a:pt x="4723054" y="5670274"/>
                  <a:pt x="4491407" y="5683431"/>
                </a:cubicBezTo>
                <a:lnTo>
                  <a:pt x="719070" y="5897693"/>
                </a:lnTo>
                <a:cubicBezTo>
                  <a:pt x="487422" y="5910850"/>
                  <a:pt x="288969" y="5733728"/>
                  <a:pt x="275812" y="5502081"/>
                </a:cubicBezTo>
                <a:lnTo>
                  <a:pt x="689" y="658209"/>
                </a:lnTo>
                <a:cubicBezTo>
                  <a:pt x="-12468" y="426561"/>
                  <a:pt x="164653" y="228108"/>
                  <a:pt x="396301" y="21495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1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9328A9D-0964-47E5-A6DF-30834786A4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6210" y="644236"/>
            <a:ext cx="4808600" cy="5569528"/>
          </a:xfrm>
          <a:custGeom>
            <a:avLst/>
            <a:gdLst>
              <a:gd name="connsiteX0" fmla="*/ 420464 w 4808600"/>
              <a:gd name="connsiteY0" fmla="*/ 0 h 5569528"/>
              <a:gd name="connsiteX1" fmla="*/ 4388136 w 4808600"/>
              <a:gd name="connsiteY1" fmla="*/ 0 h 5569528"/>
              <a:gd name="connsiteX2" fmla="*/ 4808600 w 4808600"/>
              <a:gd name="connsiteY2" fmla="*/ 420464 h 5569528"/>
              <a:gd name="connsiteX3" fmla="*/ 4808600 w 4808600"/>
              <a:gd name="connsiteY3" fmla="*/ 5149064 h 5569528"/>
              <a:gd name="connsiteX4" fmla="*/ 4388136 w 4808600"/>
              <a:gd name="connsiteY4" fmla="*/ 5569528 h 5569528"/>
              <a:gd name="connsiteX5" fmla="*/ 420464 w 4808600"/>
              <a:gd name="connsiteY5" fmla="*/ 5569528 h 5569528"/>
              <a:gd name="connsiteX6" fmla="*/ 0 w 4808600"/>
              <a:gd name="connsiteY6" fmla="*/ 5149064 h 5569528"/>
              <a:gd name="connsiteX7" fmla="*/ 0 w 4808600"/>
              <a:gd name="connsiteY7" fmla="*/ 420464 h 5569528"/>
              <a:gd name="connsiteX8" fmla="*/ 420464 w 4808600"/>
              <a:gd name="connsiteY8" fmla="*/ 0 h 556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600" h="5569528">
                <a:moveTo>
                  <a:pt x="420464" y="0"/>
                </a:moveTo>
                <a:lnTo>
                  <a:pt x="4388136" y="0"/>
                </a:lnTo>
                <a:cubicBezTo>
                  <a:pt x="4620352" y="0"/>
                  <a:pt x="4808600" y="188248"/>
                  <a:pt x="4808600" y="420464"/>
                </a:cubicBezTo>
                <a:lnTo>
                  <a:pt x="4808600" y="5149064"/>
                </a:lnTo>
                <a:cubicBezTo>
                  <a:pt x="4808600" y="5381280"/>
                  <a:pt x="4620352" y="5569528"/>
                  <a:pt x="4388136" y="5569528"/>
                </a:cubicBezTo>
                <a:lnTo>
                  <a:pt x="420464" y="5569528"/>
                </a:lnTo>
                <a:cubicBezTo>
                  <a:pt x="188248" y="5569528"/>
                  <a:pt x="0" y="5381280"/>
                  <a:pt x="0" y="5149064"/>
                </a:cubicBezTo>
                <a:lnTo>
                  <a:pt x="0" y="420464"/>
                </a:lnTo>
                <a:cubicBezTo>
                  <a:pt x="0" y="188248"/>
                  <a:pt x="188248" y="0"/>
                  <a:pt x="4204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7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0B8F78-1E9C-44A2-B6DD-3C8119DD66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292" y="518452"/>
            <a:ext cx="4810991" cy="5249108"/>
          </a:xfrm>
          <a:custGeom>
            <a:avLst/>
            <a:gdLst>
              <a:gd name="connsiteX0" fmla="*/ 303092 w 4810991"/>
              <a:gd name="connsiteY0" fmla="*/ 0 h 5249108"/>
              <a:gd name="connsiteX1" fmla="*/ 4507899 w 4810991"/>
              <a:gd name="connsiteY1" fmla="*/ 0 h 5249108"/>
              <a:gd name="connsiteX2" fmla="*/ 4810991 w 4810991"/>
              <a:gd name="connsiteY2" fmla="*/ 303092 h 5249108"/>
              <a:gd name="connsiteX3" fmla="*/ 4810991 w 4810991"/>
              <a:gd name="connsiteY3" fmla="*/ 4946016 h 5249108"/>
              <a:gd name="connsiteX4" fmla="*/ 4507899 w 4810991"/>
              <a:gd name="connsiteY4" fmla="*/ 5249108 h 5249108"/>
              <a:gd name="connsiteX5" fmla="*/ 303092 w 4810991"/>
              <a:gd name="connsiteY5" fmla="*/ 5249108 h 5249108"/>
              <a:gd name="connsiteX6" fmla="*/ 0 w 4810991"/>
              <a:gd name="connsiteY6" fmla="*/ 4946016 h 5249108"/>
              <a:gd name="connsiteX7" fmla="*/ 0 w 4810991"/>
              <a:gd name="connsiteY7" fmla="*/ 303092 h 5249108"/>
              <a:gd name="connsiteX8" fmla="*/ 303092 w 4810991"/>
              <a:gd name="connsiteY8" fmla="*/ 0 h 524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991" h="5249108">
                <a:moveTo>
                  <a:pt x="303092" y="0"/>
                </a:moveTo>
                <a:lnTo>
                  <a:pt x="4507899" y="0"/>
                </a:lnTo>
                <a:cubicBezTo>
                  <a:pt x="4675292" y="0"/>
                  <a:pt x="4810991" y="135699"/>
                  <a:pt x="4810991" y="303092"/>
                </a:cubicBezTo>
                <a:lnTo>
                  <a:pt x="4810991" y="4946016"/>
                </a:lnTo>
                <a:cubicBezTo>
                  <a:pt x="4810991" y="5113409"/>
                  <a:pt x="4675292" y="5249108"/>
                  <a:pt x="4507899" y="5249108"/>
                </a:cubicBezTo>
                <a:lnTo>
                  <a:pt x="303092" y="5249108"/>
                </a:lnTo>
                <a:cubicBezTo>
                  <a:pt x="135699" y="5249108"/>
                  <a:pt x="0" y="5113409"/>
                  <a:pt x="0" y="4946016"/>
                </a:cubicBezTo>
                <a:lnTo>
                  <a:pt x="0" y="303092"/>
                </a:lnTo>
                <a:cubicBezTo>
                  <a:pt x="0" y="135699"/>
                  <a:pt x="135699" y="0"/>
                  <a:pt x="30309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529907-1214-4A4C-9B03-33A83CA3388E}"/>
              </a:ext>
            </a:extLst>
          </p:cNvPr>
          <p:cNvGrpSpPr/>
          <p:nvPr userDrawn="1"/>
        </p:nvGrpSpPr>
        <p:grpSpPr>
          <a:xfrm>
            <a:off x="1" y="0"/>
            <a:ext cx="12191998" cy="95250"/>
            <a:chOff x="1" y="0"/>
            <a:chExt cx="12191998" cy="2540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E8486F2-6A95-4EB5-B08A-FD828519BF74}"/>
                </a:ext>
              </a:extLst>
            </p:cNvPr>
            <p:cNvSpPr/>
            <p:nvPr/>
          </p:nvSpPr>
          <p:spPr>
            <a:xfrm rot="10800000">
              <a:off x="7627894" y="0"/>
              <a:ext cx="4564105" cy="254000"/>
            </a:xfrm>
            <a:custGeom>
              <a:avLst/>
              <a:gdLst>
                <a:gd name="connsiteX0" fmla="*/ 0 w 4216443"/>
                <a:gd name="connsiteY0" fmla="*/ 0 h 254000"/>
                <a:gd name="connsiteX1" fmla="*/ 3978619 w 4216443"/>
                <a:gd name="connsiteY1" fmla="*/ 0 h 254000"/>
                <a:gd name="connsiteX2" fmla="*/ 3992650 w 4216443"/>
                <a:gd name="connsiteY2" fmla="*/ 25850 h 254000"/>
                <a:gd name="connsiteX3" fmla="*/ 4105082 w 4216443"/>
                <a:gd name="connsiteY3" fmla="*/ 162119 h 254000"/>
                <a:gd name="connsiteX4" fmla="*/ 4216443 w 4216443"/>
                <a:gd name="connsiteY4" fmla="*/ 254000 h 254000"/>
                <a:gd name="connsiteX5" fmla="*/ 0 w 4216443"/>
                <a:gd name="connsiteY5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443" h="254000">
                  <a:moveTo>
                    <a:pt x="0" y="0"/>
                  </a:moveTo>
                  <a:lnTo>
                    <a:pt x="3978619" y="0"/>
                  </a:lnTo>
                  <a:lnTo>
                    <a:pt x="3992650" y="25850"/>
                  </a:lnTo>
                  <a:cubicBezTo>
                    <a:pt x="4025743" y="74834"/>
                    <a:pt x="4063426" y="120463"/>
                    <a:pt x="4105082" y="162119"/>
                  </a:cubicBezTo>
                  <a:lnTo>
                    <a:pt x="4216443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A37063C-F990-4E6F-AB15-02BD20E74BBA}"/>
                </a:ext>
              </a:extLst>
            </p:cNvPr>
            <p:cNvSpPr/>
            <p:nvPr/>
          </p:nvSpPr>
          <p:spPr>
            <a:xfrm>
              <a:off x="3886201" y="0"/>
              <a:ext cx="4216443" cy="254000"/>
            </a:xfrm>
            <a:custGeom>
              <a:avLst/>
              <a:gdLst>
                <a:gd name="connsiteX0" fmla="*/ 0 w 4216443"/>
                <a:gd name="connsiteY0" fmla="*/ 0 h 254000"/>
                <a:gd name="connsiteX1" fmla="*/ 3978619 w 4216443"/>
                <a:gd name="connsiteY1" fmla="*/ 0 h 254000"/>
                <a:gd name="connsiteX2" fmla="*/ 3992650 w 4216443"/>
                <a:gd name="connsiteY2" fmla="*/ 25850 h 254000"/>
                <a:gd name="connsiteX3" fmla="*/ 4105082 w 4216443"/>
                <a:gd name="connsiteY3" fmla="*/ 162119 h 254000"/>
                <a:gd name="connsiteX4" fmla="*/ 4216443 w 4216443"/>
                <a:gd name="connsiteY4" fmla="*/ 254000 h 254000"/>
                <a:gd name="connsiteX5" fmla="*/ 0 w 4216443"/>
                <a:gd name="connsiteY5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443" h="254000">
                  <a:moveTo>
                    <a:pt x="0" y="0"/>
                  </a:moveTo>
                  <a:lnTo>
                    <a:pt x="3978619" y="0"/>
                  </a:lnTo>
                  <a:lnTo>
                    <a:pt x="3992650" y="25850"/>
                  </a:lnTo>
                  <a:cubicBezTo>
                    <a:pt x="4025743" y="74834"/>
                    <a:pt x="4063426" y="120463"/>
                    <a:pt x="4105082" y="162119"/>
                  </a:cubicBezTo>
                  <a:lnTo>
                    <a:pt x="4216443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535868-9B87-4B7C-B4B8-405FE01C4E13}"/>
                </a:ext>
              </a:extLst>
            </p:cNvPr>
            <p:cNvSpPr/>
            <p:nvPr/>
          </p:nvSpPr>
          <p:spPr>
            <a:xfrm>
              <a:off x="1" y="0"/>
              <a:ext cx="4216443" cy="254000"/>
            </a:xfrm>
            <a:custGeom>
              <a:avLst/>
              <a:gdLst>
                <a:gd name="connsiteX0" fmla="*/ 0 w 4216443"/>
                <a:gd name="connsiteY0" fmla="*/ 0 h 254000"/>
                <a:gd name="connsiteX1" fmla="*/ 3978619 w 4216443"/>
                <a:gd name="connsiteY1" fmla="*/ 0 h 254000"/>
                <a:gd name="connsiteX2" fmla="*/ 3992650 w 4216443"/>
                <a:gd name="connsiteY2" fmla="*/ 25850 h 254000"/>
                <a:gd name="connsiteX3" fmla="*/ 4105082 w 4216443"/>
                <a:gd name="connsiteY3" fmla="*/ 162119 h 254000"/>
                <a:gd name="connsiteX4" fmla="*/ 4216443 w 4216443"/>
                <a:gd name="connsiteY4" fmla="*/ 254000 h 254000"/>
                <a:gd name="connsiteX5" fmla="*/ 0 w 4216443"/>
                <a:gd name="connsiteY5" fmla="*/ 25400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6443" h="254000">
                  <a:moveTo>
                    <a:pt x="0" y="0"/>
                  </a:moveTo>
                  <a:lnTo>
                    <a:pt x="3978619" y="0"/>
                  </a:lnTo>
                  <a:lnTo>
                    <a:pt x="3992650" y="25850"/>
                  </a:lnTo>
                  <a:cubicBezTo>
                    <a:pt x="4025743" y="74834"/>
                    <a:pt x="4063426" y="120463"/>
                    <a:pt x="4105082" y="162119"/>
                  </a:cubicBezTo>
                  <a:lnTo>
                    <a:pt x="4216443" y="25400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19CFEF0-F99B-4191-9764-70093134595D}"/>
              </a:ext>
            </a:extLst>
          </p:cNvPr>
          <p:cNvSpPr txBox="1"/>
          <p:nvPr userDrawn="1"/>
        </p:nvSpPr>
        <p:spPr>
          <a:xfrm>
            <a:off x="11481955" y="6368960"/>
            <a:ext cx="497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F5EED08-DD00-4707-B5A8-DD3C8C01124E}" type="slidenum">
              <a:rPr lang="en-US" sz="1400" smtClean="0">
                <a:solidFill>
                  <a:schemeClr val="accent2"/>
                </a:solidFill>
                <a:latin typeface="Museo Sans 700" panose="02000000000000000000" pitchFamily="2" charset="0"/>
              </a:rPr>
              <a:t>‹nr.›</a:t>
            </a:fld>
            <a:endParaRPr lang="en-US" sz="1400">
              <a:solidFill>
                <a:schemeClr val="accent2"/>
              </a:solidFill>
              <a:latin typeface="Museo Sans 700" panose="02000000000000000000" pitchFamily="2" charset="0"/>
            </a:endParaRPr>
          </a:p>
        </p:txBody>
      </p:sp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3AABFDB-2CC1-BBF5-F5AD-7E0E2E6FB0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7" y="6021377"/>
            <a:ext cx="1438915" cy="5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3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47" userDrawn="1">
          <p15:clr>
            <a:srgbClr val="F26B43"/>
          </p15:clr>
        </p15:guide>
        <p15:guide id="4" pos="7533" userDrawn="1">
          <p15:clr>
            <a:srgbClr val="F26B43"/>
          </p15:clr>
        </p15:guide>
        <p15:guide id="5" orient="horz" pos="160" userDrawn="1">
          <p15:clr>
            <a:srgbClr val="F26B43"/>
          </p15:clr>
        </p15:guide>
        <p15:guide id="6" orient="horz" pos="4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E51242-2A0D-4B83-AEAB-091637F21C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4C8623A-D1D3-4582-84CB-253E53A43D2E}"/>
              </a:ext>
            </a:extLst>
          </p:cNvPr>
          <p:cNvSpPr/>
          <p:nvPr/>
        </p:nvSpPr>
        <p:spPr>
          <a:xfrm>
            <a:off x="0" y="0"/>
            <a:ext cx="7010400" cy="685800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5A5BA0-9922-455F-AB36-FDD64C7A7AFA}"/>
              </a:ext>
            </a:extLst>
          </p:cNvPr>
          <p:cNvSpPr/>
          <p:nvPr/>
        </p:nvSpPr>
        <p:spPr>
          <a:xfrm>
            <a:off x="6335613" y="1213994"/>
            <a:ext cx="5395058" cy="24929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5200" b="1">
                <a:solidFill>
                  <a:schemeClr val="bg1"/>
                </a:solidFill>
                <a:latin typeface="MuseoSans-900"/>
              </a:rPr>
              <a:t>Leerlingen </a:t>
            </a:r>
            <a:endParaRPr lang="en-US" sz="5200" b="1">
              <a:solidFill>
                <a:schemeClr val="bg1"/>
              </a:solidFill>
              <a:latin typeface="MuseoSans-900"/>
            </a:endParaRPr>
          </a:p>
          <a:p>
            <a:r>
              <a:rPr lang="nl-NL" sz="5200" b="1">
                <a:solidFill>
                  <a:schemeClr val="bg1"/>
                </a:solidFill>
                <a:latin typeface="MuseoSans-900"/>
              </a:rPr>
              <a:t>met een lage cognitie</a:t>
            </a:r>
            <a:endParaRPr lang="en-US" sz="5200" b="1">
              <a:solidFill>
                <a:schemeClr val="bg1"/>
              </a:solidFill>
              <a:latin typeface="MuseoSans-900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9F43294F-C1F4-4847-B1D0-841F22DB6D31}"/>
              </a:ext>
            </a:extLst>
          </p:cNvPr>
          <p:cNvSpPr/>
          <p:nvPr/>
        </p:nvSpPr>
        <p:spPr>
          <a:xfrm>
            <a:off x="0" y="1104900"/>
            <a:ext cx="5880947" cy="575310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0826186-0051-40E1-A987-666AA71CCB01}"/>
              </a:ext>
            </a:extLst>
          </p:cNvPr>
          <p:cNvSpPr/>
          <p:nvPr/>
        </p:nvSpPr>
        <p:spPr>
          <a:xfrm>
            <a:off x="45268" y="2298700"/>
            <a:ext cx="4660618" cy="455930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11E2A6-EED9-4AD8-A1CC-D7139AE128CA}"/>
              </a:ext>
            </a:extLst>
          </p:cNvPr>
          <p:cNvSpPr/>
          <p:nvPr/>
        </p:nvSpPr>
        <p:spPr>
          <a:xfrm>
            <a:off x="720165" y="596153"/>
            <a:ext cx="4520452" cy="5680636"/>
          </a:xfrm>
          <a:prstGeom prst="roundRect">
            <a:avLst>
              <a:gd name="adj" fmla="val 90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2DF43DB-D753-4E65-8C51-FDC4EBA219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7945"/>
          <a:stretch>
            <a:fillRect/>
          </a:stretch>
        </p:blipFill>
        <p:spPr>
          <a:xfrm>
            <a:off x="708360" y="636692"/>
            <a:ext cx="4633706" cy="5592087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D606D-8B5F-4845-A06D-5E80390ADE27}"/>
              </a:ext>
            </a:extLst>
          </p:cNvPr>
          <p:cNvSpPr/>
          <p:nvPr/>
        </p:nvSpPr>
        <p:spPr>
          <a:xfrm rot="154402">
            <a:off x="852282" y="636032"/>
            <a:ext cx="4289934" cy="5393078"/>
          </a:xfrm>
          <a:prstGeom prst="roundRect">
            <a:avLst>
              <a:gd name="adj" fmla="val 9096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7C523EA-E773-80B4-B818-549AFDE96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34" y="5674169"/>
            <a:ext cx="1726692" cy="6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0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79D3E4F7-693F-6586-0AA6-F030CF179C0C}"/>
              </a:ext>
            </a:extLst>
          </p:cNvPr>
          <p:cNvSpPr/>
          <p:nvPr/>
        </p:nvSpPr>
        <p:spPr>
          <a:xfrm>
            <a:off x="3898857" y="693070"/>
            <a:ext cx="3868367" cy="212365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Sociaal</a:t>
            </a:r>
            <a:r>
              <a:rPr lang="en-US" sz="4400" b="1" dirty="0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domein</a:t>
            </a:r>
            <a:r>
              <a:rPr lang="en-US" sz="4400" b="1" dirty="0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 </a:t>
            </a:r>
            <a:br>
              <a:rPr lang="en-US" sz="4400" b="1" dirty="0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</a:br>
            <a:endParaRPr lang="en-US" sz="4400" b="1" dirty="0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  <a:p>
            <a:pPr algn="ctr"/>
            <a:endParaRPr lang="en-US" sz="4400" b="1" dirty="0">
              <a:solidFill>
                <a:schemeClr val="accent1"/>
              </a:solidFill>
              <a:latin typeface="MuseoSans-900"/>
            </a:endParaRPr>
          </a:p>
        </p:txBody>
      </p:sp>
      <p:pic>
        <p:nvPicPr>
          <p:cNvPr id="2050" name="Picture 2" descr="Friends having fun in the playground">
            <a:extLst>
              <a:ext uri="{FF2B5EF4-FFF2-40B4-BE49-F238E27FC236}">
                <a16:creationId xmlns:a16="http://schemas.microsoft.com/office/drawing/2014/main" id="{6B44F87B-05AC-F349-084D-AFD33526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715" y="2193005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58CC3-C095-C5A7-9A6C-1200EAA27323}"/>
              </a:ext>
            </a:extLst>
          </p:cNvPr>
          <p:cNvSpPr txBox="1"/>
          <p:nvPr/>
        </p:nvSpPr>
        <p:spPr>
          <a:xfrm>
            <a:off x="3782839" y="1385567"/>
            <a:ext cx="462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interactie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verhoudingen</a:t>
            </a:r>
            <a:endParaRPr lang="en-US" dirty="0"/>
          </a:p>
        </p:txBody>
      </p:sp>
      <p:sp>
        <p:nvSpPr>
          <p:cNvPr id="3" name="Tekstvak 6">
            <a:extLst>
              <a:ext uri="{FF2B5EF4-FFF2-40B4-BE49-F238E27FC236}">
                <a16:creationId xmlns:a16="http://schemas.microsoft.com/office/drawing/2014/main" id="{4FCC30CC-14E0-64D6-F893-C480CC3B66D8}"/>
              </a:ext>
            </a:extLst>
          </p:cNvPr>
          <p:cNvSpPr txBox="1"/>
          <p:nvPr/>
        </p:nvSpPr>
        <p:spPr>
          <a:xfrm>
            <a:off x="-1971" y="5374728"/>
            <a:ext cx="2155754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998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7D4E68B4-8130-EF80-FD79-B1F4C78BCBE3}"/>
              </a:ext>
            </a:extLst>
          </p:cNvPr>
          <p:cNvSpPr txBox="1"/>
          <p:nvPr/>
        </p:nvSpPr>
        <p:spPr>
          <a:xfrm>
            <a:off x="-1972" y="5357007"/>
            <a:ext cx="2025843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pic>
        <p:nvPicPr>
          <p:cNvPr id="11" name="Tijdelijke aanduiding voor afbeelding 10" descr="Afbeelding met Menselijk gezicht, persoon, peuter, overdekt&#10;&#10;Automatisch gegenereerde beschrijving">
            <a:extLst>
              <a:ext uri="{FF2B5EF4-FFF2-40B4-BE49-F238E27FC236}">
                <a16:creationId xmlns:a16="http://schemas.microsoft.com/office/drawing/2014/main" id="{7134DBB3-E928-D035-9169-C33AEEA986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9" r="19449"/>
          <a:stretch>
            <a:fillRect/>
          </a:stretch>
        </p:blipFill>
        <p:spPr>
          <a:xfrm rot="202047">
            <a:off x="922659" y="844205"/>
            <a:ext cx="4762234" cy="5195911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F240B2-5469-4267-ADBD-E1670CBD3CDD}"/>
              </a:ext>
            </a:extLst>
          </p:cNvPr>
          <p:cNvSpPr/>
          <p:nvPr/>
        </p:nvSpPr>
        <p:spPr>
          <a:xfrm>
            <a:off x="6469530" y="904143"/>
            <a:ext cx="4507434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err="1">
                <a:solidFill>
                  <a:schemeClr val="accent1"/>
                </a:solidFill>
                <a:latin typeface="MuseoSans-900"/>
              </a:rPr>
              <a:t>Onderzoek</a:t>
            </a:r>
            <a:r>
              <a:rPr lang="en-US" sz="3600" b="1">
                <a:solidFill>
                  <a:schemeClr val="accent1"/>
                </a:solidFill>
                <a:latin typeface="MuseoSans-900"/>
              </a:rPr>
              <a:t> </a:t>
            </a:r>
            <a:r>
              <a:rPr lang="en-US" sz="3600" b="1" err="1">
                <a:solidFill>
                  <a:schemeClr val="accent1"/>
                </a:solidFill>
                <a:latin typeface="MuseoSans-900"/>
              </a:rPr>
              <a:t>naar</a:t>
            </a:r>
            <a:r>
              <a:rPr lang="en-US" sz="3600" b="1">
                <a:solidFill>
                  <a:schemeClr val="accent1"/>
                </a:solidFill>
                <a:latin typeface="MuseoSans-900"/>
              </a:rPr>
              <a:t> </a:t>
            </a:r>
            <a:r>
              <a:rPr lang="en-US" sz="3600" b="1" err="1">
                <a:solidFill>
                  <a:schemeClr val="accent1"/>
                </a:solidFill>
                <a:latin typeface="MuseoSans-900"/>
              </a:rPr>
              <a:t>intelligentie</a:t>
            </a:r>
            <a:endParaRPr lang="en-US" sz="3600">
              <a:solidFill>
                <a:schemeClr val="accent1"/>
              </a:solidFill>
              <a:latin typeface="MuseoSans-90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1E619-F985-4DA4-BD37-CB5AEEB9C228}"/>
              </a:ext>
            </a:extLst>
          </p:cNvPr>
          <p:cNvSpPr/>
          <p:nvPr/>
        </p:nvSpPr>
        <p:spPr>
          <a:xfrm>
            <a:off x="6230471" y="2436534"/>
            <a:ext cx="5224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accent2"/>
                </a:solidFill>
                <a:latin typeface="Museo Sans 700" panose="02000000000000000000" pitchFamily="2" charset="0"/>
              </a:rPr>
              <a:t>WISC-V-NL: </a:t>
            </a:r>
            <a:r>
              <a:rPr lang="nl-NL" sz="1400" dirty="0"/>
              <a:t>Een IQ test voor kinderen van </a:t>
            </a:r>
            <a:r>
              <a:rPr lang="nl-NL" sz="1400" b="1" dirty="0">
                <a:solidFill>
                  <a:schemeClr val="accent1"/>
                </a:solidFill>
              </a:rPr>
              <a:t>6-17</a:t>
            </a:r>
            <a:r>
              <a:rPr lang="nl-NL" sz="1400" dirty="0"/>
              <a:t> jaar met normen voor het hele Nederlandse taalgebied.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accent2"/>
                </a:solidFill>
                <a:latin typeface="Museo Sans 700" panose="02000000000000000000" pitchFamily="2" charset="0"/>
              </a:rPr>
              <a:t>WNV-NL: </a:t>
            </a:r>
            <a:r>
              <a:rPr lang="nl-NL" sz="1400" dirty="0"/>
              <a:t>WNV-NL: Non verbale </a:t>
            </a:r>
            <a:r>
              <a:rPr lang="nl-NL" sz="1400" dirty="0" err="1"/>
              <a:t>Wechsler</a:t>
            </a:r>
            <a:r>
              <a:rPr lang="nl-NL" sz="1400" dirty="0"/>
              <a:t> IQ test voor kinderen en adolescenten van </a:t>
            </a:r>
            <a:r>
              <a:rPr lang="nl-NL" sz="1400" b="1" dirty="0">
                <a:solidFill>
                  <a:schemeClr val="accent1"/>
                </a:solidFill>
              </a:rPr>
              <a:t>4 tot en met 21 jaar</a:t>
            </a:r>
            <a:r>
              <a:rPr lang="nl-NL" sz="1400" dirty="0"/>
              <a:t>, speciaal ontwikkeld voor kinderen met communicatieve beperkingen en kinderen met een migratieachtergrond.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accent2"/>
                </a:solidFill>
                <a:latin typeface="Museo Sans 700" panose="02000000000000000000" pitchFamily="2" charset="0"/>
              </a:rPr>
              <a:t>WPPSI: </a:t>
            </a:r>
            <a:r>
              <a:rPr lang="nl-NL" sz="1400" dirty="0"/>
              <a:t>De WPPSI-IV-NL is een individueel af te nemen, klinisch instrument, bedoeld voor het in kaart brengen van het intelligentieniveau bij kinderen van </a:t>
            </a:r>
            <a:r>
              <a:rPr lang="nl-NL" sz="1400" b="1" dirty="0">
                <a:solidFill>
                  <a:schemeClr val="accent1"/>
                </a:solidFill>
              </a:rPr>
              <a:t>2 jaar en 6 maanden tot en met 6 jaar en 11 maanden </a:t>
            </a:r>
            <a:r>
              <a:rPr lang="nl-NL" sz="1400" dirty="0"/>
              <a:t>(2:6-6:11).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accent2"/>
                </a:solidFill>
                <a:latin typeface="Museo Sans 700" panose="02000000000000000000" pitchFamily="2" charset="0"/>
              </a:rPr>
              <a:t>SON-R: </a:t>
            </a:r>
            <a:r>
              <a:rPr lang="nl-NL" sz="1400" dirty="0"/>
              <a:t>De SON-R </a:t>
            </a:r>
            <a:r>
              <a:rPr lang="nl-NL" sz="1400" b="1" dirty="0">
                <a:solidFill>
                  <a:schemeClr val="accent1"/>
                </a:solidFill>
              </a:rPr>
              <a:t>6-40</a:t>
            </a:r>
            <a:r>
              <a:rPr lang="nl-NL" sz="1400" dirty="0"/>
              <a:t> is een niet-verbale intelligentietest, geschikt voor kinderen en volwassenen tussen de</a:t>
            </a:r>
            <a:r>
              <a:rPr lang="nl-NL" sz="1400" b="1" dirty="0">
                <a:solidFill>
                  <a:schemeClr val="accent1"/>
                </a:solidFill>
              </a:rPr>
              <a:t> 6 en de 40 jaar</a:t>
            </a:r>
            <a:r>
              <a:rPr lang="nl-NL" sz="1400" dirty="0"/>
              <a:t>.</a:t>
            </a:r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accent2"/>
                </a:solidFill>
                <a:latin typeface="Museo Sans 700" panose="02000000000000000000" pitchFamily="2" charset="0"/>
              </a:rPr>
              <a:t>NEPSY: </a:t>
            </a:r>
            <a:r>
              <a:rPr lang="nl-NL" sz="1400" dirty="0"/>
              <a:t>Test om de neuropsychologische ontwikkeling van kinderen van </a:t>
            </a:r>
            <a:r>
              <a:rPr lang="nl-NL" sz="1400" b="1" dirty="0">
                <a:solidFill>
                  <a:schemeClr val="accent1"/>
                </a:solidFill>
              </a:rPr>
              <a:t>5 t/m 12 jaar </a:t>
            </a:r>
            <a:r>
              <a:rPr lang="nl-NL" sz="1400" dirty="0"/>
              <a:t>in kaart te brengen.</a:t>
            </a:r>
            <a:endParaRPr lang="en-US" sz="1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8ED6F6-46B7-479F-BFD8-31C00C7703E0}"/>
              </a:ext>
            </a:extLst>
          </p:cNvPr>
          <p:cNvSpPr/>
          <p:nvPr/>
        </p:nvSpPr>
        <p:spPr>
          <a:xfrm>
            <a:off x="921056" y="829437"/>
            <a:ext cx="4810991" cy="5249108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Magenta, roze, Lila&#10;&#10;Automatisch gegenereerde beschrijving">
            <a:extLst>
              <a:ext uri="{FF2B5EF4-FFF2-40B4-BE49-F238E27FC236}">
                <a16:creationId xmlns:a16="http://schemas.microsoft.com/office/drawing/2014/main" id="{8509FCE3-3A44-8F96-ED45-41321D00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683101"/>
            <a:ext cx="9144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8A16BC-A6AC-4A01-B12B-FD4856237ED7}"/>
              </a:ext>
            </a:extLst>
          </p:cNvPr>
          <p:cNvSpPr/>
          <p:nvPr/>
        </p:nvSpPr>
        <p:spPr>
          <a:xfrm>
            <a:off x="1468582" y="518452"/>
            <a:ext cx="925483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4000" b="1">
                <a:solidFill>
                  <a:schemeClr val="accent1"/>
                </a:solidFill>
                <a:latin typeface="MuseoSans-900"/>
              </a:rPr>
              <a:t>Wat kunnen we in kaart brengen?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DD7765A-CE13-4D7B-8E40-A996063A9EF6}"/>
              </a:ext>
            </a:extLst>
          </p:cNvPr>
          <p:cNvSpPr/>
          <p:nvPr/>
        </p:nvSpPr>
        <p:spPr>
          <a:xfrm>
            <a:off x="4658821" y="4650184"/>
            <a:ext cx="1399127" cy="1221866"/>
          </a:xfrm>
          <a:custGeom>
            <a:avLst/>
            <a:gdLst>
              <a:gd name="connsiteX0" fmla="*/ 1399127 w 1399127"/>
              <a:gd name="connsiteY0" fmla="*/ 557403 h 1221866"/>
              <a:gd name="connsiteX1" fmla="*/ 931831 w 1399127"/>
              <a:gd name="connsiteY1" fmla="*/ 393954 h 1221866"/>
              <a:gd name="connsiteX2" fmla="*/ 631984 w 1399127"/>
              <a:gd name="connsiteY2" fmla="*/ 0 h 1221866"/>
              <a:gd name="connsiteX3" fmla="*/ 0 w 1399127"/>
              <a:gd name="connsiteY3" fmla="*/ 205359 h 1221866"/>
              <a:gd name="connsiteX4" fmla="*/ 541401 w 1399127"/>
              <a:gd name="connsiteY4" fmla="*/ 931259 h 1221866"/>
              <a:gd name="connsiteX5" fmla="*/ 1399127 w 1399127"/>
              <a:gd name="connsiteY5" fmla="*/ 1221867 h 1221866"/>
              <a:gd name="connsiteX6" fmla="*/ 1399127 w 1399127"/>
              <a:gd name="connsiteY6" fmla="*/ 557403 h 122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9127" h="1221866">
                <a:moveTo>
                  <a:pt x="1399127" y="557403"/>
                </a:moveTo>
                <a:cubicBezTo>
                  <a:pt x="1236250" y="550354"/>
                  <a:pt x="1073563" y="497015"/>
                  <a:pt x="931831" y="393954"/>
                </a:cubicBezTo>
                <a:cubicBezTo>
                  <a:pt x="790099" y="290989"/>
                  <a:pt x="689039" y="152686"/>
                  <a:pt x="631984" y="0"/>
                </a:cubicBezTo>
                <a:lnTo>
                  <a:pt x="0" y="205359"/>
                </a:lnTo>
                <a:cubicBezTo>
                  <a:pt x="99060" y="487013"/>
                  <a:pt x="281654" y="742474"/>
                  <a:pt x="541401" y="931259"/>
                </a:cubicBezTo>
                <a:cubicBezTo>
                  <a:pt x="801243" y="1120045"/>
                  <a:pt x="1100614" y="1214723"/>
                  <a:pt x="1399127" y="1221867"/>
                </a:cubicBezTo>
                <a:lnTo>
                  <a:pt x="1399127" y="557403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BFF7DB-B307-4D5B-8820-7E42985215B1}"/>
              </a:ext>
            </a:extLst>
          </p:cNvPr>
          <p:cNvSpPr/>
          <p:nvPr/>
        </p:nvSpPr>
        <p:spPr>
          <a:xfrm>
            <a:off x="6134148" y="4650280"/>
            <a:ext cx="1399127" cy="1221866"/>
          </a:xfrm>
          <a:custGeom>
            <a:avLst/>
            <a:gdLst>
              <a:gd name="connsiteX0" fmla="*/ 767144 w 1399127"/>
              <a:gd name="connsiteY0" fmla="*/ 0 h 1221866"/>
              <a:gd name="connsiteX1" fmla="*/ 467296 w 1399127"/>
              <a:gd name="connsiteY1" fmla="*/ 393954 h 1221866"/>
              <a:gd name="connsiteX2" fmla="*/ 0 w 1399127"/>
              <a:gd name="connsiteY2" fmla="*/ 557403 h 1221866"/>
              <a:gd name="connsiteX3" fmla="*/ 0 w 1399127"/>
              <a:gd name="connsiteY3" fmla="*/ 1221867 h 1221866"/>
              <a:gd name="connsiteX4" fmla="*/ 857726 w 1399127"/>
              <a:gd name="connsiteY4" fmla="*/ 931259 h 1221866"/>
              <a:gd name="connsiteX5" fmla="*/ 1399127 w 1399127"/>
              <a:gd name="connsiteY5" fmla="*/ 205359 h 1221866"/>
              <a:gd name="connsiteX6" fmla="*/ 767144 w 1399127"/>
              <a:gd name="connsiteY6" fmla="*/ 0 h 122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9127" h="1221866">
                <a:moveTo>
                  <a:pt x="767144" y="0"/>
                </a:moveTo>
                <a:cubicBezTo>
                  <a:pt x="710089" y="152686"/>
                  <a:pt x="609124" y="290989"/>
                  <a:pt x="467296" y="393954"/>
                </a:cubicBezTo>
                <a:cubicBezTo>
                  <a:pt x="325565" y="496919"/>
                  <a:pt x="162878" y="550259"/>
                  <a:pt x="0" y="557403"/>
                </a:cubicBezTo>
                <a:lnTo>
                  <a:pt x="0" y="1221867"/>
                </a:lnTo>
                <a:cubicBezTo>
                  <a:pt x="298418" y="1214628"/>
                  <a:pt x="597884" y="1120045"/>
                  <a:pt x="857726" y="931259"/>
                </a:cubicBezTo>
                <a:cubicBezTo>
                  <a:pt x="1117568" y="742474"/>
                  <a:pt x="1300067" y="487013"/>
                  <a:pt x="1399127" y="205359"/>
                </a:cubicBezTo>
                <a:lnTo>
                  <a:pt x="767144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CF1027-FD91-46DE-8790-DF3E16B357AE}"/>
              </a:ext>
            </a:extLst>
          </p:cNvPr>
          <p:cNvSpPr/>
          <p:nvPr/>
        </p:nvSpPr>
        <p:spPr>
          <a:xfrm>
            <a:off x="6631734" y="3138376"/>
            <a:ext cx="988662" cy="1644777"/>
          </a:xfrm>
          <a:custGeom>
            <a:avLst/>
            <a:gdLst>
              <a:gd name="connsiteX0" fmla="*/ 0 w 988662"/>
              <a:gd name="connsiteY0" fmla="*/ 537591 h 1644777"/>
              <a:gd name="connsiteX1" fmla="*/ 282035 w 988662"/>
              <a:gd name="connsiteY1" fmla="*/ 944499 h 1644777"/>
              <a:gd name="connsiteX2" fmla="*/ 293084 w 988662"/>
              <a:gd name="connsiteY2" fmla="*/ 1439418 h 1644777"/>
              <a:gd name="connsiteX3" fmla="*/ 925068 w 988662"/>
              <a:gd name="connsiteY3" fmla="*/ 1644777 h 1644777"/>
              <a:gd name="connsiteX4" fmla="*/ 913734 w 988662"/>
              <a:gd name="connsiteY4" fmla="*/ 739235 h 1644777"/>
              <a:gd name="connsiteX5" fmla="*/ 390716 w 988662"/>
              <a:gd name="connsiteY5" fmla="*/ 0 h 1644777"/>
              <a:gd name="connsiteX6" fmla="*/ 0 w 988662"/>
              <a:gd name="connsiteY6" fmla="*/ 537591 h 164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662" h="1644777">
                <a:moveTo>
                  <a:pt x="0" y="537591"/>
                </a:moveTo>
                <a:cubicBezTo>
                  <a:pt x="127635" y="639032"/>
                  <a:pt x="227838" y="777811"/>
                  <a:pt x="282035" y="944499"/>
                </a:cubicBezTo>
                <a:cubicBezTo>
                  <a:pt x="336233" y="1111187"/>
                  <a:pt x="336613" y="1282351"/>
                  <a:pt x="293084" y="1439418"/>
                </a:cubicBezTo>
                <a:lnTo>
                  <a:pt x="925068" y="1644777"/>
                </a:lnTo>
                <a:cubicBezTo>
                  <a:pt x="1010412" y="1358741"/>
                  <a:pt x="1012984" y="1044702"/>
                  <a:pt x="913734" y="739235"/>
                </a:cubicBezTo>
                <a:cubicBezTo>
                  <a:pt x="814483" y="433769"/>
                  <a:pt x="627888" y="181261"/>
                  <a:pt x="390716" y="0"/>
                </a:cubicBezTo>
                <a:lnTo>
                  <a:pt x="0" y="53759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A50894-C7CE-4F20-AEB8-C23B4E01DE1C}"/>
              </a:ext>
            </a:extLst>
          </p:cNvPr>
          <p:cNvSpPr/>
          <p:nvPr/>
        </p:nvSpPr>
        <p:spPr>
          <a:xfrm>
            <a:off x="5231464" y="2824623"/>
            <a:ext cx="1729359" cy="806576"/>
          </a:xfrm>
          <a:custGeom>
            <a:avLst/>
            <a:gdLst>
              <a:gd name="connsiteX0" fmla="*/ 390430 w 1729359"/>
              <a:gd name="connsiteY0" fmla="*/ 806577 h 806576"/>
              <a:gd name="connsiteX1" fmla="*/ 864584 w 1729359"/>
              <a:gd name="connsiteY1" fmla="*/ 664083 h 806576"/>
              <a:gd name="connsiteX2" fmla="*/ 1338739 w 1729359"/>
              <a:gd name="connsiteY2" fmla="*/ 806577 h 806576"/>
              <a:gd name="connsiteX3" fmla="*/ 1729359 w 1729359"/>
              <a:gd name="connsiteY3" fmla="*/ 268986 h 806576"/>
              <a:gd name="connsiteX4" fmla="*/ 864679 w 1729359"/>
              <a:gd name="connsiteY4" fmla="*/ 0 h 806576"/>
              <a:gd name="connsiteX5" fmla="*/ 0 w 1729359"/>
              <a:gd name="connsiteY5" fmla="*/ 268986 h 806576"/>
              <a:gd name="connsiteX6" fmla="*/ 390430 w 1729359"/>
              <a:gd name="connsiteY6" fmla="*/ 806577 h 80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359" h="806576">
                <a:moveTo>
                  <a:pt x="390430" y="806577"/>
                </a:moveTo>
                <a:cubicBezTo>
                  <a:pt x="526352" y="716566"/>
                  <a:pt x="689324" y="664083"/>
                  <a:pt x="864584" y="664083"/>
                </a:cubicBezTo>
                <a:cubicBezTo>
                  <a:pt x="1039844" y="664083"/>
                  <a:pt x="1202817" y="716566"/>
                  <a:pt x="1338739" y="806577"/>
                </a:cubicBezTo>
                <a:lnTo>
                  <a:pt x="1729359" y="268986"/>
                </a:lnTo>
                <a:cubicBezTo>
                  <a:pt x="1483709" y="99346"/>
                  <a:pt x="1185767" y="0"/>
                  <a:pt x="864679" y="0"/>
                </a:cubicBezTo>
                <a:cubicBezTo>
                  <a:pt x="543592" y="0"/>
                  <a:pt x="245650" y="99441"/>
                  <a:pt x="0" y="268986"/>
                </a:cubicBezTo>
                <a:lnTo>
                  <a:pt x="390430" y="806577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E388EE3-E91B-44F2-B7CD-C71CC2379EF2}"/>
              </a:ext>
            </a:extLst>
          </p:cNvPr>
          <p:cNvSpPr/>
          <p:nvPr/>
        </p:nvSpPr>
        <p:spPr>
          <a:xfrm>
            <a:off x="4571663" y="3138376"/>
            <a:ext cx="988603" cy="1644777"/>
          </a:xfrm>
          <a:custGeom>
            <a:avLst/>
            <a:gdLst>
              <a:gd name="connsiteX0" fmla="*/ 695520 w 988603"/>
              <a:gd name="connsiteY0" fmla="*/ 1439418 h 1644777"/>
              <a:gd name="connsiteX1" fmla="*/ 706569 w 988603"/>
              <a:gd name="connsiteY1" fmla="*/ 944499 h 1644777"/>
              <a:gd name="connsiteX2" fmla="*/ 988604 w 988603"/>
              <a:gd name="connsiteY2" fmla="*/ 537591 h 1644777"/>
              <a:gd name="connsiteX3" fmla="*/ 597984 w 988603"/>
              <a:gd name="connsiteY3" fmla="*/ 0 h 1644777"/>
              <a:gd name="connsiteX4" fmla="*/ 74966 w 988603"/>
              <a:gd name="connsiteY4" fmla="*/ 739235 h 1644777"/>
              <a:gd name="connsiteX5" fmla="*/ 63631 w 988603"/>
              <a:gd name="connsiteY5" fmla="*/ 1644777 h 1644777"/>
              <a:gd name="connsiteX6" fmla="*/ 695520 w 988603"/>
              <a:gd name="connsiteY6" fmla="*/ 1439418 h 164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8603" h="1644777">
                <a:moveTo>
                  <a:pt x="695520" y="1439418"/>
                </a:moveTo>
                <a:cubicBezTo>
                  <a:pt x="651895" y="1282351"/>
                  <a:pt x="652371" y="1111091"/>
                  <a:pt x="706569" y="944499"/>
                </a:cubicBezTo>
                <a:cubicBezTo>
                  <a:pt x="760766" y="777811"/>
                  <a:pt x="860969" y="639032"/>
                  <a:pt x="988604" y="537591"/>
                </a:cubicBezTo>
                <a:lnTo>
                  <a:pt x="597984" y="0"/>
                </a:lnTo>
                <a:cubicBezTo>
                  <a:pt x="360716" y="181261"/>
                  <a:pt x="174121" y="433864"/>
                  <a:pt x="74966" y="739235"/>
                </a:cubicBezTo>
                <a:cubicBezTo>
                  <a:pt x="-24285" y="1044607"/>
                  <a:pt x="-21808" y="1358646"/>
                  <a:pt x="63631" y="1644777"/>
                </a:cubicBezTo>
                <a:lnTo>
                  <a:pt x="695520" y="1439418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17408D-87B7-4479-97BE-FAED14457D6E}"/>
              </a:ext>
            </a:extLst>
          </p:cNvPr>
          <p:cNvSpPr/>
          <p:nvPr/>
        </p:nvSpPr>
        <p:spPr>
          <a:xfrm>
            <a:off x="4325818" y="1492571"/>
            <a:ext cx="35403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400">
                <a:solidFill>
                  <a:schemeClr val="accent2"/>
                </a:solidFill>
                <a:latin typeface="Museo Sans 700" panose="02000000000000000000" pitchFamily="2" charset="0"/>
              </a:rPr>
              <a:t>Verbaal begrip: </a:t>
            </a:r>
            <a:r>
              <a:rPr lang="nl-NL" sz="1400"/>
              <a:t>Het verwoorden en begrijpen van talige informatie. De persoonlijke bibliotheek van de leerling.</a:t>
            </a:r>
            <a:endParaRPr lang="en-US" sz="1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AF84CD-F0CB-42C2-892A-06A185E11169}"/>
              </a:ext>
            </a:extLst>
          </p:cNvPr>
          <p:cNvSpPr/>
          <p:nvPr/>
        </p:nvSpPr>
        <p:spPr>
          <a:xfrm>
            <a:off x="8099691" y="3525376"/>
            <a:ext cx="3111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>
                <a:solidFill>
                  <a:schemeClr val="accent2"/>
                </a:solidFill>
                <a:latin typeface="Museo Sans 700" panose="02000000000000000000" pitchFamily="2" charset="0"/>
              </a:rPr>
              <a:t>Visueel ruimtelijk inzicht: </a:t>
            </a:r>
            <a:r>
              <a:rPr lang="nl-NL" sz="1400"/>
              <a:t>Het verwerken en analyseren van visuele informatie. Ruimtelijk inzicht</a:t>
            </a:r>
            <a:endParaRPr lang="en-US" sz="1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4C2F67-3DE6-40B0-B29A-11B7C94C0E0A}"/>
              </a:ext>
            </a:extLst>
          </p:cNvPr>
          <p:cNvSpPr/>
          <p:nvPr/>
        </p:nvSpPr>
        <p:spPr>
          <a:xfrm>
            <a:off x="7616842" y="5246267"/>
            <a:ext cx="33768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>
                <a:solidFill>
                  <a:schemeClr val="accent2"/>
                </a:solidFill>
                <a:latin typeface="Museo Sans 700" panose="02000000000000000000" pitchFamily="2" charset="0"/>
              </a:rPr>
              <a:t>Fluid redeneren: </a:t>
            </a:r>
            <a:r>
              <a:rPr lang="nl-NL" sz="1400"/>
              <a:t>Logisch redeneren, overzicht houden, probleemoplossend vermogen, analyseren van informatie</a:t>
            </a:r>
            <a:endParaRPr lang="en-US" sz="1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D1E99DA-8BEB-468E-8252-0E2E55DC7836}"/>
              </a:ext>
            </a:extLst>
          </p:cNvPr>
          <p:cNvSpPr/>
          <p:nvPr/>
        </p:nvSpPr>
        <p:spPr>
          <a:xfrm>
            <a:off x="1193761" y="3584497"/>
            <a:ext cx="286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400">
                <a:solidFill>
                  <a:schemeClr val="accent2"/>
                </a:solidFill>
                <a:latin typeface="Museo Sans 700" panose="02000000000000000000" pitchFamily="2" charset="0"/>
              </a:rPr>
              <a:t>Verwerkingssnelheid: </a:t>
            </a:r>
            <a:r>
              <a:rPr lang="nl-NL" sz="1400"/>
              <a:t>Snelheid van informatieverwerking</a:t>
            </a:r>
            <a:endParaRPr lang="en-US" sz="1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E53C5EB-DD0F-4DD1-97AE-BA166609E98A}"/>
              </a:ext>
            </a:extLst>
          </p:cNvPr>
          <p:cNvSpPr/>
          <p:nvPr/>
        </p:nvSpPr>
        <p:spPr>
          <a:xfrm>
            <a:off x="1872992" y="5246267"/>
            <a:ext cx="2702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400">
                <a:solidFill>
                  <a:schemeClr val="accent2"/>
                </a:solidFill>
                <a:latin typeface="Museo Sans 700" panose="02000000000000000000" pitchFamily="2" charset="0"/>
              </a:rPr>
              <a:t>Werkgeheugen: </a:t>
            </a:r>
            <a:r>
              <a:rPr lang="nl-NL" sz="1400"/>
              <a:t>Onthouden, bewerken en reproduceren van informatie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0F0A5CBC-A81B-1512-E238-BE389BEF8898}"/>
              </a:ext>
            </a:extLst>
          </p:cNvPr>
          <p:cNvSpPr txBox="1"/>
          <p:nvPr/>
        </p:nvSpPr>
        <p:spPr>
          <a:xfrm>
            <a:off x="-1972" y="5357007"/>
            <a:ext cx="2038035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60" name="Rechthoek: afgeronde hoeken 59">
            <a:extLst>
              <a:ext uri="{FF2B5EF4-FFF2-40B4-BE49-F238E27FC236}">
                <a16:creationId xmlns:a16="http://schemas.microsoft.com/office/drawing/2014/main" id="{93B5F7F6-E971-E532-8ED6-F5043D9CFF93}"/>
              </a:ext>
            </a:extLst>
          </p:cNvPr>
          <p:cNvSpPr/>
          <p:nvPr/>
        </p:nvSpPr>
        <p:spPr>
          <a:xfrm>
            <a:off x="5617226" y="2264530"/>
            <a:ext cx="908026" cy="10430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Rechthoek: afgeronde hoeken 60">
            <a:extLst>
              <a:ext uri="{FF2B5EF4-FFF2-40B4-BE49-F238E27FC236}">
                <a16:creationId xmlns:a16="http://schemas.microsoft.com/office/drawing/2014/main" id="{CB8482D9-E488-B775-A2A2-833554A3AB30}"/>
              </a:ext>
            </a:extLst>
          </p:cNvPr>
          <p:cNvSpPr/>
          <p:nvPr/>
        </p:nvSpPr>
        <p:spPr>
          <a:xfrm>
            <a:off x="5732986" y="2331563"/>
            <a:ext cx="702903" cy="920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5" name="Afbeelding 54">
            <a:extLst>
              <a:ext uri="{FF2B5EF4-FFF2-40B4-BE49-F238E27FC236}">
                <a16:creationId xmlns:a16="http://schemas.microsoft.com/office/drawing/2014/main" id="{31CDD66F-4054-E00F-F6C9-CF88D90EC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633" y="2372607"/>
            <a:ext cx="522837" cy="846044"/>
          </a:xfrm>
          <a:prstGeom prst="rect">
            <a:avLst/>
          </a:prstGeom>
        </p:spPr>
      </p:pic>
      <p:sp>
        <p:nvSpPr>
          <p:cNvPr id="65" name="Rechthoek: afgeronde hoeken 64">
            <a:extLst>
              <a:ext uri="{FF2B5EF4-FFF2-40B4-BE49-F238E27FC236}">
                <a16:creationId xmlns:a16="http://schemas.microsoft.com/office/drawing/2014/main" id="{0A49BEDD-2182-24DD-8E98-3AB84C5438F5}"/>
              </a:ext>
            </a:extLst>
          </p:cNvPr>
          <p:cNvSpPr/>
          <p:nvPr/>
        </p:nvSpPr>
        <p:spPr>
          <a:xfrm>
            <a:off x="7191665" y="3468162"/>
            <a:ext cx="908026" cy="10430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Rechthoek: afgeronde hoeken 65">
            <a:extLst>
              <a:ext uri="{FF2B5EF4-FFF2-40B4-BE49-F238E27FC236}">
                <a16:creationId xmlns:a16="http://schemas.microsoft.com/office/drawing/2014/main" id="{4E9AB33A-A2C7-F44A-946A-414BCBA7AE77}"/>
              </a:ext>
            </a:extLst>
          </p:cNvPr>
          <p:cNvSpPr/>
          <p:nvPr/>
        </p:nvSpPr>
        <p:spPr>
          <a:xfrm>
            <a:off x="7294226" y="3532908"/>
            <a:ext cx="702903" cy="920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Rechthoek: afgeronde hoeken 66">
            <a:extLst>
              <a:ext uri="{FF2B5EF4-FFF2-40B4-BE49-F238E27FC236}">
                <a16:creationId xmlns:a16="http://schemas.microsoft.com/office/drawing/2014/main" id="{AF726665-47FE-9549-F345-07406022248C}"/>
              </a:ext>
            </a:extLst>
          </p:cNvPr>
          <p:cNvSpPr/>
          <p:nvPr/>
        </p:nvSpPr>
        <p:spPr>
          <a:xfrm>
            <a:off x="6520770" y="5130612"/>
            <a:ext cx="908026" cy="10430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Rechthoek: afgeronde hoeken 67">
            <a:extLst>
              <a:ext uri="{FF2B5EF4-FFF2-40B4-BE49-F238E27FC236}">
                <a16:creationId xmlns:a16="http://schemas.microsoft.com/office/drawing/2014/main" id="{B3A30510-9D9A-97DC-92B4-5A6863D7F517}"/>
              </a:ext>
            </a:extLst>
          </p:cNvPr>
          <p:cNvSpPr/>
          <p:nvPr/>
        </p:nvSpPr>
        <p:spPr>
          <a:xfrm>
            <a:off x="6623331" y="5195358"/>
            <a:ext cx="702903" cy="920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Rechthoek: afgeronde hoeken 68">
            <a:extLst>
              <a:ext uri="{FF2B5EF4-FFF2-40B4-BE49-F238E27FC236}">
                <a16:creationId xmlns:a16="http://schemas.microsoft.com/office/drawing/2014/main" id="{E36926D0-5EA2-2FDB-2951-2299698A8071}"/>
              </a:ext>
            </a:extLst>
          </p:cNvPr>
          <p:cNvSpPr/>
          <p:nvPr/>
        </p:nvSpPr>
        <p:spPr>
          <a:xfrm>
            <a:off x="4652039" y="5165340"/>
            <a:ext cx="908026" cy="10430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: afgeronde hoeken 69">
            <a:extLst>
              <a:ext uri="{FF2B5EF4-FFF2-40B4-BE49-F238E27FC236}">
                <a16:creationId xmlns:a16="http://schemas.microsoft.com/office/drawing/2014/main" id="{73966BEC-51D9-61BF-F422-3DF69A3ED85C}"/>
              </a:ext>
            </a:extLst>
          </p:cNvPr>
          <p:cNvSpPr/>
          <p:nvPr/>
        </p:nvSpPr>
        <p:spPr>
          <a:xfrm>
            <a:off x="4754600" y="5230086"/>
            <a:ext cx="702903" cy="920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7" name="Afbeelding 56">
            <a:extLst>
              <a:ext uri="{FF2B5EF4-FFF2-40B4-BE49-F238E27FC236}">
                <a16:creationId xmlns:a16="http://schemas.microsoft.com/office/drawing/2014/main" id="{693B1C2F-D702-B454-7E4E-6DD30681A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445" y="3657845"/>
            <a:ext cx="415901" cy="705630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56E608BD-956A-9CFB-4B95-389A844B2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854" y="5259445"/>
            <a:ext cx="559372" cy="812953"/>
          </a:xfrm>
          <a:prstGeom prst="rect">
            <a:avLst/>
          </a:prstGeom>
        </p:spPr>
      </p:pic>
      <p:sp>
        <p:nvSpPr>
          <p:cNvPr id="73" name="Rechthoek: afgeronde hoeken 72">
            <a:extLst>
              <a:ext uri="{FF2B5EF4-FFF2-40B4-BE49-F238E27FC236}">
                <a16:creationId xmlns:a16="http://schemas.microsoft.com/office/drawing/2014/main" id="{37AB47B4-178C-D717-C1C1-8EECF9BB8240}"/>
              </a:ext>
            </a:extLst>
          </p:cNvPr>
          <p:cNvSpPr/>
          <p:nvPr/>
        </p:nvSpPr>
        <p:spPr>
          <a:xfrm>
            <a:off x="4183620" y="3450272"/>
            <a:ext cx="1248744" cy="10430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hthoek: afgeronde hoeken 73">
            <a:extLst>
              <a:ext uri="{FF2B5EF4-FFF2-40B4-BE49-F238E27FC236}">
                <a16:creationId xmlns:a16="http://schemas.microsoft.com/office/drawing/2014/main" id="{7C81E7F2-2C92-E211-3EB6-7EF2E6D22B30}"/>
              </a:ext>
            </a:extLst>
          </p:cNvPr>
          <p:cNvSpPr/>
          <p:nvPr/>
        </p:nvSpPr>
        <p:spPr>
          <a:xfrm>
            <a:off x="4271717" y="3511582"/>
            <a:ext cx="1053857" cy="920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6" name="Afbeelding 75">
            <a:extLst>
              <a:ext uri="{FF2B5EF4-FFF2-40B4-BE49-F238E27FC236}">
                <a16:creationId xmlns:a16="http://schemas.microsoft.com/office/drawing/2014/main" id="{8F8D51BD-2D2D-D4E2-FCC0-7AA5F293A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646" y="5259445"/>
            <a:ext cx="628768" cy="835793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BD770F88-225A-B9CD-AC56-8B03FC5E7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8278" y="3657845"/>
            <a:ext cx="883862" cy="7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1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7A4012F-2BB9-EF3E-698A-1D7923EE243A}"/>
              </a:ext>
            </a:extLst>
          </p:cNvPr>
          <p:cNvSpPr txBox="1"/>
          <p:nvPr/>
        </p:nvSpPr>
        <p:spPr>
          <a:xfrm>
            <a:off x="-1972" y="5374728"/>
            <a:ext cx="2403795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18" name="Rectangle: Top Corners Rounded 14">
            <a:extLst>
              <a:ext uri="{FF2B5EF4-FFF2-40B4-BE49-F238E27FC236}">
                <a16:creationId xmlns:a16="http://schemas.microsoft.com/office/drawing/2014/main" id="{855B769D-50D7-1F94-7783-0D2BD4C89FB1}"/>
              </a:ext>
            </a:extLst>
          </p:cNvPr>
          <p:cNvSpPr/>
          <p:nvPr/>
        </p:nvSpPr>
        <p:spPr>
          <a:xfrm rot="5400000">
            <a:off x="612757" y="661042"/>
            <a:ext cx="4713403" cy="5939322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9631D3C-CAAF-D454-0953-1675A6C1B242}"/>
              </a:ext>
            </a:extLst>
          </p:cNvPr>
          <p:cNvSpPr/>
          <p:nvPr/>
        </p:nvSpPr>
        <p:spPr>
          <a:xfrm>
            <a:off x="6648824" y="1713746"/>
            <a:ext cx="4387904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Signalering</a:t>
            </a:r>
            <a:r>
              <a:rPr lang="en-US" sz="36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: wat </a:t>
            </a:r>
            <a:r>
              <a:rPr lang="en-US" sz="36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valt</a:t>
            </a:r>
            <a:r>
              <a:rPr lang="en-US" sz="36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 op in de </a:t>
            </a:r>
            <a:r>
              <a:rPr lang="en-US" sz="36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klas</a:t>
            </a:r>
            <a:r>
              <a:rPr lang="en-US" sz="36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?</a:t>
            </a:r>
            <a:br>
              <a:rPr lang="en-US" sz="36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</a:br>
            <a:endParaRPr lang="en-US" sz="36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  <a:p>
            <a:endParaRPr lang="en-US" sz="36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66A9CC3-2FBB-9DDA-841F-351234BA701C}"/>
              </a:ext>
            </a:extLst>
          </p:cNvPr>
          <p:cNvSpPr/>
          <p:nvPr/>
        </p:nvSpPr>
        <p:spPr>
          <a:xfrm>
            <a:off x="6604001" y="3111667"/>
            <a:ext cx="5224405" cy="27084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nl-NL" sz="1400"/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Schoolse vaardigheden als lezen</a:t>
            </a:r>
            <a:r>
              <a:rPr lang="nl-NL" sz="1400">
                <a:latin typeface="Museo Sans 300"/>
                <a:cs typeface="Arial"/>
              </a:rPr>
              <a:t>, schrijven en rekenen 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latin typeface="Museo Sans 300"/>
                <a:cs typeface="Arial"/>
              </a:rPr>
              <a:t>Communicatieve vaardigheden </a:t>
            </a:r>
            <a:endParaRPr lang="nl-NL" sz="1400"/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Oplossen </a:t>
            </a:r>
            <a:r>
              <a:rPr lang="nl-NL" sz="1400">
                <a:latin typeface="Museo Sans 300"/>
                <a:cs typeface="Arial"/>
              </a:rPr>
              <a:t>van </a:t>
            </a: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sociale problemen 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Praktische vaardigheden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Selectieve aandacht 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Logisch beredeneren </a:t>
            </a:r>
            <a:endParaRPr lang="nl-NL" sz="1400"/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Risico op overschatting</a:t>
            </a:r>
            <a:endParaRPr lang="nl-NL"/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en-US"/>
          </a:p>
        </p:txBody>
      </p:sp>
      <p:pic>
        <p:nvPicPr>
          <p:cNvPr id="14" name="Picture Placeholder 8" descr="Afbeelding met Menselijk gezicht, persoon, kleding, Hoofdtelefoon&#10;&#10;Automatisch gegenereerde beschrijving">
            <a:extLst>
              <a:ext uri="{FF2B5EF4-FFF2-40B4-BE49-F238E27FC236}">
                <a16:creationId xmlns:a16="http://schemas.microsoft.com/office/drawing/2014/main" id="{2EA618EC-7975-E8C3-13EA-82260CCD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2" r="16042"/>
          <a:stretch/>
        </p:blipFill>
        <p:spPr>
          <a:xfrm>
            <a:off x="681998" y="847158"/>
            <a:ext cx="4855393" cy="5249108"/>
          </a:xfrm>
          <a:custGeom>
            <a:avLst/>
            <a:gdLst>
              <a:gd name="connsiteX0" fmla="*/ 303092 w 4810991"/>
              <a:gd name="connsiteY0" fmla="*/ 0 h 5249108"/>
              <a:gd name="connsiteX1" fmla="*/ 4507899 w 4810991"/>
              <a:gd name="connsiteY1" fmla="*/ 0 h 5249108"/>
              <a:gd name="connsiteX2" fmla="*/ 4810991 w 4810991"/>
              <a:gd name="connsiteY2" fmla="*/ 303092 h 5249108"/>
              <a:gd name="connsiteX3" fmla="*/ 4810991 w 4810991"/>
              <a:gd name="connsiteY3" fmla="*/ 4946016 h 5249108"/>
              <a:gd name="connsiteX4" fmla="*/ 4507899 w 4810991"/>
              <a:gd name="connsiteY4" fmla="*/ 5249108 h 5249108"/>
              <a:gd name="connsiteX5" fmla="*/ 303092 w 4810991"/>
              <a:gd name="connsiteY5" fmla="*/ 5249108 h 5249108"/>
              <a:gd name="connsiteX6" fmla="*/ 0 w 4810991"/>
              <a:gd name="connsiteY6" fmla="*/ 4946016 h 5249108"/>
              <a:gd name="connsiteX7" fmla="*/ 0 w 4810991"/>
              <a:gd name="connsiteY7" fmla="*/ 303092 h 5249108"/>
              <a:gd name="connsiteX8" fmla="*/ 303092 w 4810991"/>
              <a:gd name="connsiteY8" fmla="*/ 0 h 524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991" h="5249108">
                <a:moveTo>
                  <a:pt x="303092" y="0"/>
                </a:moveTo>
                <a:lnTo>
                  <a:pt x="4507899" y="0"/>
                </a:lnTo>
                <a:cubicBezTo>
                  <a:pt x="4675292" y="0"/>
                  <a:pt x="4810991" y="135699"/>
                  <a:pt x="4810991" y="303092"/>
                </a:cubicBezTo>
                <a:lnTo>
                  <a:pt x="4810991" y="4946016"/>
                </a:lnTo>
                <a:cubicBezTo>
                  <a:pt x="4810991" y="5113409"/>
                  <a:pt x="4675292" y="5249108"/>
                  <a:pt x="4507899" y="5249108"/>
                </a:cubicBezTo>
                <a:lnTo>
                  <a:pt x="303092" y="5249108"/>
                </a:lnTo>
                <a:cubicBezTo>
                  <a:pt x="135699" y="5249108"/>
                  <a:pt x="0" y="5113409"/>
                  <a:pt x="0" y="4946016"/>
                </a:cubicBezTo>
                <a:lnTo>
                  <a:pt x="0" y="303092"/>
                </a:lnTo>
                <a:cubicBezTo>
                  <a:pt x="0" y="135699"/>
                  <a:pt x="135699" y="0"/>
                  <a:pt x="303092" y="0"/>
                </a:cubicBezTo>
                <a:close/>
              </a:path>
            </a:pathLst>
          </a:custGeom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id="{43E6D0E8-FA56-0938-67B5-4957E6A9B149}"/>
              </a:ext>
            </a:extLst>
          </p:cNvPr>
          <p:cNvSpPr/>
          <p:nvPr/>
        </p:nvSpPr>
        <p:spPr>
          <a:xfrm rot="156896">
            <a:off x="681997" y="847158"/>
            <a:ext cx="4810991" cy="5249108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63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Top Corners Rounded 14">
            <a:extLst>
              <a:ext uri="{FF2B5EF4-FFF2-40B4-BE49-F238E27FC236}">
                <a16:creationId xmlns:a16="http://schemas.microsoft.com/office/drawing/2014/main" id="{AF867C32-204F-E33A-F662-5D3EF8F86BDD}"/>
              </a:ext>
            </a:extLst>
          </p:cNvPr>
          <p:cNvSpPr/>
          <p:nvPr/>
        </p:nvSpPr>
        <p:spPr>
          <a:xfrm rot="16200000">
            <a:off x="-1206935" y="1021448"/>
            <a:ext cx="6759538" cy="4913567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09CE0BC-1DBB-8B93-F24D-CC4E5D0B0329}"/>
              </a:ext>
            </a:extLst>
          </p:cNvPr>
          <p:cNvSpPr/>
          <p:nvPr/>
        </p:nvSpPr>
        <p:spPr>
          <a:xfrm>
            <a:off x="6566995" y="2490642"/>
            <a:ext cx="363891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err="1">
                <a:solidFill>
                  <a:schemeClr val="accent1"/>
                </a:solidFill>
                <a:latin typeface="MuseoSans-900"/>
              </a:rPr>
              <a:t>Signalering</a:t>
            </a:r>
            <a:endParaRPr lang="en-US" sz="3600" b="1">
              <a:solidFill>
                <a:schemeClr val="accent1"/>
              </a:solidFill>
              <a:latin typeface="MuseoSans-90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B720706-0401-93BF-A156-B7F2F1D5E869}"/>
              </a:ext>
            </a:extLst>
          </p:cNvPr>
          <p:cNvSpPr/>
          <p:nvPr/>
        </p:nvSpPr>
        <p:spPr>
          <a:xfrm>
            <a:off x="6567169" y="3136987"/>
            <a:ext cx="422479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buClr>
                <a:srgbClr val="F5AB3C"/>
              </a:buClr>
            </a:pPr>
            <a:r>
              <a:rPr lang="nl-NL" sz="1400">
                <a:ea typeface="+mn-lt"/>
                <a:cs typeface="+mn-lt"/>
              </a:rPr>
              <a:t>Zo vroeg mogelijk voorkomt een opeenstapeling van verdere problemen!</a:t>
            </a:r>
            <a:endParaRPr lang="en-US"/>
          </a:p>
        </p:txBody>
      </p:sp>
      <p:pic>
        <p:nvPicPr>
          <p:cNvPr id="3" name="Afbeelding 2" descr="Afbeelding met Menselijk gezicht, speelgoed, persoon, overdekt&#10;&#10;Automatisch gegenereerde beschrijving">
            <a:extLst>
              <a:ext uri="{FF2B5EF4-FFF2-40B4-BE49-F238E27FC236}">
                <a16:creationId xmlns:a16="http://schemas.microsoft.com/office/drawing/2014/main" id="{17C38FE3-37B1-98D2-F12B-D9A33389D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" b="-7"/>
          <a:stretch/>
        </p:blipFill>
        <p:spPr>
          <a:xfrm rot="381112">
            <a:off x="638756" y="1859715"/>
            <a:ext cx="5167486" cy="3444991"/>
          </a:xfrm>
          <a:prstGeom prst="flowChartProcess">
            <a:avLst/>
          </a:prstGeom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03DAFB2D-2F27-8AB2-275C-82D71B3F1DBC}"/>
              </a:ext>
            </a:extLst>
          </p:cNvPr>
          <p:cNvSpPr/>
          <p:nvPr/>
        </p:nvSpPr>
        <p:spPr>
          <a:xfrm rot="378663">
            <a:off x="612255" y="1817956"/>
            <a:ext cx="5247510" cy="3506977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83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21ED9E-8A81-44C9-8FC4-9E0B57BC207A}"/>
              </a:ext>
            </a:extLst>
          </p:cNvPr>
          <p:cNvSpPr/>
          <p:nvPr/>
        </p:nvSpPr>
        <p:spPr>
          <a:xfrm>
            <a:off x="745743" y="2512977"/>
            <a:ext cx="5367337" cy="2595648"/>
          </a:xfrm>
          <a:prstGeom prst="roundRect">
            <a:avLst>
              <a:gd name="adj" fmla="val 758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30857D-F900-44AC-8D44-496334ED4AAC}"/>
              </a:ext>
            </a:extLst>
          </p:cNvPr>
          <p:cNvSpPr/>
          <p:nvPr/>
        </p:nvSpPr>
        <p:spPr>
          <a:xfrm>
            <a:off x="1400146" y="1367998"/>
            <a:ext cx="3747654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4400" b="1">
                <a:solidFill>
                  <a:schemeClr val="accent1"/>
                </a:solidFill>
                <a:latin typeface="MuseoSans-900"/>
              </a:rPr>
              <a:t>Signalering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75F6AD-0A82-4452-A443-9FC0DD5AFDF3}"/>
              </a:ext>
            </a:extLst>
          </p:cNvPr>
          <p:cNvSpPr/>
          <p:nvPr/>
        </p:nvSpPr>
        <p:spPr>
          <a:xfrm>
            <a:off x="1170232" y="2761076"/>
            <a:ext cx="484909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>
                <a:solidFill>
                  <a:schemeClr val="accent1"/>
                </a:solidFill>
              </a:rPr>
              <a:t>Observeren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>
                <a:solidFill>
                  <a:schemeClr val="accent1"/>
                </a:solidFill>
              </a:rPr>
              <a:t>In gesprek met ouders en school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>
                <a:solidFill>
                  <a:schemeClr val="accent1"/>
                </a:solidFill>
              </a:rPr>
              <a:t>Handelingsplan opstellen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>
                <a:solidFill>
                  <a:schemeClr val="accent1"/>
                </a:solidFill>
              </a:rPr>
              <a:t>Evalueren</a:t>
            </a:r>
          </a:p>
          <a:p>
            <a:pPr marL="285750" indent="-285750">
              <a:spcBef>
                <a:spcPts val="12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r>
              <a:rPr lang="nl-NL">
                <a:solidFill>
                  <a:schemeClr val="accent1"/>
                </a:solidFill>
              </a:rPr>
              <a:t>Zo nodig handelingsgerichte diagnostiek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7" name="Graphic 3">
            <a:extLst>
              <a:ext uri="{FF2B5EF4-FFF2-40B4-BE49-F238E27FC236}">
                <a16:creationId xmlns:a16="http://schemas.microsoft.com/office/drawing/2014/main" id="{E184E1F8-0050-4FD4-B95D-D3C369B3D306}"/>
              </a:ext>
            </a:extLst>
          </p:cNvPr>
          <p:cNvGrpSpPr/>
          <p:nvPr/>
        </p:nvGrpSpPr>
        <p:grpSpPr>
          <a:xfrm>
            <a:off x="9813943" y="2610596"/>
            <a:ext cx="755126" cy="770475"/>
            <a:chOff x="7151256" y="2628668"/>
            <a:chExt cx="1014843" cy="1035469"/>
          </a:xfrm>
          <a:solidFill>
            <a:srgbClr val="9D50BB"/>
          </a:solidFill>
        </p:grpSpPr>
        <p:sp>
          <p:nvSpPr>
            <p:cNvPr id="37" name="Graphic 3">
              <a:extLst>
                <a:ext uri="{FF2B5EF4-FFF2-40B4-BE49-F238E27FC236}">
                  <a16:creationId xmlns:a16="http://schemas.microsoft.com/office/drawing/2014/main" id="{E4599984-EDAB-47A9-AFED-B0043989337C}"/>
                </a:ext>
              </a:extLst>
            </p:cNvPr>
            <p:cNvSpPr/>
            <p:nvPr/>
          </p:nvSpPr>
          <p:spPr>
            <a:xfrm>
              <a:off x="7182160" y="2654252"/>
              <a:ext cx="965965" cy="986110"/>
            </a:xfrm>
            <a:custGeom>
              <a:avLst/>
              <a:gdLst>
                <a:gd name="connsiteX0" fmla="*/ 560057 w 965965"/>
                <a:gd name="connsiteY0" fmla="*/ 986110 h 986110"/>
                <a:gd name="connsiteX1" fmla="*/ 0 w 965965"/>
                <a:gd name="connsiteY1" fmla="*/ 986110 h 986110"/>
                <a:gd name="connsiteX2" fmla="*/ 0 w 965965"/>
                <a:gd name="connsiteY2" fmla="*/ 968204 h 986110"/>
                <a:gd name="connsiteX3" fmla="*/ 552649 w 965965"/>
                <a:gd name="connsiteY3" fmla="*/ 968204 h 986110"/>
                <a:gd name="connsiteX4" fmla="*/ 948060 w 965965"/>
                <a:gd name="connsiteY4" fmla="*/ 572793 h 986110"/>
                <a:gd name="connsiteX5" fmla="*/ 948060 w 965965"/>
                <a:gd name="connsiteY5" fmla="*/ 0 h 986110"/>
                <a:gd name="connsiteX6" fmla="*/ 965966 w 965965"/>
                <a:gd name="connsiteY6" fmla="*/ 0 h 986110"/>
                <a:gd name="connsiteX7" fmla="*/ 965966 w 965965"/>
                <a:gd name="connsiteY7" fmla="*/ 580202 h 98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5965" h="986110">
                  <a:moveTo>
                    <a:pt x="560057" y="986110"/>
                  </a:moveTo>
                  <a:lnTo>
                    <a:pt x="0" y="986110"/>
                  </a:lnTo>
                  <a:lnTo>
                    <a:pt x="0" y="968204"/>
                  </a:lnTo>
                  <a:lnTo>
                    <a:pt x="552649" y="968204"/>
                  </a:lnTo>
                  <a:lnTo>
                    <a:pt x="948060" y="572793"/>
                  </a:lnTo>
                  <a:lnTo>
                    <a:pt x="948060" y="0"/>
                  </a:lnTo>
                  <a:lnTo>
                    <a:pt x="965966" y="0"/>
                  </a:lnTo>
                  <a:lnTo>
                    <a:pt x="965966" y="580202"/>
                  </a:ln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">
              <a:extLst>
                <a:ext uri="{FF2B5EF4-FFF2-40B4-BE49-F238E27FC236}">
                  <a16:creationId xmlns:a16="http://schemas.microsoft.com/office/drawing/2014/main" id="{3FE890F1-8D85-46F8-B4E8-29A99B5A515E}"/>
                </a:ext>
              </a:extLst>
            </p:cNvPr>
            <p:cNvSpPr/>
            <p:nvPr/>
          </p:nvSpPr>
          <p:spPr>
            <a:xfrm rot="-4602852">
              <a:off x="7156723" y="3604820"/>
              <a:ext cx="53850" cy="53850"/>
            </a:xfrm>
            <a:custGeom>
              <a:avLst/>
              <a:gdLst>
                <a:gd name="connsiteX0" fmla="*/ 53850 w 53850"/>
                <a:gd name="connsiteY0" fmla="*/ 26925 h 53850"/>
                <a:gd name="connsiteX1" fmla="*/ 26925 w 53850"/>
                <a:gd name="connsiteY1" fmla="*/ 53851 h 53850"/>
                <a:gd name="connsiteX2" fmla="*/ 0 w 53850"/>
                <a:gd name="connsiteY2" fmla="*/ 26925 h 53850"/>
                <a:gd name="connsiteX3" fmla="*/ 26925 w 53850"/>
                <a:gd name="connsiteY3" fmla="*/ 0 h 53850"/>
                <a:gd name="connsiteX4" fmla="*/ 53850 w 53850"/>
                <a:gd name="connsiteY4" fmla="*/ 26925 h 5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0" h="53850">
                  <a:moveTo>
                    <a:pt x="53850" y="26925"/>
                  </a:moveTo>
                  <a:cubicBezTo>
                    <a:pt x="53850" y="41796"/>
                    <a:pt x="41796" y="53851"/>
                    <a:pt x="26925" y="53851"/>
                  </a:cubicBezTo>
                  <a:cubicBezTo>
                    <a:pt x="12055" y="53851"/>
                    <a:pt x="0" y="41796"/>
                    <a:pt x="0" y="26925"/>
                  </a:cubicBezTo>
                  <a:cubicBezTo>
                    <a:pt x="0" y="12055"/>
                    <a:pt x="12055" y="0"/>
                    <a:pt x="26925" y="0"/>
                  </a:cubicBezTo>
                  <a:cubicBezTo>
                    <a:pt x="41796" y="0"/>
                    <a:pt x="53850" y="12055"/>
                    <a:pt x="53850" y="26925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">
              <a:extLst>
                <a:ext uri="{FF2B5EF4-FFF2-40B4-BE49-F238E27FC236}">
                  <a16:creationId xmlns:a16="http://schemas.microsoft.com/office/drawing/2014/main" id="{F3127060-3A69-4605-A13C-0AE7712D0106}"/>
                </a:ext>
              </a:extLst>
            </p:cNvPr>
            <p:cNvSpPr/>
            <p:nvPr/>
          </p:nvSpPr>
          <p:spPr>
            <a:xfrm>
              <a:off x="8112247" y="2628668"/>
              <a:ext cx="53852" cy="53852"/>
            </a:xfrm>
            <a:custGeom>
              <a:avLst/>
              <a:gdLst>
                <a:gd name="connsiteX0" fmla="*/ 53853 w 53852"/>
                <a:gd name="connsiteY0" fmla="*/ 26926 h 53852"/>
                <a:gd name="connsiteX1" fmla="*/ 26926 w 53852"/>
                <a:gd name="connsiteY1" fmla="*/ 0 h 53852"/>
                <a:gd name="connsiteX2" fmla="*/ 0 w 53852"/>
                <a:gd name="connsiteY2" fmla="*/ 26926 h 53852"/>
                <a:gd name="connsiteX3" fmla="*/ 26926 w 53852"/>
                <a:gd name="connsiteY3" fmla="*/ 53853 h 53852"/>
                <a:gd name="connsiteX4" fmla="*/ 53853 w 53852"/>
                <a:gd name="connsiteY4" fmla="*/ 26926 h 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2" h="53852">
                  <a:moveTo>
                    <a:pt x="53853" y="26926"/>
                  </a:moveTo>
                  <a:cubicBezTo>
                    <a:pt x="53853" y="12064"/>
                    <a:pt x="41788" y="0"/>
                    <a:pt x="26926" y="0"/>
                  </a:cubicBezTo>
                  <a:cubicBezTo>
                    <a:pt x="12064" y="0"/>
                    <a:pt x="0" y="12064"/>
                    <a:pt x="0" y="26926"/>
                  </a:cubicBezTo>
                  <a:cubicBezTo>
                    <a:pt x="0" y="41788"/>
                    <a:pt x="12064" y="53853"/>
                    <a:pt x="26926" y="53853"/>
                  </a:cubicBezTo>
                  <a:cubicBezTo>
                    <a:pt x="41788" y="53853"/>
                    <a:pt x="53853" y="41788"/>
                    <a:pt x="53853" y="26926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aphic 3">
            <a:extLst>
              <a:ext uri="{FF2B5EF4-FFF2-40B4-BE49-F238E27FC236}">
                <a16:creationId xmlns:a16="http://schemas.microsoft.com/office/drawing/2014/main" id="{F2BB0B5F-B06A-4349-AE6A-B8AD255C9CD7}"/>
              </a:ext>
            </a:extLst>
          </p:cNvPr>
          <p:cNvGrpSpPr/>
          <p:nvPr/>
        </p:nvGrpSpPr>
        <p:grpSpPr>
          <a:xfrm>
            <a:off x="9813935" y="3492768"/>
            <a:ext cx="763389" cy="778254"/>
            <a:chOff x="7151245" y="3814251"/>
            <a:chExt cx="1025947" cy="1045925"/>
          </a:xfrm>
          <a:solidFill>
            <a:srgbClr val="7030A0"/>
          </a:solidFill>
        </p:grpSpPr>
        <p:sp>
          <p:nvSpPr>
            <p:cNvPr id="34" name="Graphic 3">
              <a:extLst>
                <a:ext uri="{FF2B5EF4-FFF2-40B4-BE49-F238E27FC236}">
                  <a16:creationId xmlns:a16="http://schemas.microsoft.com/office/drawing/2014/main" id="{42998DFA-886B-4607-BFBD-7869F4227579}"/>
                </a:ext>
              </a:extLst>
            </p:cNvPr>
            <p:cNvSpPr/>
            <p:nvPr/>
          </p:nvSpPr>
          <p:spPr>
            <a:xfrm>
              <a:off x="7182160" y="3837329"/>
              <a:ext cx="965965" cy="986110"/>
            </a:xfrm>
            <a:custGeom>
              <a:avLst/>
              <a:gdLst>
                <a:gd name="connsiteX0" fmla="*/ 965966 w 965965"/>
                <a:gd name="connsiteY0" fmla="*/ 986110 h 986110"/>
                <a:gd name="connsiteX1" fmla="*/ 948060 w 965965"/>
                <a:gd name="connsiteY1" fmla="*/ 986110 h 986110"/>
                <a:gd name="connsiteX2" fmla="*/ 948060 w 965965"/>
                <a:gd name="connsiteY2" fmla="*/ 413295 h 986110"/>
                <a:gd name="connsiteX3" fmla="*/ 552649 w 965965"/>
                <a:gd name="connsiteY3" fmla="*/ 17906 h 986110"/>
                <a:gd name="connsiteX4" fmla="*/ 0 w 965965"/>
                <a:gd name="connsiteY4" fmla="*/ 17906 h 986110"/>
                <a:gd name="connsiteX5" fmla="*/ 0 w 965965"/>
                <a:gd name="connsiteY5" fmla="*/ 0 h 986110"/>
                <a:gd name="connsiteX6" fmla="*/ 560057 w 965965"/>
                <a:gd name="connsiteY6" fmla="*/ 0 h 986110"/>
                <a:gd name="connsiteX7" fmla="*/ 562698 w 965965"/>
                <a:gd name="connsiteY7" fmla="*/ 2619 h 986110"/>
                <a:gd name="connsiteX8" fmla="*/ 965966 w 965965"/>
                <a:gd name="connsiteY8" fmla="*/ 405886 h 98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965" h="986110">
                  <a:moveTo>
                    <a:pt x="965966" y="986110"/>
                  </a:moveTo>
                  <a:lnTo>
                    <a:pt x="948060" y="986110"/>
                  </a:lnTo>
                  <a:lnTo>
                    <a:pt x="948060" y="413295"/>
                  </a:lnTo>
                  <a:lnTo>
                    <a:pt x="552649" y="17906"/>
                  </a:lnTo>
                  <a:lnTo>
                    <a:pt x="0" y="17906"/>
                  </a:lnTo>
                  <a:lnTo>
                    <a:pt x="0" y="0"/>
                  </a:lnTo>
                  <a:lnTo>
                    <a:pt x="560057" y="0"/>
                  </a:lnTo>
                  <a:lnTo>
                    <a:pt x="562698" y="2619"/>
                  </a:lnTo>
                  <a:lnTo>
                    <a:pt x="965966" y="405886"/>
                  </a:ln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">
              <a:extLst>
                <a:ext uri="{FF2B5EF4-FFF2-40B4-BE49-F238E27FC236}">
                  <a16:creationId xmlns:a16="http://schemas.microsoft.com/office/drawing/2014/main" id="{E73A6E74-2803-4D30-A1A9-35A6382ADD89}"/>
                </a:ext>
              </a:extLst>
            </p:cNvPr>
            <p:cNvSpPr/>
            <p:nvPr/>
          </p:nvSpPr>
          <p:spPr>
            <a:xfrm rot="-4602852">
              <a:off x="7156712" y="3819718"/>
              <a:ext cx="53850" cy="53850"/>
            </a:xfrm>
            <a:custGeom>
              <a:avLst/>
              <a:gdLst>
                <a:gd name="connsiteX0" fmla="*/ 53850 w 53850"/>
                <a:gd name="connsiteY0" fmla="*/ 26925 h 53850"/>
                <a:gd name="connsiteX1" fmla="*/ 26925 w 53850"/>
                <a:gd name="connsiteY1" fmla="*/ 53851 h 53850"/>
                <a:gd name="connsiteX2" fmla="*/ 0 w 53850"/>
                <a:gd name="connsiteY2" fmla="*/ 26925 h 53850"/>
                <a:gd name="connsiteX3" fmla="*/ 26925 w 53850"/>
                <a:gd name="connsiteY3" fmla="*/ 0 h 53850"/>
                <a:gd name="connsiteX4" fmla="*/ 53850 w 53850"/>
                <a:gd name="connsiteY4" fmla="*/ 26925 h 5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0" h="53850">
                  <a:moveTo>
                    <a:pt x="53850" y="26925"/>
                  </a:moveTo>
                  <a:cubicBezTo>
                    <a:pt x="53850" y="41796"/>
                    <a:pt x="41796" y="53851"/>
                    <a:pt x="26925" y="53851"/>
                  </a:cubicBezTo>
                  <a:cubicBezTo>
                    <a:pt x="12055" y="53851"/>
                    <a:pt x="0" y="41796"/>
                    <a:pt x="0" y="26925"/>
                  </a:cubicBezTo>
                  <a:cubicBezTo>
                    <a:pt x="0" y="12055"/>
                    <a:pt x="12055" y="0"/>
                    <a:pt x="26925" y="0"/>
                  </a:cubicBezTo>
                  <a:cubicBezTo>
                    <a:pt x="41796" y="0"/>
                    <a:pt x="53850" y="12055"/>
                    <a:pt x="53850" y="26925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">
              <a:extLst>
                <a:ext uri="{FF2B5EF4-FFF2-40B4-BE49-F238E27FC236}">
                  <a16:creationId xmlns:a16="http://schemas.microsoft.com/office/drawing/2014/main" id="{E4113E8E-EE42-4C75-BE4F-DEF35AAB0636}"/>
                </a:ext>
              </a:extLst>
            </p:cNvPr>
            <p:cNvSpPr/>
            <p:nvPr/>
          </p:nvSpPr>
          <p:spPr>
            <a:xfrm rot="-2700000">
              <a:off x="8112187" y="4795171"/>
              <a:ext cx="53852" cy="53852"/>
            </a:xfrm>
            <a:custGeom>
              <a:avLst/>
              <a:gdLst>
                <a:gd name="connsiteX0" fmla="*/ 53852 w 53852"/>
                <a:gd name="connsiteY0" fmla="*/ 26926 h 53852"/>
                <a:gd name="connsiteX1" fmla="*/ 26926 w 53852"/>
                <a:gd name="connsiteY1" fmla="*/ 53852 h 53852"/>
                <a:gd name="connsiteX2" fmla="*/ 0 w 53852"/>
                <a:gd name="connsiteY2" fmla="*/ 26926 h 53852"/>
                <a:gd name="connsiteX3" fmla="*/ 26926 w 53852"/>
                <a:gd name="connsiteY3" fmla="*/ 0 h 53852"/>
                <a:gd name="connsiteX4" fmla="*/ 53852 w 53852"/>
                <a:gd name="connsiteY4" fmla="*/ 26926 h 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2" h="53852">
                  <a:moveTo>
                    <a:pt x="53852" y="26926"/>
                  </a:moveTo>
                  <a:cubicBezTo>
                    <a:pt x="53852" y="41797"/>
                    <a:pt x="41797" y="53852"/>
                    <a:pt x="26926" y="53852"/>
                  </a:cubicBezTo>
                  <a:cubicBezTo>
                    <a:pt x="12055" y="53852"/>
                    <a:pt x="0" y="41797"/>
                    <a:pt x="0" y="26926"/>
                  </a:cubicBezTo>
                  <a:cubicBezTo>
                    <a:pt x="0" y="12055"/>
                    <a:pt x="12055" y="0"/>
                    <a:pt x="26926" y="0"/>
                  </a:cubicBezTo>
                  <a:cubicBezTo>
                    <a:pt x="41797" y="0"/>
                    <a:pt x="53852" y="12055"/>
                    <a:pt x="53852" y="26926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aphic 3">
            <a:extLst>
              <a:ext uri="{FF2B5EF4-FFF2-40B4-BE49-F238E27FC236}">
                <a16:creationId xmlns:a16="http://schemas.microsoft.com/office/drawing/2014/main" id="{CC8B2C74-8B6B-42B6-AC89-2B3CE0044144}"/>
              </a:ext>
            </a:extLst>
          </p:cNvPr>
          <p:cNvGrpSpPr/>
          <p:nvPr/>
        </p:nvGrpSpPr>
        <p:grpSpPr>
          <a:xfrm>
            <a:off x="7472901" y="2610596"/>
            <a:ext cx="751167" cy="766156"/>
            <a:chOff x="4005039" y="2628668"/>
            <a:chExt cx="1009522" cy="1029666"/>
          </a:xfrm>
          <a:solidFill>
            <a:srgbClr val="7030A0"/>
          </a:solidFill>
        </p:grpSpPr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83DBE1F1-83EF-4042-BA77-07CF1526E0A2}"/>
                </a:ext>
              </a:extLst>
            </p:cNvPr>
            <p:cNvSpPr/>
            <p:nvPr/>
          </p:nvSpPr>
          <p:spPr>
            <a:xfrm>
              <a:off x="4023013" y="2654252"/>
              <a:ext cx="965965" cy="986110"/>
            </a:xfrm>
            <a:custGeom>
              <a:avLst/>
              <a:gdLst>
                <a:gd name="connsiteX0" fmla="*/ 965966 w 965965"/>
                <a:gd name="connsiteY0" fmla="*/ 986110 h 986110"/>
                <a:gd name="connsiteX1" fmla="*/ 405886 w 965965"/>
                <a:gd name="connsiteY1" fmla="*/ 986110 h 986110"/>
                <a:gd name="connsiteX2" fmla="*/ 403267 w 965965"/>
                <a:gd name="connsiteY2" fmla="*/ 983491 h 986110"/>
                <a:gd name="connsiteX3" fmla="*/ 0 w 965965"/>
                <a:gd name="connsiteY3" fmla="*/ 580202 h 986110"/>
                <a:gd name="connsiteX4" fmla="*/ 0 w 965965"/>
                <a:gd name="connsiteY4" fmla="*/ 0 h 986110"/>
                <a:gd name="connsiteX5" fmla="*/ 17906 w 965965"/>
                <a:gd name="connsiteY5" fmla="*/ 0 h 986110"/>
                <a:gd name="connsiteX6" fmla="*/ 17906 w 965965"/>
                <a:gd name="connsiteY6" fmla="*/ 572793 h 986110"/>
                <a:gd name="connsiteX7" fmla="*/ 413295 w 965965"/>
                <a:gd name="connsiteY7" fmla="*/ 968204 h 986110"/>
                <a:gd name="connsiteX8" fmla="*/ 965966 w 965965"/>
                <a:gd name="connsiteY8" fmla="*/ 968204 h 98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965" h="986110">
                  <a:moveTo>
                    <a:pt x="965966" y="986110"/>
                  </a:moveTo>
                  <a:lnTo>
                    <a:pt x="405886" y="986110"/>
                  </a:lnTo>
                  <a:lnTo>
                    <a:pt x="403267" y="983491"/>
                  </a:lnTo>
                  <a:lnTo>
                    <a:pt x="0" y="580202"/>
                  </a:lnTo>
                  <a:lnTo>
                    <a:pt x="0" y="0"/>
                  </a:lnTo>
                  <a:lnTo>
                    <a:pt x="17906" y="0"/>
                  </a:lnTo>
                  <a:lnTo>
                    <a:pt x="17906" y="572793"/>
                  </a:lnTo>
                  <a:lnTo>
                    <a:pt x="413295" y="968204"/>
                  </a:lnTo>
                  <a:lnTo>
                    <a:pt x="965966" y="968204"/>
                  </a:ln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">
              <a:extLst>
                <a:ext uri="{FF2B5EF4-FFF2-40B4-BE49-F238E27FC236}">
                  <a16:creationId xmlns:a16="http://schemas.microsoft.com/office/drawing/2014/main" id="{D436F5CE-4097-4473-ACFB-AC619E2ACCFF}"/>
                </a:ext>
              </a:extLst>
            </p:cNvPr>
            <p:cNvSpPr/>
            <p:nvPr/>
          </p:nvSpPr>
          <p:spPr>
            <a:xfrm>
              <a:off x="4960709" y="3604482"/>
              <a:ext cx="53852" cy="53852"/>
            </a:xfrm>
            <a:custGeom>
              <a:avLst/>
              <a:gdLst>
                <a:gd name="connsiteX0" fmla="*/ 26926 w 53852"/>
                <a:gd name="connsiteY0" fmla="*/ 0 h 53852"/>
                <a:gd name="connsiteX1" fmla="*/ 53852 w 53852"/>
                <a:gd name="connsiteY1" fmla="*/ 26926 h 53852"/>
                <a:gd name="connsiteX2" fmla="*/ 26926 w 53852"/>
                <a:gd name="connsiteY2" fmla="*/ 53853 h 53852"/>
                <a:gd name="connsiteX3" fmla="*/ 0 w 53852"/>
                <a:gd name="connsiteY3" fmla="*/ 26926 h 53852"/>
                <a:gd name="connsiteX4" fmla="*/ 26926 w 53852"/>
                <a:gd name="connsiteY4" fmla="*/ 0 h 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2" h="53852">
                  <a:moveTo>
                    <a:pt x="26926" y="0"/>
                  </a:moveTo>
                  <a:cubicBezTo>
                    <a:pt x="41788" y="0"/>
                    <a:pt x="53852" y="12064"/>
                    <a:pt x="53852" y="26926"/>
                  </a:cubicBezTo>
                  <a:cubicBezTo>
                    <a:pt x="53852" y="41788"/>
                    <a:pt x="41788" y="53853"/>
                    <a:pt x="26926" y="53853"/>
                  </a:cubicBezTo>
                  <a:cubicBezTo>
                    <a:pt x="12064" y="53853"/>
                    <a:pt x="0" y="41788"/>
                    <a:pt x="0" y="26926"/>
                  </a:cubicBezTo>
                  <a:cubicBezTo>
                    <a:pt x="0" y="12064"/>
                    <a:pt x="12042" y="0"/>
                    <a:pt x="26926" y="0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">
              <a:extLst>
                <a:ext uri="{FF2B5EF4-FFF2-40B4-BE49-F238E27FC236}">
                  <a16:creationId xmlns:a16="http://schemas.microsoft.com/office/drawing/2014/main" id="{944DA374-7573-4BA9-BEBE-BC59730B1F74}"/>
                </a:ext>
              </a:extLst>
            </p:cNvPr>
            <p:cNvSpPr/>
            <p:nvPr/>
          </p:nvSpPr>
          <p:spPr>
            <a:xfrm>
              <a:off x="4005039" y="2628668"/>
              <a:ext cx="53852" cy="53852"/>
            </a:xfrm>
            <a:custGeom>
              <a:avLst/>
              <a:gdLst>
                <a:gd name="connsiteX0" fmla="*/ 53853 w 53852"/>
                <a:gd name="connsiteY0" fmla="*/ 26926 h 53852"/>
                <a:gd name="connsiteX1" fmla="*/ 26926 w 53852"/>
                <a:gd name="connsiteY1" fmla="*/ 0 h 53852"/>
                <a:gd name="connsiteX2" fmla="*/ 0 w 53852"/>
                <a:gd name="connsiteY2" fmla="*/ 26926 h 53852"/>
                <a:gd name="connsiteX3" fmla="*/ 26926 w 53852"/>
                <a:gd name="connsiteY3" fmla="*/ 53853 h 53852"/>
                <a:gd name="connsiteX4" fmla="*/ 53853 w 53852"/>
                <a:gd name="connsiteY4" fmla="*/ 26926 h 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2" h="53852">
                  <a:moveTo>
                    <a:pt x="53853" y="26926"/>
                  </a:moveTo>
                  <a:cubicBezTo>
                    <a:pt x="53853" y="12064"/>
                    <a:pt x="41788" y="0"/>
                    <a:pt x="26926" y="0"/>
                  </a:cubicBezTo>
                  <a:cubicBezTo>
                    <a:pt x="12064" y="0"/>
                    <a:pt x="0" y="12064"/>
                    <a:pt x="0" y="26926"/>
                  </a:cubicBezTo>
                  <a:cubicBezTo>
                    <a:pt x="0" y="41788"/>
                    <a:pt x="12064" y="53853"/>
                    <a:pt x="26926" y="53853"/>
                  </a:cubicBezTo>
                  <a:cubicBezTo>
                    <a:pt x="41788" y="53853"/>
                    <a:pt x="53853" y="41788"/>
                    <a:pt x="53853" y="26926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BBD53A31-55B9-4896-B9EF-BF27EA2D1727}"/>
              </a:ext>
            </a:extLst>
          </p:cNvPr>
          <p:cNvGrpSpPr/>
          <p:nvPr/>
        </p:nvGrpSpPr>
        <p:grpSpPr>
          <a:xfrm>
            <a:off x="7464580" y="3496565"/>
            <a:ext cx="759488" cy="774437"/>
            <a:chOff x="3993855" y="3819355"/>
            <a:chExt cx="1020706" cy="1040795"/>
          </a:xfrm>
          <a:solidFill>
            <a:srgbClr val="9D50BB"/>
          </a:solidFill>
        </p:grpSpPr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E8C4DC57-6167-48F5-83CD-38380F55D979}"/>
                </a:ext>
              </a:extLst>
            </p:cNvPr>
            <p:cNvSpPr/>
            <p:nvPr/>
          </p:nvSpPr>
          <p:spPr>
            <a:xfrm>
              <a:off x="4023013" y="3837329"/>
              <a:ext cx="965965" cy="986110"/>
            </a:xfrm>
            <a:custGeom>
              <a:avLst/>
              <a:gdLst>
                <a:gd name="connsiteX0" fmla="*/ 17906 w 965965"/>
                <a:gd name="connsiteY0" fmla="*/ 986110 h 986110"/>
                <a:gd name="connsiteX1" fmla="*/ 0 w 965965"/>
                <a:gd name="connsiteY1" fmla="*/ 986110 h 986110"/>
                <a:gd name="connsiteX2" fmla="*/ 0 w 965965"/>
                <a:gd name="connsiteY2" fmla="*/ 405886 h 986110"/>
                <a:gd name="connsiteX3" fmla="*/ 2619 w 965965"/>
                <a:gd name="connsiteY3" fmla="*/ 403267 h 986110"/>
                <a:gd name="connsiteX4" fmla="*/ 405886 w 965965"/>
                <a:gd name="connsiteY4" fmla="*/ 0 h 986110"/>
                <a:gd name="connsiteX5" fmla="*/ 965966 w 965965"/>
                <a:gd name="connsiteY5" fmla="*/ 0 h 986110"/>
                <a:gd name="connsiteX6" fmla="*/ 965966 w 965965"/>
                <a:gd name="connsiteY6" fmla="*/ 17906 h 986110"/>
                <a:gd name="connsiteX7" fmla="*/ 413295 w 965965"/>
                <a:gd name="connsiteY7" fmla="*/ 17906 h 986110"/>
                <a:gd name="connsiteX8" fmla="*/ 17906 w 965965"/>
                <a:gd name="connsiteY8" fmla="*/ 413295 h 98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965" h="986110">
                  <a:moveTo>
                    <a:pt x="17906" y="986110"/>
                  </a:moveTo>
                  <a:lnTo>
                    <a:pt x="0" y="986110"/>
                  </a:lnTo>
                  <a:lnTo>
                    <a:pt x="0" y="405886"/>
                  </a:lnTo>
                  <a:lnTo>
                    <a:pt x="2619" y="403267"/>
                  </a:lnTo>
                  <a:lnTo>
                    <a:pt x="405886" y="0"/>
                  </a:lnTo>
                  <a:lnTo>
                    <a:pt x="965966" y="0"/>
                  </a:lnTo>
                  <a:lnTo>
                    <a:pt x="965966" y="17906"/>
                  </a:lnTo>
                  <a:lnTo>
                    <a:pt x="413295" y="17906"/>
                  </a:lnTo>
                  <a:lnTo>
                    <a:pt x="17906" y="413295"/>
                  </a:ln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">
              <a:extLst>
                <a:ext uri="{FF2B5EF4-FFF2-40B4-BE49-F238E27FC236}">
                  <a16:creationId xmlns:a16="http://schemas.microsoft.com/office/drawing/2014/main" id="{0D1A75D1-22CE-481C-8B3A-8570C53FBAF4}"/>
                </a:ext>
              </a:extLst>
            </p:cNvPr>
            <p:cNvSpPr/>
            <p:nvPr/>
          </p:nvSpPr>
          <p:spPr>
            <a:xfrm>
              <a:off x="4960709" y="3819355"/>
              <a:ext cx="53852" cy="53852"/>
            </a:xfrm>
            <a:custGeom>
              <a:avLst/>
              <a:gdLst>
                <a:gd name="connsiteX0" fmla="*/ 26926 w 53852"/>
                <a:gd name="connsiteY0" fmla="*/ 0 h 53852"/>
                <a:gd name="connsiteX1" fmla="*/ 53852 w 53852"/>
                <a:gd name="connsiteY1" fmla="*/ 26926 h 53852"/>
                <a:gd name="connsiteX2" fmla="*/ 26926 w 53852"/>
                <a:gd name="connsiteY2" fmla="*/ 53853 h 53852"/>
                <a:gd name="connsiteX3" fmla="*/ 0 w 53852"/>
                <a:gd name="connsiteY3" fmla="*/ 26926 h 53852"/>
                <a:gd name="connsiteX4" fmla="*/ 26926 w 53852"/>
                <a:gd name="connsiteY4" fmla="*/ 0 h 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2" h="53852">
                  <a:moveTo>
                    <a:pt x="26926" y="0"/>
                  </a:moveTo>
                  <a:cubicBezTo>
                    <a:pt x="41788" y="0"/>
                    <a:pt x="53852" y="12064"/>
                    <a:pt x="53852" y="26926"/>
                  </a:cubicBezTo>
                  <a:cubicBezTo>
                    <a:pt x="53852" y="41788"/>
                    <a:pt x="41788" y="53853"/>
                    <a:pt x="26926" y="53853"/>
                  </a:cubicBezTo>
                  <a:cubicBezTo>
                    <a:pt x="12064" y="53853"/>
                    <a:pt x="0" y="41788"/>
                    <a:pt x="0" y="26926"/>
                  </a:cubicBezTo>
                  <a:cubicBezTo>
                    <a:pt x="-22" y="12042"/>
                    <a:pt x="12042" y="0"/>
                    <a:pt x="26926" y="0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">
              <a:extLst>
                <a:ext uri="{FF2B5EF4-FFF2-40B4-BE49-F238E27FC236}">
                  <a16:creationId xmlns:a16="http://schemas.microsoft.com/office/drawing/2014/main" id="{03CCCBB5-0225-44B9-9739-399BF94AAEC8}"/>
                </a:ext>
              </a:extLst>
            </p:cNvPr>
            <p:cNvSpPr/>
            <p:nvPr/>
          </p:nvSpPr>
          <p:spPr>
            <a:xfrm rot="-2700000">
              <a:off x="4005008" y="4795146"/>
              <a:ext cx="53852" cy="53852"/>
            </a:xfrm>
            <a:custGeom>
              <a:avLst/>
              <a:gdLst>
                <a:gd name="connsiteX0" fmla="*/ 53852 w 53852"/>
                <a:gd name="connsiteY0" fmla="*/ 26926 h 53852"/>
                <a:gd name="connsiteX1" fmla="*/ 26926 w 53852"/>
                <a:gd name="connsiteY1" fmla="*/ 53852 h 53852"/>
                <a:gd name="connsiteX2" fmla="*/ 0 w 53852"/>
                <a:gd name="connsiteY2" fmla="*/ 26926 h 53852"/>
                <a:gd name="connsiteX3" fmla="*/ 26926 w 53852"/>
                <a:gd name="connsiteY3" fmla="*/ 0 h 53852"/>
                <a:gd name="connsiteX4" fmla="*/ 53852 w 53852"/>
                <a:gd name="connsiteY4" fmla="*/ 26926 h 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52" h="53852">
                  <a:moveTo>
                    <a:pt x="53852" y="26926"/>
                  </a:moveTo>
                  <a:cubicBezTo>
                    <a:pt x="53852" y="41797"/>
                    <a:pt x="41797" y="53852"/>
                    <a:pt x="26926" y="53852"/>
                  </a:cubicBezTo>
                  <a:cubicBezTo>
                    <a:pt x="12055" y="53852"/>
                    <a:pt x="0" y="41797"/>
                    <a:pt x="0" y="26926"/>
                  </a:cubicBezTo>
                  <a:cubicBezTo>
                    <a:pt x="0" y="12055"/>
                    <a:pt x="12055" y="0"/>
                    <a:pt x="26926" y="0"/>
                  </a:cubicBezTo>
                  <a:cubicBezTo>
                    <a:pt x="41797" y="0"/>
                    <a:pt x="53852" y="12055"/>
                    <a:pt x="53852" y="26926"/>
                  </a:cubicBezTo>
                  <a:close/>
                </a:path>
              </a:pathLst>
            </a:custGeom>
            <a:grpFill/>
            <a:ln w="2236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Graphic 3">
            <a:extLst>
              <a:ext uri="{FF2B5EF4-FFF2-40B4-BE49-F238E27FC236}">
                <a16:creationId xmlns:a16="http://schemas.microsoft.com/office/drawing/2014/main" id="{87DED830-CB4F-49C2-91DE-508542A30132}"/>
              </a:ext>
            </a:extLst>
          </p:cNvPr>
          <p:cNvSpPr/>
          <p:nvPr/>
        </p:nvSpPr>
        <p:spPr>
          <a:xfrm>
            <a:off x="8024725" y="2455736"/>
            <a:ext cx="1961308" cy="1961310"/>
          </a:xfrm>
          <a:custGeom>
            <a:avLst/>
            <a:gdLst>
              <a:gd name="connsiteX0" fmla="*/ 1756094 w 1756093"/>
              <a:gd name="connsiteY0" fmla="*/ 878047 h 1756094"/>
              <a:gd name="connsiteX1" fmla="*/ 878047 w 1756093"/>
              <a:gd name="connsiteY1" fmla="*/ 1756094 h 1756094"/>
              <a:gd name="connsiteX2" fmla="*/ 0 w 1756093"/>
              <a:gd name="connsiteY2" fmla="*/ 878047 h 1756094"/>
              <a:gd name="connsiteX3" fmla="*/ 878047 w 1756093"/>
              <a:gd name="connsiteY3" fmla="*/ 0 h 1756094"/>
              <a:gd name="connsiteX4" fmla="*/ 1756094 w 1756093"/>
              <a:gd name="connsiteY4" fmla="*/ 878047 h 175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093" h="1756094">
                <a:moveTo>
                  <a:pt x="1756094" y="878047"/>
                </a:moveTo>
                <a:cubicBezTo>
                  <a:pt x="1756094" y="1362979"/>
                  <a:pt x="1362979" y="1756094"/>
                  <a:pt x="878047" y="1756094"/>
                </a:cubicBezTo>
                <a:cubicBezTo>
                  <a:pt x="393115" y="1756094"/>
                  <a:pt x="0" y="1362979"/>
                  <a:pt x="0" y="878047"/>
                </a:cubicBezTo>
                <a:cubicBezTo>
                  <a:pt x="0" y="393115"/>
                  <a:pt x="393115" y="0"/>
                  <a:pt x="878047" y="0"/>
                </a:cubicBezTo>
                <a:cubicBezTo>
                  <a:pt x="1362979" y="0"/>
                  <a:pt x="1756094" y="393115"/>
                  <a:pt x="1756094" y="878047"/>
                </a:cubicBezTo>
                <a:close/>
              </a:path>
            </a:pathLst>
          </a:custGeom>
          <a:solidFill>
            <a:srgbClr val="F9F9F9"/>
          </a:solidFill>
          <a:ln w="2709" cap="flat">
            <a:noFill/>
            <a:prstDash val="solid"/>
            <a:miter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Google Shape;2387;p79">
            <a:extLst>
              <a:ext uri="{FF2B5EF4-FFF2-40B4-BE49-F238E27FC236}">
                <a16:creationId xmlns:a16="http://schemas.microsoft.com/office/drawing/2014/main" id="{19C725C8-0116-4166-B2F8-CA9231AEFB53}"/>
              </a:ext>
            </a:extLst>
          </p:cNvPr>
          <p:cNvSpPr/>
          <p:nvPr/>
        </p:nvSpPr>
        <p:spPr>
          <a:xfrm>
            <a:off x="10164012" y="1750190"/>
            <a:ext cx="768904" cy="768904"/>
          </a:xfrm>
          <a:prstGeom prst="ellipse">
            <a:avLst/>
          </a:prstGeom>
          <a:solidFill>
            <a:schemeClr val="lt1">
              <a:alpha val="24705"/>
            </a:schemeClr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B3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7" name="Google Shape;2388;p79">
            <a:extLst>
              <a:ext uri="{FF2B5EF4-FFF2-40B4-BE49-F238E27FC236}">
                <a16:creationId xmlns:a16="http://schemas.microsoft.com/office/drawing/2014/main" id="{F998134F-A9AF-4F6F-BE73-EF6DF06500B3}"/>
              </a:ext>
            </a:extLst>
          </p:cNvPr>
          <p:cNvSpPr/>
          <p:nvPr/>
        </p:nvSpPr>
        <p:spPr>
          <a:xfrm>
            <a:off x="10282940" y="1869118"/>
            <a:ext cx="531045" cy="53104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387;p79">
            <a:extLst>
              <a:ext uri="{FF2B5EF4-FFF2-40B4-BE49-F238E27FC236}">
                <a16:creationId xmlns:a16="http://schemas.microsoft.com/office/drawing/2014/main" id="{353C4108-BADF-43CA-9314-1BFCB9C82947}"/>
              </a:ext>
            </a:extLst>
          </p:cNvPr>
          <p:cNvSpPr/>
          <p:nvPr/>
        </p:nvSpPr>
        <p:spPr>
          <a:xfrm>
            <a:off x="7110846" y="1750190"/>
            <a:ext cx="768904" cy="768904"/>
          </a:xfrm>
          <a:prstGeom prst="ellipse">
            <a:avLst/>
          </a:prstGeom>
          <a:solidFill>
            <a:schemeClr val="lt1">
              <a:alpha val="24705"/>
            </a:schemeClr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B3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5" name="Google Shape;2388;p79">
            <a:extLst>
              <a:ext uri="{FF2B5EF4-FFF2-40B4-BE49-F238E27FC236}">
                <a16:creationId xmlns:a16="http://schemas.microsoft.com/office/drawing/2014/main" id="{138D4901-4A12-49F5-8B64-BE4A93FB015E}"/>
              </a:ext>
            </a:extLst>
          </p:cNvPr>
          <p:cNvSpPr/>
          <p:nvPr/>
        </p:nvSpPr>
        <p:spPr>
          <a:xfrm>
            <a:off x="7229774" y="1869118"/>
            <a:ext cx="531045" cy="53104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387;p79">
            <a:extLst>
              <a:ext uri="{FF2B5EF4-FFF2-40B4-BE49-F238E27FC236}">
                <a16:creationId xmlns:a16="http://schemas.microsoft.com/office/drawing/2014/main" id="{D5FD7249-3488-4508-9C25-FE8A3F44A8ED}"/>
              </a:ext>
            </a:extLst>
          </p:cNvPr>
          <p:cNvSpPr/>
          <p:nvPr/>
        </p:nvSpPr>
        <p:spPr>
          <a:xfrm>
            <a:off x="10164012" y="4338906"/>
            <a:ext cx="768904" cy="768904"/>
          </a:xfrm>
          <a:prstGeom prst="ellipse">
            <a:avLst/>
          </a:prstGeom>
          <a:solidFill>
            <a:schemeClr val="lt1">
              <a:alpha val="24705"/>
            </a:schemeClr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B3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3" name="Google Shape;2388;p79">
            <a:extLst>
              <a:ext uri="{FF2B5EF4-FFF2-40B4-BE49-F238E27FC236}">
                <a16:creationId xmlns:a16="http://schemas.microsoft.com/office/drawing/2014/main" id="{C54D9463-76B6-4C84-8194-CCB71EEA40EC}"/>
              </a:ext>
            </a:extLst>
          </p:cNvPr>
          <p:cNvSpPr/>
          <p:nvPr/>
        </p:nvSpPr>
        <p:spPr>
          <a:xfrm>
            <a:off x="10282940" y="4457834"/>
            <a:ext cx="531045" cy="53104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387;p79">
            <a:extLst>
              <a:ext uri="{FF2B5EF4-FFF2-40B4-BE49-F238E27FC236}">
                <a16:creationId xmlns:a16="http://schemas.microsoft.com/office/drawing/2014/main" id="{EF9A1402-7F13-46A5-9B0F-7063A52E1CFE}"/>
              </a:ext>
            </a:extLst>
          </p:cNvPr>
          <p:cNvSpPr/>
          <p:nvPr/>
        </p:nvSpPr>
        <p:spPr>
          <a:xfrm>
            <a:off x="7110846" y="4338906"/>
            <a:ext cx="768904" cy="768904"/>
          </a:xfrm>
          <a:prstGeom prst="ellipse">
            <a:avLst/>
          </a:prstGeom>
          <a:solidFill>
            <a:schemeClr val="lt1">
              <a:alpha val="24705"/>
            </a:schemeClr>
          </a:solidFill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B3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" name="Google Shape;2388;p79">
            <a:extLst>
              <a:ext uri="{FF2B5EF4-FFF2-40B4-BE49-F238E27FC236}">
                <a16:creationId xmlns:a16="http://schemas.microsoft.com/office/drawing/2014/main" id="{CD3C805F-45FD-487A-927E-9A8891142D40}"/>
              </a:ext>
            </a:extLst>
          </p:cNvPr>
          <p:cNvSpPr/>
          <p:nvPr/>
        </p:nvSpPr>
        <p:spPr>
          <a:xfrm>
            <a:off x="7229774" y="4457834"/>
            <a:ext cx="531045" cy="531045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B1ACAD-D351-4728-94DC-6F7FA12F02CD}"/>
              </a:ext>
            </a:extLst>
          </p:cNvPr>
          <p:cNvSpPr txBox="1"/>
          <p:nvPr/>
        </p:nvSpPr>
        <p:spPr>
          <a:xfrm>
            <a:off x="8173821" y="3000634"/>
            <a:ext cx="166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Museo Sans 700" panose="02000000000000000000" pitchFamily="2" charset="0"/>
              </a:rPr>
              <a:t>HGW Cyclus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F9A992-9C2D-455B-BB32-0050741DF7E2}"/>
              </a:ext>
            </a:extLst>
          </p:cNvPr>
          <p:cNvSpPr txBox="1"/>
          <p:nvPr/>
        </p:nvSpPr>
        <p:spPr>
          <a:xfrm>
            <a:off x="8173821" y="3368370"/>
            <a:ext cx="1663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</a:rPr>
              <a:t>Handelingsgericht werken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F57213-B2C3-4A0E-8B07-798FBD3C56C1}"/>
              </a:ext>
            </a:extLst>
          </p:cNvPr>
          <p:cNvSpPr txBox="1"/>
          <p:nvPr/>
        </p:nvSpPr>
        <p:spPr>
          <a:xfrm>
            <a:off x="6748047" y="1320952"/>
            <a:ext cx="148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j-lt"/>
              </a:rPr>
              <a:t>Realiseren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FD017A-18A2-41D7-9961-B1240B78A239}"/>
              </a:ext>
            </a:extLst>
          </p:cNvPr>
          <p:cNvSpPr txBox="1"/>
          <p:nvPr/>
        </p:nvSpPr>
        <p:spPr>
          <a:xfrm>
            <a:off x="9733598" y="1320952"/>
            <a:ext cx="162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j-lt"/>
              </a:rPr>
              <a:t>Waarnemen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F09A24-CD8E-438E-8650-31D6716FB01A}"/>
              </a:ext>
            </a:extLst>
          </p:cNvPr>
          <p:cNvSpPr txBox="1"/>
          <p:nvPr/>
        </p:nvSpPr>
        <p:spPr>
          <a:xfrm>
            <a:off x="6748047" y="5167716"/>
            <a:ext cx="148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j-lt"/>
              </a:rPr>
              <a:t>Plannen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438822-FC2D-403D-B7D0-2A076A7850D9}"/>
              </a:ext>
            </a:extLst>
          </p:cNvPr>
          <p:cNvSpPr txBox="1"/>
          <p:nvPr/>
        </p:nvSpPr>
        <p:spPr>
          <a:xfrm>
            <a:off x="9803595" y="5167716"/>
            <a:ext cx="148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j-lt"/>
              </a:rPr>
              <a:t>Begrijpen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1EC096-6739-40F6-99C3-4BC59C52F78E}"/>
              </a:ext>
            </a:extLst>
          </p:cNvPr>
          <p:cNvSpPr txBox="1"/>
          <p:nvPr/>
        </p:nvSpPr>
        <p:spPr>
          <a:xfrm>
            <a:off x="7227392" y="1949976"/>
            <a:ext cx="5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+mj-lt"/>
              </a:rPr>
              <a:t>01.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A83D50-7398-4BC1-87CB-540C3E7A8FAF}"/>
              </a:ext>
            </a:extLst>
          </p:cNvPr>
          <p:cNvSpPr txBox="1"/>
          <p:nvPr/>
        </p:nvSpPr>
        <p:spPr>
          <a:xfrm>
            <a:off x="10280558" y="1949976"/>
            <a:ext cx="5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+mj-lt"/>
              </a:rPr>
              <a:t>02.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0CA466-259E-4B46-A9DA-EBBEB916DC27}"/>
              </a:ext>
            </a:extLst>
          </p:cNvPr>
          <p:cNvSpPr txBox="1"/>
          <p:nvPr/>
        </p:nvSpPr>
        <p:spPr>
          <a:xfrm>
            <a:off x="7225010" y="4538692"/>
            <a:ext cx="54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+mj-lt"/>
              </a:rPr>
              <a:t>04.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773171-EE78-4820-A1E6-A76E9BDB8C44}"/>
              </a:ext>
            </a:extLst>
          </p:cNvPr>
          <p:cNvSpPr txBox="1"/>
          <p:nvPr/>
        </p:nvSpPr>
        <p:spPr>
          <a:xfrm>
            <a:off x="10280558" y="4538692"/>
            <a:ext cx="5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+mj-lt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25186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2">
            <a:extLst>
              <a:ext uri="{FF2B5EF4-FFF2-40B4-BE49-F238E27FC236}">
                <a16:creationId xmlns:a16="http://schemas.microsoft.com/office/drawing/2014/main" id="{BE7AF21F-18D9-1EBF-CBD8-43278EFF3B35}"/>
              </a:ext>
            </a:extLst>
          </p:cNvPr>
          <p:cNvSpPr/>
          <p:nvPr/>
        </p:nvSpPr>
        <p:spPr>
          <a:xfrm>
            <a:off x="2758684" y="2806300"/>
            <a:ext cx="3387436" cy="960951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3">
            <a:extLst>
              <a:ext uri="{FF2B5EF4-FFF2-40B4-BE49-F238E27FC236}">
                <a16:creationId xmlns:a16="http://schemas.microsoft.com/office/drawing/2014/main" id="{36857EE3-99B5-057E-1C64-0E73AB804A40}"/>
              </a:ext>
            </a:extLst>
          </p:cNvPr>
          <p:cNvSpPr/>
          <p:nvPr/>
        </p:nvSpPr>
        <p:spPr>
          <a:xfrm>
            <a:off x="6329693" y="2806300"/>
            <a:ext cx="3387436" cy="960951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726E644-96EB-FDB0-1E9A-6CB3872D1C0B}"/>
              </a:ext>
            </a:extLst>
          </p:cNvPr>
          <p:cNvSpPr/>
          <p:nvPr/>
        </p:nvSpPr>
        <p:spPr>
          <a:xfrm>
            <a:off x="1867162" y="1383473"/>
            <a:ext cx="7738914" cy="212365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In </a:t>
            </a:r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gesprek</a:t>
            </a:r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 met </a:t>
            </a:r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ouders</a:t>
            </a:r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 en school</a:t>
            </a:r>
            <a:b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</a:br>
            <a:endParaRPr lang="en-US" sz="44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  <a:p>
            <a:pPr algn="ctr"/>
            <a:endParaRPr lang="en-US" sz="44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DA1879C-E95D-7C30-7934-68E7B2973424}"/>
              </a:ext>
            </a:extLst>
          </p:cNvPr>
          <p:cNvSpPr/>
          <p:nvPr/>
        </p:nvSpPr>
        <p:spPr>
          <a:xfrm>
            <a:off x="6329693" y="372153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73E02F-5837-1D6E-459E-D9B7F6F62272}"/>
              </a:ext>
            </a:extLst>
          </p:cNvPr>
          <p:cNvSpPr/>
          <p:nvPr/>
        </p:nvSpPr>
        <p:spPr>
          <a:xfrm>
            <a:off x="2758684" y="372153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1CFEF271-9480-5DB4-77E5-FFDD6FB6AC85}"/>
              </a:ext>
            </a:extLst>
          </p:cNvPr>
          <p:cNvSpPr/>
          <p:nvPr/>
        </p:nvSpPr>
        <p:spPr>
          <a:xfrm>
            <a:off x="2890302" y="3092907"/>
            <a:ext cx="312420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Verwachtingen uitspreken</a:t>
            </a:r>
            <a:br>
              <a:rPr lang="nl-NL" sz="1600">
                <a:ea typeface="+mn-lt"/>
                <a:cs typeface="+mn-lt"/>
              </a:rPr>
            </a:br>
            <a:br>
              <a:rPr lang="nl-NL" sz="1600">
                <a:ea typeface="+mn-lt"/>
                <a:cs typeface="+mn-lt"/>
              </a:rPr>
            </a:br>
            <a:endParaRPr lang="nl-NL" sz="160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5023FF82-B4A2-AEBA-12C6-CB8E35A48BFF}"/>
              </a:ext>
            </a:extLst>
          </p:cNvPr>
          <p:cNvSpPr/>
          <p:nvPr/>
        </p:nvSpPr>
        <p:spPr>
          <a:xfrm>
            <a:off x="6704363" y="3092907"/>
            <a:ext cx="282859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latin typeface="Museo Sans 300"/>
                <a:cs typeface="Arial"/>
              </a:rPr>
              <a:t>Wat heeft de leerling nodig?</a:t>
            </a:r>
            <a:endParaRPr lang="nl-NL"/>
          </a:p>
          <a:p>
            <a:pPr algn="ctr"/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3613474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D17146-E500-68A9-A4B4-E0A0C639C1BA}"/>
              </a:ext>
            </a:extLst>
          </p:cNvPr>
          <p:cNvSpPr txBox="1"/>
          <p:nvPr/>
        </p:nvSpPr>
        <p:spPr>
          <a:xfrm>
            <a:off x="-1971" y="5374728"/>
            <a:ext cx="2430846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6" name="Rectangle: Top Corners Rounded 14">
            <a:extLst>
              <a:ext uri="{FF2B5EF4-FFF2-40B4-BE49-F238E27FC236}">
                <a16:creationId xmlns:a16="http://schemas.microsoft.com/office/drawing/2014/main" id="{C3D6467C-CECB-1665-D773-EF472AE97C81}"/>
              </a:ext>
            </a:extLst>
          </p:cNvPr>
          <p:cNvSpPr/>
          <p:nvPr/>
        </p:nvSpPr>
        <p:spPr>
          <a:xfrm rot="5400000">
            <a:off x="967175" y="324344"/>
            <a:ext cx="4713403" cy="6612718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AB4776B-C639-16C0-9F6E-B919C335DEC6}"/>
              </a:ext>
            </a:extLst>
          </p:cNvPr>
          <p:cNvSpPr/>
          <p:nvPr/>
        </p:nvSpPr>
        <p:spPr>
          <a:xfrm>
            <a:off x="7389437" y="1926397"/>
            <a:ext cx="4387904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Handelingsplan</a:t>
            </a:r>
            <a:r>
              <a:rPr lang="en-US" sz="36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 </a:t>
            </a:r>
            <a:r>
              <a:rPr lang="en-US" sz="36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opstellen</a:t>
            </a:r>
            <a:br>
              <a:rPr lang="en-US" sz="36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</a:br>
            <a:endParaRPr lang="en-US" sz="36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  <a:p>
            <a:endParaRPr lang="en-US" sz="36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2D85983-27E9-2BA3-2AB4-D936E76200C4}"/>
              </a:ext>
            </a:extLst>
          </p:cNvPr>
          <p:cNvSpPr/>
          <p:nvPr/>
        </p:nvSpPr>
        <p:spPr>
          <a:xfrm>
            <a:off x="7391157" y="3079077"/>
            <a:ext cx="5224405" cy="30623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nl-NL" sz="1400"/>
          </a:p>
          <a:p>
            <a:pPr>
              <a:spcBef>
                <a:spcPts val="600"/>
              </a:spcBef>
              <a:buClr>
                <a:srgbClr val="F5AB3C"/>
              </a:buClr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Onderwijsbehoeften: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Tijd </a:t>
            </a:r>
            <a:r>
              <a:rPr lang="nl-NL" sz="1400">
                <a:latin typeface="Museo Sans 300"/>
                <a:cs typeface="Arial"/>
              </a:rPr>
              <a:t>en aandacht 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latin typeface="Museo Sans 300"/>
                <a:cs typeface="Arial"/>
              </a:rPr>
              <a:t>Materialen</a:t>
            </a: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Ruimtelijke omgeving</a:t>
            </a:r>
            <a:endParaRPr lang="nl-NL" sz="1400">
              <a:latin typeface="Museo Sans 300"/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Expertise </a:t>
            </a:r>
            <a:endParaRPr lang="nl-NL" sz="1400">
              <a:latin typeface="Museo Sans 300"/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Samenwerking </a:t>
            </a:r>
            <a:endParaRPr lang="nl-NL" sz="1400">
              <a:latin typeface="Museo Sans 300"/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>
                <a:solidFill>
                  <a:srgbClr val="000000"/>
                </a:solidFill>
                <a:latin typeface="Museo Sans 300"/>
                <a:cs typeface="Arial"/>
              </a:rPr>
              <a:t>Planmatige aanpak</a:t>
            </a:r>
            <a:endParaRPr lang="nl-NL"/>
          </a:p>
          <a:p>
            <a:pPr marL="285750" indent="-285750">
              <a:spcBef>
                <a:spcPts val="600"/>
              </a:spcBef>
              <a:buClr>
                <a:srgbClr val="F5AB3C"/>
              </a:buClr>
              <a:buFont typeface="Museo Sans 300" panose="02000000000000000000" pitchFamily="2" charset="0"/>
              <a:buChar char="›"/>
            </a:pPr>
            <a:endParaRPr lang="nl-NL"/>
          </a:p>
          <a:p>
            <a:pPr marL="285750" indent="-285750">
              <a:spcBef>
                <a:spcPts val="600"/>
              </a:spcBef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en-US"/>
          </a:p>
        </p:txBody>
      </p:sp>
      <p:pic>
        <p:nvPicPr>
          <p:cNvPr id="12" name="Picture Placeholder 8" descr="Afbeelding met kleding, persoon, fles, Menselijk gezicht&#10;&#10;Automatisch gegenereerde beschrijving">
            <a:extLst>
              <a:ext uri="{FF2B5EF4-FFF2-40B4-BE49-F238E27FC236}">
                <a16:creationId xmlns:a16="http://schemas.microsoft.com/office/drawing/2014/main" id="{CEAE5B34-361E-4129-583D-5613BEE842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8" t="297" r="40737" b="-148"/>
          <a:stretch/>
        </p:blipFill>
        <p:spPr>
          <a:xfrm>
            <a:off x="1018696" y="687671"/>
            <a:ext cx="5092035" cy="5506743"/>
          </a:xfrm>
          <a:custGeom>
            <a:avLst/>
            <a:gdLst>
              <a:gd name="connsiteX0" fmla="*/ 303092 w 4810991"/>
              <a:gd name="connsiteY0" fmla="*/ 0 h 5249108"/>
              <a:gd name="connsiteX1" fmla="*/ 4507899 w 4810991"/>
              <a:gd name="connsiteY1" fmla="*/ 0 h 5249108"/>
              <a:gd name="connsiteX2" fmla="*/ 4810991 w 4810991"/>
              <a:gd name="connsiteY2" fmla="*/ 303092 h 5249108"/>
              <a:gd name="connsiteX3" fmla="*/ 4810991 w 4810991"/>
              <a:gd name="connsiteY3" fmla="*/ 4946016 h 5249108"/>
              <a:gd name="connsiteX4" fmla="*/ 4507899 w 4810991"/>
              <a:gd name="connsiteY4" fmla="*/ 5249108 h 5249108"/>
              <a:gd name="connsiteX5" fmla="*/ 303092 w 4810991"/>
              <a:gd name="connsiteY5" fmla="*/ 5249108 h 5249108"/>
              <a:gd name="connsiteX6" fmla="*/ 0 w 4810991"/>
              <a:gd name="connsiteY6" fmla="*/ 4946016 h 5249108"/>
              <a:gd name="connsiteX7" fmla="*/ 0 w 4810991"/>
              <a:gd name="connsiteY7" fmla="*/ 303092 h 5249108"/>
              <a:gd name="connsiteX8" fmla="*/ 303092 w 4810991"/>
              <a:gd name="connsiteY8" fmla="*/ 0 h 524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991" h="5249108">
                <a:moveTo>
                  <a:pt x="303092" y="0"/>
                </a:moveTo>
                <a:lnTo>
                  <a:pt x="4507899" y="0"/>
                </a:lnTo>
                <a:cubicBezTo>
                  <a:pt x="4675292" y="0"/>
                  <a:pt x="4810991" y="135699"/>
                  <a:pt x="4810991" y="303092"/>
                </a:cubicBezTo>
                <a:lnTo>
                  <a:pt x="4810991" y="4946016"/>
                </a:lnTo>
                <a:cubicBezTo>
                  <a:pt x="4810991" y="5113409"/>
                  <a:pt x="4675292" y="5249108"/>
                  <a:pt x="4507899" y="5249108"/>
                </a:cubicBezTo>
                <a:lnTo>
                  <a:pt x="303092" y="5249108"/>
                </a:lnTo>
                <a:cubicBezTo>
                  <a:pt x="135699" y="5249108"/>
                  <a:pt x="0" y="5113409"/>
                  <a:pt x="0" y="4946016"/>
                </a:cubicBezTo>
                <a:lnTo>
                  <a:pt x="0" y="303092"/>
                </a:lnTo>
                <a:cubicBezTo>
                  <a:pt x="0" y="135699"/>
                  <a:pt x="135699" y="0"/>
                  <a:pt x="303092" y="0"/>
                </a:cubicBezTo>
                <a:close/>
              </a:path>
            </a:pathLst>
          </a:custGeom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0DB3DEBE-F004-8F92-0101-E8146907DC7B}"/>
              </a:ext>
            </a:extLst>
          </p:cNvPr>
          <p:cNvSpPr/>
          <p:nvPr/>
        </p:nvSpPr>
        <p:spPr>
          <a:xfrm rot="156896">
            <a:off x="1024634" y="693267"/>
            <a:ext cx="5050223" cy="5514921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7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BBCC873-FB66-14A3-9D9B-D90AFDDB8A8D}"/>
              </a:ext>
            </a:extLst>
          </p:cNvPr>
          <p:cNvSpPr/>
          <p:nvPr/>
        </p:nvSpPr>
        <p:spPr>
          <a:xfrm>
            <a:off x="4762667" y="1225818"/>
            <a:ext cx="2315762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Evaluatie</a:t>
            </a:r>
            <a:endParaRPr lang="nl-NL" err="1">
              <a:solidFill>
                <a:schemeClr val="accent1"/>
              </a:solidFill>
            </a:endParaRP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D93B8106-3903-A91D-FFC0-75F476DB2F68}"/>
              </a:ext>
            </a:extLst>
          </p:cNvPr>
          <p:cNvSpPr/>
          <p:nvPr/>
        </p:nvSpPr>
        <p:spPr>
          <a:xfrm>
            <a:off x="2382552" y="2470408"/>
            <a:ext cx="3533184" cy="1229775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63E54483-6C3F-2B1C-EC2E-69C4885619ED}"/>
              </a:ext>
            </a:extLst>
          </p:cNvPr>
          <p:cNvSpPr/>
          <p:nvPr/>
        </p:nvSpPr>
        <p:spPr>
          <a:xfrm>
            <a:off x="6194994" y="2470408"/>
            <a:ext cx="3533184" cy="1229775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7B2D23E8-028E-4DBA-47AB-E60F38B0254E}"/>
              </a:ext>
            </a:extLst>
          </p:cNvPr>
          <p:cNvSpPr/>
          <p:nvPr/>
        </p:nvSpPr>
        <p:spPr>
          <a:xfrm>
            <a:off x="4285867" y="3994408"/>
            <a:ext cx="3533184" cy="1229775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B309411F-69A1-9A75-826A-851DD002B93E}"/>
              </a:ext>
            </a:extLst>
          </p:cNvPr>
          <p:cNvSpPr/>
          <p:nvPr/>
        </p:nvSpPr>
        <p:spPr>
          <a:xfrm>
            <a:off x="2821852" y="2867569"/>
            <a:ext cx="253261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Zitten we op de goede weg?</a:t>
            </a:r>
            <a:br>
              <a:rPr lang="nl-NL" sz="1600">
                <a:ea typeface="+mn-lt"/>
                <a:cs typeface="+mn-lt"/>
              </a:rPr>
            </a:br>
            <a:endParaRPr lang="nl-NL" sz="1600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38B7CAF4-199A-AE70-8434-34E3FD46EFE6}"/>
              </a:ext>
            </a:extLst>
          </p:cNvPr>
          <p:cNvSpPr/>
          <p:nvPr/>
        </p:nvSpPr>
        <p:spPr>
          <a:xfrm>
            <a:off x="6332559" y="2880708"/>
            <a:ext cx="3006529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Wat hebben wij als school nodig? </a:t>
            </a:r>
            <a:br>
              <a:rPr lang="nl-NL" sz="1600">
                <a:ea typeface="+mn-lt"/>
                <a:cs typeface="+mn-lt"/>
              </a:rPr>
            </a:br>
            <a:endParaRPr lang="nl-NL" sz="1600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3438937E-1B04-950F-6B6C-F53FA3EC179C}"/>
              </a:ext>
            </a:extLst>
          </p:cNvPr>
          <p:cNvSpPr/>
          <p:nvPr/>
        </p:nvSpPr>
        <p:spPr>
          <a:xfrm>
            <a:off x="4363936" y="4404708"/>
            <a:ext cx="337704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Wat heeft de leerling nodig?</a:t>
            </a:r>
            <a:br>
              <a:rPr lang="nl-NL" sz="1600">
                <a:ea typeface="+mn-lt"/>
                <a:cs typeface="+mn-lt"/>
              </a:rPr>
            </a:br>
            <a:endParaRPr lang="nl-NL" sz="1600"/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334AC880-1A4D-392D-27C1-61228B99AD02}"/>
              </a:ext>
            </a:extLst>
          </p:cNvPr>
          <p:cNvSpPr/>
          <p:nvPr/>
        </p:nvSpPr>
        <p:spPr>
          <a:xfrm>
            <a:off x="2384253" y="3675549"/>
            <a:ext cx="3538521" cy="32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4D2F7998-C4B1-088B-C177-99C5DB001EE2}"/>
              </a:ext>
            </a:extLst>
          </p:cNvPr>
          <p:cNvSpPr/>
          <p:nvPr/>
        </p:nvSpPr>
        <p:spPr>
          <a:xfrm>
            <a:off x="6187684" y="3688687"/>
            <a:ext cx="3538521" cy="32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6F1B4CB7-58AB-14E8-ED9C-CA3E3E5AA9EC}"/>
              </a:ext>
            </a:extLst>
          </p:cNvPr>
          <p:cNvSpPr/>
          <p:nvPr/>
        </p:nvSpPr>
        <p:spPr>
          <a:xfrm>
            <a:off x="4276116" y="5199549"/>
            <a:ext cx="3538521" cy="32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2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B7198232-BEBA-F8EE-3494-A8CBAEB116CC}"/>
              </a:ext>
            </a:extLst>
          </p:cNvPr>
          <p:cNvSpPr txBox="1"/>
          <p:nvPr/>
        </p:nvSpPr>
        <p:spPr>
          <a:xfrm>
            <a:off x="-1972" y="5374728"/>
            <a:ext cx="2302259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6" name="Rectangle: Top Corners Rounded 14">
            <a:extLst>
              <a:ext uri="{FF2B5EF4-FFF2-40B4-BE49-F238E27FC236}">
                <a16:creationId xmlns:a16="http://schemas.microsoft.com/office/drawing/2014/main" id="{1F668204-3CF7-4288-CBF8-DD0573C0906E}"/>
              </a:ext>
            </a:extLst>
          </p:cNvPr>
          <p:cNvSpPr/>
          <p:nvPr/>
        </p:nvSpPr>
        <p:spPr>
          <a:xfrm rot="5400000">
            <a:off x="3607594" y="-2333794"/>
            <a:ext cx="4500752" cy="11716345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C12418C-07E9-E1C3-D603-D5053FD04E8B}"/>
              </a:ext>
            </a:extLst>
          </p:cNvPr>
          <p:cNvSpPr/>
          <p:nvPr/>
        </p:nvSpPr>
        <p:spPr>
          <a:xfrm>
            <a:off x="1178250" y="2050443"/>
            <a:ext cx="4565113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Handelingsgerichte</a:t>
            </a:r>
            <a:endParaRPr lang="en-US" sz="3600" b="1">
              <a:solidFill>
                <a:schemeClr val="bg1"/>
              </a:solidFill>
              <a:latin typeface="MuseoSans-900"/>
              <a:ea typeface="+mn-lt"/>
              <a:cs typeface="+mn-lt"/>
            </a:endParaRPr>
          </a:p>
          <a:p>
            <a:r>
              <a:rPr lang="en-US" sz="3600" b="1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diagnostiek</a:t>
            </a:r>
            <a:br>
              <a:rPr lang="en-US" sz="3600" b="1">
                <a:solidFill>
                  <a:srgbClr val="871E6B"/>
                </a:solidFill>
                <a:latin typeface="MuseoSans-900"/>
                <a:ea typeface="+mn-lt"/>
                <a:cs typeface="+mn-lt"/>
              </a:rPr>
            </a:br>
            <a:endParaRPr lang="en-US" sz="3600" b="1">
              <a:solidFill>
                <a:srgbClr val="871E6B"/>
              </a:solidFill>
              <a:latin typeface="MuseoSans-90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E935595-04AA-D529-CBCF-F2E702995B17}"/>
              </a:ext>
            </a:extLst>
          </p:cNvPr>
          <p:cNvSpPr/>
          <p:nvPr/>
        </p:nvSpPr>
        <p:spPr>
          <a:xfrm>
            <a:off x="1179972" y="3504379"/>
            <a:ext cx="5224405" cy="18774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nl-NL" sz="1400">
              <a:solidFill>
                <a:schemeClr val="bg1"/>
              </a:solidFill>
            </a:endParaRPr>
          </a:p>
          <a:p>
            <a:pPr>
              <a:buClr>
                <a:srgbClr val="F5AB3C"/>
              </a:buClr>
            </a:pPr>
            <a:r>
              <a:rPr lang="nl-NL" sz="1400">
                <a:solidFill>
                  <a:schemeClr val="bg1"/>
                </a:solidFill>
                <a:latin typeface="Museo Sans 300"/>
                <a:cs typeface="Arial"/>
              </a:rPr>
              <a:t>Alleen onderzoek wanneer dit daadwerkelijk </a:t>
            </a:r>
          </a:p>
          <a:p>
            <a:r>
              <a:rPr lang="nl-NL" sz="1400">
                <a:solidFill>
                  <a:schemeClr val="bg1"/>
                </a:solidFill>
                <a:latin typeface="Museo Sans 300"/>
                <a:cs typeface="Arial"/>
              </a:rPr>
              <a:t>noodzakelijk is</a:t>
            </a:r>
          </a:p>
          <a:p>
            <a:pPr>
              <a:buClr>
                <a:srgbClr val="F5AB3C"/>
              </a:buClr>
            </a:pPr>
            <a:endParaRPr lang="nl-NL" sz="1400">
              <a:solidFill>
                <a:schemeClr val="bg1"/>
              </a:solidFill>
              <a:latin typeface="Museo Sans 300"/>
              <a:cs typeface="Arial"/>
            </a:endParaRPr>
          </a:p>
          <a:p>
            <a:r>
              <a:rPr lang="nl-NL" sz="1400">
                <a:solidFill>
                  <a:schemeClr val="bg1"/>
                </a:solidFill>
                <a:latin typeface="Museo Sans 300"/>
                <a:cs typeface="Arial"/>
              </a:rPr>
              <a:t>Belastend voor de leerling</a:t>
            </a:r>
            <a:endParaRPr lang="nl-NL">
              <a:solidFill>
                <a:schemeClr val="bg1"/>
              </a:solidFill>
              <a:latin typeface="Museo Sans 300"/>
              <a:cs typeface="Arial"/>
            </a:endParaRPr>
          </a:p>
          <a:p>
            <a:endParaRPr lang="nl-NL" sz="1400">
              <a:solidFill>
                <a:schemeClr val="bg1"/>
              </a:solidFill>
              <a:latin typeface="Museo Sans 300"/>
              <a:cs typeface="Arial"/>
            </a:endParaRPr>
          </a:p>
          <a:p>
            <a:r>
              <a:rPr lang="nl-NL" sz="1400">
                <a:solidFill>
                  <a:schemeClr val="bg1"/>
                </a:solidFill>
                <a:latin typeface="Museo Sans 300"/>
                <a:cs typeface="Arial"/>
              </a:rPr>
              <a:t>Selffulfilling</a:t>
            </a:r>
            <a:r>
              <a:rPr lang="nl-NL" sz="1400">
                <a:solidFill>
                  <a:schemeClr val="bg1"/>
                </a:solidFill>
              </a:rPr>
              <a:t> prophecy </a:t>
            </a:r>
            <a:endParaRPr lang="nl-NL">
              <a:solidFill>
                <a:schemeClr val="bg1"/>
              </a:solidFill>
            </a:endParaRPr>
          </a:p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en-US"/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82CED1B9-683E-EC4C-DE07-CF5637D3D2B6}"/>
              </a:ext>
            </a:extLst>
          </p:cNvPr>
          <p:cNvSpPr/>
          <p:nvPr/>
        </p:nvSpPr>
        <p:spPr>
          <a:xfrm rot="156896">
            <a:off x="6334974" y="829437"/>
            <a:ext cx="4810991" cy="5249108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Puzzelstukjes met effen opvulling">
            <a:extLst>
              <a:ext uri="{FF2B5EF4-FFF2-40B4-BE49-F238E27FC236}">
                <a16:creationId xmlns:a16="http://schemas.microsoft.com/office/drawing/2014/main" id="{06585768-D7D6-673B-0C30-ACB1E9F89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084" y="1968146"/>
            <a:ext cx="3260831" cy="32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1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43D6AE-00BD-4601-BB92-7B7EBCC5C396}"/>
              </a:ext>
            </a:extLst>
          </p:cNvPr>
          <p:cNvSpPr/>
          <p:nvPr/>
        </p:nvSpPr>
        <p:spPr>
          <a:xfrm>
            <a:off x="1927166" y="1982450"/>
            <a:ext cx="8337667" cy="144655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Wanneer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spreken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 we van </a:t>
            </a:r>
          </a:p>
          <a:p>
            <a:pPr algn="ctr"/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een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leerling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 met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een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lage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</a:rPr>
              <a:t>cognitie</a:t>
            </a:r>
            <a:r>
              <a:rPr lang="en-US" sz="4400" b="1" dirty="0">
                <a:solidFill>
                  <a:schemeClr val="accent1"/>
                </a:solidFill>
                <a:latin typeface="MuseoSans-90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8455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2">
            <a:extLst>
              <a:ext uri="{FF2B5EF4-FFF2-40B4-BE49-F238E27FC236}">
                <a16:creationId xmlns:a16="http://schemas.microsoft.com/office/drawing/2014/main" id="{7B79F1C0-21ED-D78F-1A5F-038DF03A08AE}"/>
              </a:ext>
            </a:extLst>
          </p:cNvPr>
          <p:cNvSpPr/>
          <p:nvPr/>
        </p:nvSpPr>
        <p:spPr>
          <a:xfrm>
            <a:off x="3612649" y="2674921"/>
            <a:ext cx="4983694" cy="155872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1308201-B246-764C-23F4-399F50615830}"/>
              </a:ext>
            </a:extLst>
          </p:cNvPr>
          <p:cNvSpPr/>
          <p:nvPr/>
        </p:nvSpPr>
        <p:spPr>
          <a:xfrm>
            <a:off x="3332629" y="1508284"/>
            <a:ext cx="4846263" cy="212365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871E6B"/>
                </a:solidFill>
                <a:latin typeface="MuseoSans-900"/>
                <a:ea typeface="+mn-lt"/>
                <a:cs typeface="+mn-lt"/>
              </a:rPr>
              <a:t>Handelingsadviezen</a:t>
            </a:r>
            <a:br>
              <a:rPr lang="en-US" sz="4400" b="1" dirty="0">
                <a:solidFill>
                  <a:srgbClr val="871E6B"/>
                </a:solidFill>
                <a:latin typeface="MuseoSans-900"/>
                <a:ea typeface="+mn-lt"/>
                <a:cs typeface="+mn-lt"/>
              </a:rPr>
            </a:br>
            <a:endParaRPr lang="en-US" sz="4400" b="1" dirty="0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  <a:p>
            <a:pPr algn="ctr"/>
            <a:endParaRPr lang="en-US" sz="4400" b="1" dirty="0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B813E8D5-209E-BDBA-A45A-774D1882ED52}"/>
              </a:ext>
            </a:extLst>
          </p:cNvPr>
          <p:cNvSpPr/>
          <p:nvPr/>
        </p:nvSpPr>
        <p:spPr>
          <a:xfrm>
            <a:off x="4158113" y="2987803"/>
            <a:ext cx="3912474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 dirty="0">
                <a:ea typeface="+mn-lt"/>
                <a:cs typeface="+mn-lt"/>
              </a:rPr>
              <a:t>Wat kun je in de klas </a:t>
            </a:r>
          </a:p>
          <a:p>
            <a:pPr algn="ctr"/>
            <a:r>
              <a:rPr lang="nl-NL" sz="1600" dirty="0">
                <a:ea typeface="+mn-lt"/>
                <a:cs typeface="+mn-lt"/>
              </a:rPr>
              <a:t>toepassen wanneer je verwacht of weet dat </a:t>
            </a:r>
          </a:p>
          <a:p>
            <a:pPr algn="ctr"/>
            <a:r>
              <a:rPr lang="nl-NL" sz="1600" dirty="0">
                <a:ea typeface="+mn-lt"/>
                <a:cs typeface="+mn-lt"/>
              </a:rPr>
              <a:t>een leerling een lage cognitie heeft?</a:t>
            </a:r>
            <a:br>
              <a:rPr lang="nl-NL" sz="1600" dirty="0">
                <a:ea typeface="+mn-lt"/>
                <a:cs typeface="+mn-lt"/>
              </a:rPr>
            </a:br>
            <a:endParaRPr lang="nl-NL" sz="1600" dirty="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9965AEC3-976C-EDE5-CC58-D42DA803F6CA}"/>
              </a:ext>
            </a:extLst>
          </p:cNvPr>
          <p:cNvSpPr/>
          <p:nvPr/>
        </p:nvSpPr>
        <p:spPr>
          <a:xfrm>
            <a:off x="3593843" y="4212271"/>
            <a:ext cx="5009970" cy="260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3169F1A-2B7D-F7E1-541D-C0E272626CED}"/>
              </a:ext>
            </a:extLst>
          </p:cNvPr>
          <p:cNvSpPr txBox="1"/>
          <p:nvPr/>
        </p:nvSpPr>
        <p:spPr>
          <a:xfrm>
            <a:off x="-1972" y="5357007"/>
            <a:ext cx="2287971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pic>
        <p:nvPicPr>
          <p:cNvPr id="14" name="Afbeelding 13" descr="Afbeelding met Magenta, roze, Lila&#10;&#10;Automatisch gegenereerde beschrijving">
            <a:extLst>
              <a:ext uri="{FF2B5EF4-FFF2-40B4-BE49-F238E27FC236}">
                <a16:creationId xmlns:a16="http://schemas.microsoft.com/office/drawing/2014/main" id="{A22FE09F-7212-B3ED-FC9B-B32CB26ED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683101"/>
            <a:ext cx="9144000" cy="428625"/>
          </a:xfrm>
          <a:prstGeom prst="rect">
            <a:avLst/>
          </a:prstGeom>
        </p:spPr>
      </p:pic>
      <p:sp>
        <p:nvSpPr>
          <p:cNvPr id="3" name="Rectangle 20">
            <a:extLst>
              <a:ext uri="{FF2B5EF4-FFF2-40B4-BE49-F238E27FC236}">
                <a16:creationId xmlns:a16="http://schemas.microsoft.com/office/drawing/2014/main" id="{B164EA57-4672-69F6-1FD5-D3AD64538E30}"/>
              </a:ext>
            </a:extLst>
          </p:cNvPr>
          <p:cNvSpPr/>
          <p:nvPr/>
        </p:nvSpPr>
        <p:spPr>
          <a:xfrm>
            <a:off x="3784767" y="4831711"/>
            <a:ext cx="4659165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 b="1" dirty="0">
                <a:ea typeface="+mn-lt"/>
                <a:cs typeface="+mn-lt"/>
              </a:rPr>
              <a:t>Onderzoek laat zien: de leerkracht doet er toe!</a:t>
            </a:r>
            <a:br>
              <a:rPr lang="nl-NL" sz="1600" b="1" dirty="0">
                <a:ea typeface="+mn-lt"/>
                <a:cs typeface="+mn-lt"/>
              </a:rPr>
            </a:b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3825927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6">
            <a:extLst>
              <a:ext uri="{FF2B5EF4-FFF2-40B4-BE49-F238E27FC236}">
                <a16:creationId xmlns:a16="http://schemas.microsoft.com/office/drawing/2014/main" id="{E1F18F13-CECE-B537-3555-131853904D8C}"/>
              </a:ext>
            </a:extLst>
          </p:cNvPr>
          <p:cNvSpPr txBox="1"/>
          <p:nvPr/>
        </p:nvSpPr>
        <p:spPr>
          <a:xfrm>
            <a:off x="-1971" y="5374728"/>
            <a:ext cx="2155754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4" name="Rectangle: Top Corners Rounded 14">
            <a:extLst>
              <a:ext uri="{FF2B5EF4-FFF2-40B4-BE49-F238E27FC236}">
                <a16:creationId xmlns:a16="http://schemas.microsoft.com/office/drawing/2014/main" id="{15D0F9A8-13B6-64B1-9CA5-A084289AD79E}"/>
              </a:ext>
            </a:extLst>
          </p:cNvPr>
          <p:cNvSpPr/>
          <p:nvPr/>
        </p:nvSpPr>
        <p:spPr>
          <a:xfrm rot="16200000">
            <a:off x="4258839" y="-2462271"/>
            <a:ext cx="4385566" cy="11450532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2B178BB-77C5-6041-4AC1-E7AC24089D78}"/>
              </a:ext>
            </a:extLst>
          </p:cNvPr>
          <p:cNvSpPr/>
          <p:nvPr/>
        </p:nvSpPr>
        <p:spPr>
          <a:xfrm>
            <a:off x="6769204" y="2085885"/>
            <a:ext cx="4901810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Handelingsadviezen</a:t>
            </a:r>
            <a: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: 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instructie</a:t>
            </a:r>
            <a:b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</a:br>
            <a:endParaRPr lang="en-US" sz="3600" b="1" dirty="0">
              <a:solidFill>
                <a:schemeClr val="bg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793C823-52E5-B43D-9AA1-EDB7BD13E791}"/>
              </a:ext>
            </a:extLst>
          </p:cNvPr>
          <p:cNvSpPr/>
          <p:nvPr/>
        </p:nvSpPr>
        <p:spPr>
          <a:xfrm>
            <a:off x="6859530" y="3008193"/>
            <a:ext cx="4940871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nl-NL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bg1"/>
                </a:solidFill>
                <a:latin typeface="Museo Sans 300"/>
                <a:cs typeface="Arial"/>
              </a:rPr>
              <a:t>Pre-teaching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400" dirty="0">
                <a:solidFill>
                  <a:schemeClr val="bg1"/>
                </a:solidFill>
                <a:latin typeface="Museo Sans 300"/>
                <a:cs typeface="Arial"/>
              </a:rPr>
              <a:t>Activeren van voorkennis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Placeholder 8" descr="Afbeelding met persoon, overdekt, Menselijk gezicht, kleding&#10;&#10;Automatisch gegenereerde beschrijving">
            <a:extLst>
              <a:ext uri="{FF2B5EF4-FFF2-40B4-BE49-F238E27FC236}">
                <a16:creationId xmlns:a16="http://schemas.microsoft.com/office/drawing/2014/main" id="{6F333A58-250A-6602-CFEC-38406634D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3" b="13853"/>
          <a:stretch/>
        </p:blipFill>
        <p:spPr>
          <a:xfrm>
            <a:off x="1390835" y="599064"/>
            <a:ext cx="4845409" cy="5249108"/>
          </a:xfrm>
          <a:custGeom>
            <a:avLst/>
            <a:gdLst>
              <a:gd name="connsiteX0" fmla="*/ 303092 w 4810991"/>
              <a:gd name="connsiteY0" fmla="*/ 0 h 5249108"/>
              <a:gd name="connsiteX1" fmla="*/ 4507899 w 4810991"/>
              <a:gd name="connsiteY1" fmla="*/ 0 h 5249108"/>
              <a:gd name="connsiteX2" fmla="*/ 4810991 w 4810991"/>
              <a:gd name="connsiteY2" fmla="*/ 303092 h 5249108"/>
              <a:gd name="connsiteX3" fmla="*/ 4810991 w 4810991"/>
              <a:gd name="connsiteY3" fmla="*/ 4946016 h 5249108"/>
              <a:gd name="connsiteX4" fmla="*/ 4507899 w 4810991"/>
              <a:gd name="connsiteY4" fmla="*/ 5249108 h 5249108"/>
              <a:gd name="connsiteX5" fmla="*/ 303092 w 4810991"/>
              <a:gd name="connsiteY5" fmla="*/ 5249108 h 5249108"/>
              <a:gd name="connsiteX6" fmla="*/ 0 w 4810991"/>
              <a:gd name="connsiteY6" fmla="*/ 4946016 h 5249108"/>
              <a:gd name="connsiteX7" fmla="*/ 0 w 4810991"/>
              <a:gd name="connsiteY7" fmla="*/ 303092 h 5249108"/>
              <a:gd name="connsiteX8" fmla="*/ 303092 w 4810991"/>
              <a:gd name="connsiteY8" fmla="*/ 0 h 524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0991" h="5249108">
                <a:moveTo>
                  <a:pt x="303092" y="0"/>
                </a:moveTo>
                <a:lnTo>
                  <a:pt x="4507899" y="0"/>
                </a:lnTo>
                <a:cubicBezTo>
                  <a:pt x="4675292" y="0"/>
                  <a:pt x="4810991" y="135699"/>
                  <a:pt x="4810991" y="303092"/>
                </a:cubicBezTo>
                <a:lnTo>
                  <a:pt x="4810991" y="4946016"/>
                </a:lnTo>
                <a:cubicBezTo>
                  <a:pt x="4810991" y="5113409"/>
                  <a:pt x="4675292" y="5249108"/>
                  <a:pt x="4507899" y="5249108"/>
                </a:cubicBezTo>
                <a:lnTo>
                  <a:pt x="303092" y="5249108"/>
                </a:lnTo>
                <a:cubicBezTo>
                  <a:pt x="135699" y="5249108"/>
                  <a:pt x="0" y="5113409"/>
                  <a:pt x="0" y="4946016"/>
                </a:cubicBezTo>
                <a:lnTo>
                  <a:pt x="0" y="303092"/>
                </a:lnTo>
                <a:cubicBezTo>
                  <a:pt x="0" y="135699"/>
                  <a:pt x="135699" y="0"/>
                  <a:pt x="303092" y="0"/>
                </a:cubicBezTo>
                <a:close/>
              </a:path>
            </a:pathLst>
          </a:custGeom>
          <a:ln>
            <a:noFill/>
          </a:ln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A9B1400D-9DFD-C8EA-010F-599FBD1183DE}"/>
              </a:ext>
            </a:extLst>
          </p:cNvPr>
          <p:cNvSpPr/>
          <p:nvPr/>
        </p:nvSpPr>
        <p:spPr>
          <a:xfrm rot="188523">
            <a:off x="1390834" y="599064"/>
            <a:ext cx="4810991" cy="5249108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43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F1308201-B246-764C-23F4-399F50615830}"/>
              </a:ext>
            </a:extLst>
          </p:cNvPr>
          <p:cNvSpPr/>
          <p:nvPr/>
        </p:nvSpPr>
        <p:spPr>
          <a:xfrm>
            <a:off x="2425700" y="961680"/>
            <a:ext cx="7340599" cy="212365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871E6B"/>
                </a:solidFill>
                <a:latin typeface="MuseoSans-900"/>
                <a:ea typeface="+mn-lt"/>
                <a:cs typeface="+mn-lt"/>
              </a:rPr>
              <a:t>Handelingsadviezen</a:t>
            </a:r>
            <a:r>
              <a:rPr lang="en-US" sz="4400" b="1" dirty="0">
                <a:solidFill>
                  <a:srgbClr val="871E6B"/>
                </a:solidFill>
                <a:latin typeface="MuseoSans-900"/>
                <a:ea typeface="+mn-lt"/>
                <a:cs typeface="+mn-lt"/>
              </a:rPr>
              <a:t>: </a:t>
            </a:r>
            <a:r>
              <a:rPr lang="en-US" sz="4400" b="1" dirty="0" err="1">
                <a:solidFill>
                  <a:srgbClr val="871E6B"/>
                </a:solidFill>
                <a:latin typeface="MuseoSans-900"/>
                <a:ea typeface="+mn-lt"/>
                <a:cs typeface="+mn-lt"/>
              </a:rPr>
              <a:t>instructie</a:t>
            </a:r>
            <a:br>
              <a:rPr lang="en-US" sz="4400" b="1" dirty="0">
                <a:solidFill>
                  <a:srgbClr val="871E6B"/>
                </a:solidFill>
                <a:latin typeface="MuseoSans-900"/>
                <a:ea typeface="+mn-lt"/>
                <a:cs typeface="+mn-lt"/>
              </a:rPr>
            </a:br>
            <a:endParaRPr lang="en-US" sz="4400" b="1" dirty="0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  <a:p>
            <a:pPr algn="ctr"/>
            <a:endParaRPr lang="en-US" sz="4400" b="1" dirty="0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3169F1A-2B7D-F7E1-541D-C0E272626CED}"/>
              </a:ext>
            </a:extLst>
          </p:cNvPr>
          <p:cNvSpPr txBox="1"/>
          <p:nvPr/>
        </p:nvSpPr>
        <p:spPr>
          <a:xfrm>
            <a:off x="-1971" y="5357007"/>
            <a:ext cx="2087946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pic>
        <p:nvPicPr>
          <p:cNvPr id="14" name="Afbeelding 13" descr="Afbeelding met Magenta, roze, Lila&#10;&#10;Automatisch gegenereerde beschrijving">
            <a:extLst>
              <a:ext uri="{FF2B5EF4-FFF2-40B4-BE49-F238E27FC236}">
                <a16:creationId xmlns:a16="http://schemas.microsoft.com/office/drawing/2014/main" id="{A22FE09F-7212-B3ED-FC9B-B32CB26ED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683101"/>
            <a:ext cx="9144000" cy="428625"/>
          </a:xfrm>
          <a:prstGeom prst="rect">
            <a:avLst/>
          </a:prstGeom>
        </p:spPr>
      </p:pic>
      <p:pic>
        <p:nvPicPr>
          <p:cNvPr id="2" name="Tijdelijke aanduiding voor inhoud 5">
            <a:extLst>
              <a:ext uri="{FF2B5EF4-FFF2-40B4-BE49-F238E27FC236}">
                <a16:creationId xmlns:a16="http://schemas.microsoft.com/office/drawing/2014/main" id="{491BDEF8-0F29-5D94-BC5E-E1D5BC59D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113" y="2188911"/>
            <a:ext cx="8359774" cy="30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98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4">
            <a:extLst>
              <a:ext uri="{FF2B5EF4-FFF2-40B4-BE49-F238E27FC236}">
                <a16:creationId xmlns:a16="http://schemas.microsoft.com/office/drawing/2014/main" id="{15D0F9A8-13B6-64B1-9CA5-A084289AD79E}"/>
              </a:ext>
            </a:extLst>
          </p:cNvPr>
          <p:cNvSpPr/>
          <p:nvPr/>
        </p:nvSpPr>
        <p:spPr>
          <a:xfrm rot="16200000">
            <a:off x="4730796" y="-1774635"/>
            <a:ext cx="4601245" cy="10290937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2B178BB-77C5-6041-4AC1-E7AC24089D78}"/>
              </a:ext>
            </a:extLst>
          </p:cNvPr>
          <p:cNvSpPr/>
          <p:nvPr/>
        </p:nvSpPr>
        <p:spPr>
          <a:xfrm>
            <a:off x="6929643" y="1419259"/>
            <a:ext cx="4901810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Handelingsadviezen</a:t>
            </a:r>
            <a:r>
              <a:rPr lang="en-US" sz="3600" b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: </a:t>
            </a:r>
          </a:p>
          <a:p>
            <a:r>
              <a:rPr lang="en-US" sz="3600" b="1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instructie</a:t>
            </a:r>
            <a:br>
              <a:rPr lang="en-US" sz="3600" b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</a:br>
            <a:endParaRPr lang="en-US" sz="3600" b="1">
              <a:solidFill>
                <a:schemeClr val="bg1"/>
              </a:solidFill>
              <a:latin typeface="MuseoSans-900"/>
              <a:ea typeface="+mn-lt"/>
              <a:cs typeface="+mn-lt"/>
            </a:endParaRPr>
          </a:p>
          <a:p>
            <a:endParaRPr lang="en-US" sz="3600" b="1">
              <a:solidFill>
                <a:schemeClr val="bg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793C823-52E5-B43D-9AA1-EDB7BD13E791}"/>
              </a:ext>
            </a:extLst>
          </p:cNvPr>
          <p:cNvSpPr/>
          <p:nvPr/>
        </p:nvSpPr>
        <p:spPr>
          <a:xfrm>
            <a:off x="6970009" y="2285403"/>
            <a:ext cx="4940871" cy="33701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nl-NL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 err="1">
                <a:solidFill>
                  <a:schemeClr val="bg1"/>
                </a:solidFill>
                <a:latin typeface="Museo Sans 300"/>
                <a:cs typeface="Arial"/>
              </a:rPr>
              <a:t>Lesdoel</a:t>
            </a:r>
            <a:endParaRPr lang="nl-NL" sz="1600" dirty="0">
              <a:solidFill>
                <a:schemeClr val="bg1"/>
              </a:solidFill>
              <a:latin typeface="Museo Sans 300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Bondige en duidelijke instructie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Visuele ondersteuning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 err="1">
                <a:solidFill>
                  <a:schemeClr val="bg1"/>
                </a:solidFill>
                <a:latin typeface="Museo Sans 300"/>
                <a:cs typeface="Arial"/>
              </a:rPr>
              <a:t>Voorstructureren</a:t>
            </a: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Concreet materiaal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Verbinden aan praktijksituatie (betekenisvol)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Verlengde instructie</a:t>
            </a:r>
            <a:endParaRPr lang="nl-NL" sz="20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1A16C0C9-FF39-0847-8532-F00F75D3F09C}"/>
              </a:ext>
            </a:extLst>
          </p:cNvPr>
          <p:cNvSpPr/>
          <p:nvPr/>
        </p:nvSpPr>
        <p:spPr>
          <a:xfrm>
            <a:off x="2235824" y="1419259"/>
            <a:ext cx="3981181" cy="1480457"/>
          </a:xfrm>
          <a:prstGeom prst="roundRect">
            <a:avLst>
              <a:gd name="adj" fmla="val 758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AB5EE6-410F-3C74-A6CA-E68D88472C66}"/>
              </a:ext>
            </a:extLst>
          </p:cNvPr>
          <p:cNvSpPr/>
          <p:nvPr/>
        </p:nvSpPr>
        <p:spPr>
          <a:xfrm>
            <a:off x="2356828" y="1620878"/>
            <a:ext cx="3739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3"/>
              </a:buClr>
            </a:pPr>
            <a:r>
              <a:rPr lang="nl-NL" i="1" dirty="0">
                <a:solidFill>
                  <a:schemeClr val="accent1"/>
                </a:solidFill>
              </a:rPr>
              <a:t>Weet je nog…? </a:t>
            </a:r>
          </a:p>
          <a:p>
            <a:pPr algn="ctr">
              <a:spcBef>
                <a:spcPts val="1200"/>
              </a:spcBef>
              <a:buClr>
                <a:schemeClr val="accent3"/>
              </a:buClr>
            </a:pPr>
            <a:r>
              <a:rPr lang="nl-NL" dirty="0">
                <a:solidFill>
                  <a:schemeClr val="accent1"/>
                </a:solidFill>
              </a:rPr>
              <a:t>Belemmeringen in taal, begrip en geheugen.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9E18751C-754A-015C-49BF-FD1365E4A5B9}"/>
              </a:ext>
            </a:extLst>
          </p:cNvPr>
          <p:cNvSpPr/>
          <p:nvPr/>
        </p:nvSpPr>
        <p:spPr>
          <a:xfrm>
            <a:off x="2235825" y="3075002"/>
            <a:ext cx="3981182" cy="2241782"/>
          </a:xfrm>
          <a:prstGeom prst="roundRect">
            <a:avLst>
              <a:gd name="adj" fmla="val 758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A04415E-7F8C-F0DD-3B7B-D60EE4B63EBD}"/>
              </a:ext>
            </a:extLst>
          </p:cNvPr>
          <p:cNvSpPr/>
          <p:nvPr/>
        </p:nvSpPr>
        <p:spPr>
          <a:xfrm>
            <a:off x="2371116" y="3263052"/>
            <a:ext cx="37391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3"/>
              </a:buClr>
            </a:pPr>
            <a:r>
              <a:rPr lang="nl-NL" i="1" dirty="0">
                <a:solidFill>
                  <a:schemeClr val="accent1"/>
                </a:solidFill>
              </a:rPr>
              <a:t>Wijze lessen uit de wetenschap</a:t>
            </a:r>
            <a:endParaRPr lang="nl-NL" dirty="0">
              <a:solidFill>
                <a:schemeClr val="accent1"/>
              </a:solidFill>
            </a:endParaRPr>
          </a:p>
          <a:p>
            <a:pPr algn="ctr">
              <a:spcBef>
                <a:spcPts val="1200"/>
              </a:spcBef>
              <a:buClr>
                <a:schemeClr val="accent3"/>
              </a:buClr>
            </a:pPr>
            <a:r>
              <a:rPr lang="nl-NL" dirty="0">
                <a:solidFill>
                  <a:schemeClr val="accent1"/>
                </a:solidFill>
              </a:rPr>
              <a:t>Het is belangrijk dat we bij lesgeven de capaciteit van het werkgeheugen van de leerling niet overbelasten, maar wel optimaal gebruik van maken. </a:t>
            </a:r>
          </a:p>
        </p:txBody>
      </p:sp>
    </p:spTree>
    <p:extLst>
      <p:ext uri="{BB962C8B-B14F-4D97-AF65-F5344CB8AC3E}">
        <p14:creationId xmlns:p14="http://schemas.microsoft.com/office/powerpoint/2010/main" val="1754029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Top Corners Rounded 2">
            <a:extLst>
              <a:ext uri="{FF2B5EF4-FFF2-40B4-BE49-F238E27FC236}">
                <a16:creationId xmlns:a16="http://schemas.microsoft.com/office/drawing/2014/main" id="{7FFF7751-3B86-2CA5-45A1-7FB9344C0FDA}"/>
              </a:ext>
            </a:extLst>
          </p:cNvPr>
          <p:cNvSpPr/>
          <p:nvPr/>
        </p:nvSpPr>
        <p:spPr>
          <a:xfrm>
            <a:off x="861155" y="2415898"/>
            <a:ext cx="3387436" cy="134942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Top Corners Rounded 3">
            <a:extLst>
              <a:ext uri="{FF2B5EF4-FFF2-40B4-BE49-F238E27FC236}">
                <a16:creationId xmlns:a16="http://schemas.microsoft.com/office/drawing/2014/main" id="{E8688778-3ADD-2173-B318-47EC87D3B77F}"/>
              </a:ext>
            </a:extLst>
          </p:cNvPr>
          <p:cNvSpPr/>
          <p:nvPr/>
        </p:nvSpPr>
        <p:spPr>
          <a:xfrm>
            <a:off x="4432164" y="2415898"/>
            <a:ext cx="3387436" cy="134942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Top Corners Rounded 4">
            <a:extLst>
              <a:ext uri="{FF2B5EF4-FFF2-40B4-BE49-F238E27FC236}">
                <a16:creationId xmlns:a16="http://schemas.microsoft.com/office/drawing/2014/main" id="{714571CD-D7FA-402D-A643-DDEDCC1B6197}"/>
              </a:ext>
            </a:extLst>
          </p:cNvPr>
          <p:cNvSpPr/>
          <p:nvPr/>
        </p:nvSpPr>
        <p:spPr>
          <a:xfrm>
            <a:off x="8003173" y="2415898"/>
            <a:ext cx="3387436" cy="134942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Top Corners Rounded 26">
            <a:extLst>
              <a:ext uri="{FF2B5EF4-FFF2-40B4-BE49-F238E27FC236}">
                <a16:creationId xmlns:a16="http://schemas.microsoft.com/office/drawing/2014/main" id="{98AF6DF5-A710-669E-AB8D-C39CEAF12719}"/>
              </a:ext>
            </a:extLst>
          </p:cNvPr>
          <p:cNvSpPr/>
          <p:nvPr/>
        </p:nvSpPr>
        <p:spPr>
          <a:xfrm>
            <a:off x="2646660" y="4053488"/>
            <a:ext cx="3387436" cy="134942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Top Corners Rounded 27">
            <a:extLst>
              <a:ext uri="{FF2B5EF4-FFF2-40B4-BE49-F238E27FC236}">
                <a16:creationId xmlns:a16="http://schemas.microsoft.com/office/drawing/2014/main" id="{AE8B76D8-E4C4-52C3-E114-4F01FB9691A3}"/>
              </a:ext>
            </a:extLst>
          </p:cNvPr>
          <p:cNvSpPr/>
          <p:nvPr/>
        </p:nvSpPr>
        <p:spPr>
          <a:xfrm>
            <a:off x="6217669" y="4053488"/>
            <a:ext cx="3387436" cy="134942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25C4E8C7-9F22-AA3C-F121-155D10230DF0}"/>
              </a:ext>
            </a:extLst>
          </p:cNvPr>
          <p:cNvSpPr/>
          <p:nvPr/>
        </p:nvSpPr>
        <p:spPr>
          <a:xfrm>
            <a:off x="1734903" y="1077696"/>
            <a:ext cx="8196283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Handelingsadviezen</a:t>
            </a:r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: </a:t>
            </a:r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aan</a:t>
            </a:r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 het </a:t>
            </a:r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werk</a:t>
            </a:r>
            <a:endParaRPr lang="nl-NL" err="1">
              <a:solidFill>
                <a:schemeClr val="accent1"/>
              </a:solidFill>
            </a:endParaRPr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C4FDD2FC-A3CD-A3A5-B4BC-481F7DC053FA}"/>
              </a:ext>
            </a:extLst>
          </p:cNvPr>
          <p:cNvSpPr/>
          <p:nvPr/>
        </p:nvSpPr>
        <p:spPr>
          <a:xfrm>
            <a:off x="4432164" y="3719601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303C9F5B-F634-D7E0-973D-CA7AA8434C67}"/>
              </a:ext>
            </a:extLst>
          </p:cNvPr>
          <p:cNvSpPr/>
          <p:nvPr/>
        </p:nvSpPr>
        <p:spPr>
          <a:xfrm>
            <a:off x="8003173" y="3719601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E7236B1B-B4F2-D9EE-1DD9-8132EF615372}"/>
              </a:ext>
            </a:extLst>
          </p:cNvPr>
          <p:cNvSpPr/>
          <p:nvPr/>
        </p:nvSpPr>
        <p:spPr>
          <a:xfrm>
            <a:off x="861155" y="3719601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0">
            <a:extLst>
              <a:ext uri="{FF2B5EF4-FFF2-40B4-BE49-F238E27FC236}">
                <a16:creationId xmlns:a16="http://schemas.microsoft.com/office/drawing/2014/main" id="{84BA3B68-E7AD-1E52-D308-ACA2B6E33AF8}"/>
              </a:ext>
            </a:extLst>
          </p:cNvPr>
          <p:cNvSpPr/>
          <p:nvPr/>
        </p:nvSpPr>
        <p:spPr>
          <a:xfrm>
            <a:off x="992773" y="2859902"/>
            <a:ext cx="312420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Visuele ondersteuning</a:t>
            </a:r>
            <a:endParaRPr lang="nl-NL"/>
          </a:p>
        </p:txBody>
      </p:sp>
      <p:sp>
        <p:nvSpPr>
          <p:cNvPr id="56" name="Rectangle 21">
            <a:extLst>
              <a:ext uri="{FF2B5EF4-FFF2-40B4-BE49-F238E27FC236}">
                <a16:creationId xmlns:a16="http://schemas.microsoft.com/office/drawing/2014/main" id="{9B419CDC-7E59-C9B6-E952-EEA00869EAF5}"/>
              </a:ext>
            </a:extLst>
          </p:cNvPr>
          <p:cNvSpPr/>
          <p:nvPr/>
        </p:nvSpPr>
        <p:spPr>
          <a:xfrm>
            <a:off x="4944782" y="2859902"/>
            <a:ext cx="236220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 err="1">
                <a:ea typeface="+mn-lt"/>
                <a:cs typeface="+mn-lt"/>
              </a:rPr>
              <a:t>Compacten</a:t>
            </a:r>
            <a:r>
              <a:rPr lang="nl-NL" sz="1600">
                <a:ea typeface="+mn-lt"/>
                <a:cs typeface="+mn-lt"/>
              </a:rPr>
              <a:t> van de lesstof. Baken af. </a:t>
            </a:r>
            <a:endParaRPr lang="nl-NL"/>
          </a:p>
        </p:txBody>
      </p:sp>
      <p:sp>
        <p:nvSpPr>
          <p:cNvPr id="58" name="Rectangle 22">
            <a:extLst>
              <a:ext uri="{FF2B5EF4-FFF2-40B4-BE49-F238E27FC236}">
                <a16:creationId xmlns:a16="http://schemas.microsoft.com/office/drawing/2014/main" id="{E251C544-ED27-E0FE-AE2C-3438E714C568}"/>
              </a:ext>
            </a:extLst>
          </p:cNvPr>
          <p:cNvSpPr/>
          <p:nvPr/>
        </p:nvSpPr>
        <p:spPr>
          <a:xfrm>
            <a:off x="8134791" y="2859902"/>
            <a:ext cx="3124200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700">
                <a:ea typeface="+mn-lt"/>
                <a:cs typeface="+mn-lt"/>
              </a:rPr>
              <a:t>Leeromgeving: Rustige werkplek</a:t>
            </a:r>
            <a:endParaRPr lang="nl-NL"/>
          </a:p>
          <a:p>
            <a:endParaRPr lang="nl-NL"/>
          </a:p>
        </p:txBody>
      </p:sp>
      <p:sp>
        <p:nvSpPr>
          <p:cNvPr id="60" name="Rectangle 35">
            <a:extLst>
              <a:ext uri="{FF2B5EF4-FFF2-40B4-BE49-F238E27FC236}">
                <a16:creationId xmlns:a16="http://schemas.microsoft.com/office/drawing/2014/main" id="{FD2543BC-E196-8EEA-5E67-7A6A66D2D735}"/>
              </a:ext>
            </a:extLst>
          </p:cNvPr>
          <p:cNvSpPr/>
          <p:nvPr/>
        </p:nvSpPr>
        <p:spPr>
          <a:xfrm>
            <a:off x="2778278" y="4500604"/>
            <a:ext cx="312420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Begeleide </a:t>
            </a:r>
            <a:r>
              <a:rPr lang="nl-NL" sz="1600" err="1">
                <a:ea typeface="+mn-lt"/>
                <a:cs typeface="+mn-lt"/>
              </a:rPr>
              <a:t>inoefening</a:t>
            </a:r>
            <a:endParaRPr lang="nl-NL"/>
          </a:p>
        </p:txBody>
      </p:sp>
      <p:sp>
        <p:nvSpPr>
          <p:cNvPr id="62" name="Rectangle 36">
            <a:extLst>
              <a:ext uri="{FF2B5EF4-FFF2-40B4-BE49-F238E27FC236}">
                <a16:creationId xmlns:a16="http://schemas.microsoft.com/office/drawing/2014/main" id="{19F0BBFD-6203-A6A6-0D6A-FEBCAFE24695}"/>
              </a:ext>
            </a:extLst>
          </p:cNvPr>
          <p:cNvSpPr/>
          <p:nvPr/>
        </p:nvSpPr>
        <p:spPr>
          <a:xfrm>
            <a:off x="6217669" y="4500604"/>
            <a:ext cx="3387436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Voldoende oefen- en leertijd.</a:t>
            </a:r>
            <a:endParaRPr lang="nl-NL"/>
          </a:p>
        </p:txBody>
      </p:sp>
      <p:sp>
        <p:nvSpPr>
          <p:cNvPr id="64" name="Rectangle 11">
            <a:extLst>
              <a:ext uri="{FF2B5EF4-FFF2-40B4-BE49-F238E27FC236}">
                <a16:creationId xmlns:a16="http://schemas.microsoft.com/office/drawing/2014/main" id="{E538DA5B-5CF7-90B0-C894-F3E420433840}"/>
              </a:ext>
            </a:extLst>
          </p:cNvPr>
          <p:cNvSpPr/>
          <p:nvPr/>
        </p:nvSpPr>
        <p:spPr>
          <a:xfrm>
            <a:off x="2646625" y="5378071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11">
            <a:extLst>
              <a:ext uri="{FF2B5EF4-FFF2-40B4-BE49-F238E27FC236}">
                <a16:creationId xmlns:a16="http://schemas.microsoft.com/office/drawing/2014/main" id="{AF86EFE0-6179-3CA9-6EE7-3329784CD63B}"/>
              </a:ext>
            </a:extLst>
          </p:cNvPr>
          <p:cNvSpPr/>
          <p:nvPr/>
        </p:nvSpPr>
        <p:spPr>
          <a:xfrm>
            <a:off x="6217566" y="5355659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7A6537F-122C-5734-698D-2F7A7ABDC47C}"/>
              </a:ext>
            </a:extLst>
          </p:cNvPr>
          <p:cNvSpPr/>
          <p:nvPr/>
        </p:nvSpPr>
        <p:spPr>
          <a:xfrm>
            <a:off x="5121746" y="6267243"/>
            <a:ext cx="6776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chemeClr val="accent3"/>
              </a:buClr>
            </a:pPr>
            <a:r>
              <a:rPr lang="nl-NL" i="1">
                <a:solidFill>
                  <a:schemeClr val="accent1"/>
                </a:solidFill>
              </a:rPr>
              <a:t>En bouw voldoende beweegmomenten en interactieve taken in!</a:t>
            </a: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27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4">
            <a:extLst>
              <a:ext uri="{FF2B5EF4-FFF2-40B4-BE49-F238E27FC236}">
                <a16:creationId xmlns:a16="http://schemas.microsoft.com/office/drawing/2014/main" id="{15D0F9A8-13B6-64B1-9CA5-A084289AD79E}"/>
              </a:ext>
            </a:extLst>
          </p:cNvPr>
          <p:cNvSpPr/>
          <p:nvPr/>
        </p:nvSpPr>
        <p:spPr>
          <a:xfrm rot="16200000">
            <a:off x="4258839" y="-2462271"/>
            <a:ext cx="4385566" cy="11450532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2B178BB-77C5-6041-4AC1-E7AC24089D78}"/>
              </a:ext>
            </a:extLst>
          </p:cNvPr>
          <p:cNvSpPr/>
          <p:nvPr/>
        </p:nvSpPr>
        <p:spPr>
          <a:xfrm>
            <a:off x="6929230" y="2499507"/>
            <a:ext cx="541700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De 3 </a:t>
            </a:r>
            <a:r>
              <a:rPr lang="en-US" sz="3600" b="1" dirty="0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vitamines</a:t>
            </a:r>
            <a: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 van </a:t>
            </a:r>
            <a:r>
              <a:rPr lang="en-US" sz="3600" b="1" dirty="0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groei</a:t>
            </a:r>
            <a: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!</a:t>
            </a:r>
            <a:b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</a:br>
            <a:endParaRPr lang="en-US" sz="3600" b="1" dirty="0">
              <a:solidFill>
                <a:schemeClr val="bg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A9B1400D-9DFD-C8EA-010F-599FBD1183DE}"/>
              </a:ext>
            </a:extLst>
          </p:cNvPr>
          <p:cNvSpPr/>
          <p:nvPr/>
        </p:nvSpPr>
        <p:spPr>
          <a:xfrm rot="-180000">
            <a:off x="1390834" y="599064"/>
            <a:ext cx="4810991" cy="5249108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711E217-65D6-7EAA-0E39-8DBC482F2BB9}"/>
              </a:ext>
            </a:extLst>
          </p:cNvPr>
          <p:cNvSpPr/>
          <p:nvPr/>
        </p:nvSpPr>
        <p:spPr>
          <a:xfrm>
            <a:off x="2457972" y="661933"/>
            <a:ext cx="2860766" cy="281504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Verbondenheid </a:t>
            </a:r>
          </a:p>
          <a:p>
            <a:pPr algn="ctr"/>
            <a:r>
              <a:rPr lang="nl-NL" dirty="0"/>
              <a:t>(Ik hoor erbij)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7321CC91-F86D-F8F7-0494-C3C271C3BB61}"/>
              </a:ext>
            </a:extLst>
          </p:cNvPr>
          <p:cNvSpPr/>
          <p:nvPr/>
        </p:nvSpPr>
        <p:spPr>
          <a:xfrm>
            <a:off x="3813807" y="2499507"/>
            <a:ext cx="2860766" cy="281504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Competentie </a:t>
            </a:r>
          </a:p>
          <a:p>
            <a:pPr algn="ctr"/>
            <a:r>
              <a:rPr lang="nl-NL" dirty="0"/>
              <a:t>(Ik kan het)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1828C152-8C4E-C917-C81F-2C2349F98AD7}"/>
              </a:ext>
            </a:extLst>
          </p:cNvPr>
          <p:cNvSpPr/>
          <p:nvPr/>
        </p:nvSpPr>
        <p:spPr>
          <a:xfrm>
            <a:off x="949770" y="2477734"/>
            <a:ext cx="2860766" cy="2815046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Autonomie </a:t>
            </a:r>
          </a:p>
          <a:p>
            <a:pPr algn="ctr"/>
            <a:r>
              <a:rPr lang="nl-NL" dirty="0"/>
              <a:t>(Ik kan het zelf)</a:t>
            </a:r>
          </a:p>
        </p:txBody>
      </p:sp>
    </p:spTree>
    <p:extLst>
      <p:ext uri="{BB962C8B-B14F-4D97-AF65-F5344CB8AC3E}">
        <p14:creationId xmlns:p14="http://schemas.microsoft.com/office/powerpoint/2010/main" val="38595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4">
            <a:extLst>
              <a:ext uri="{FF2B5EF4-FFF2-40B4-BE49-F238E27FC236}">
                <a16:creationId xmlns:a16="http://schemas.microsoft.com/office/drawing/2014/main" id="{15D0F9A8-13B6-64B1-9CA5-A084289AD79E}"/>
              </a:ext>
            </a:extLst>
          </p:cNvPr>
          <p:cNvSpPr/>
          <p:nvPr/>
        </p:nvSpPr>
        <p:spPr>
          <a:xfrm rot="16200000">
            <a:off x="4258839" y="-2462271"/>
            <a:ext cx="4385566" cy="11450532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2B178BB-77C5-6041-4AC1-E7AC24089D78}"/>
              </a:ext>
            </a:extLst>
          </p:cNvPr>
          <p:cNvSpPr/>
          <p:nvPr/>
        </p:nvSpPr>
        <p:spPr>
          <a:xfrm>
            <a:off x="6759887" y="1469292"/>
            <a:ext cx="4901810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Handelingsadviezen</a:t>
            </a:r>
            <a: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: 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Overig</a:t>
            </a:r>
            <a: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  <a:t> </a:t>
            </a:r>
            <a:br>
              <a:rPr lang="en-US" sz="3600" b="1" dirty="0">
                <a:solidFill>
                  <a:schemeClr val="bg1"/>
                </a:solidFill>
                <a:latin typeface="MuseoSans-900"/>
                <a:ea typeface="+mn-lt"/>
                <a:cs typeface="+mn-lt"/>
              </a:rPr>
            </a:br>
            <a:endParaRPr lang="en-US" sz="3600" b="1" dirty="0">
              <a:solidFill>
                <a:schemeClr val="bg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793C823-52E5-B43D-9AA1-EDB7BD13E791}"/>
              </a:ext>
            </a:extLst>
          </p:cNvPr>
          <p:cNvSpPr/>
          <p:nvPr/>
        </p:nvSpPr>
        <p:spPr>
          <a:xfrm>
            <a:off x="6469950" y="2514601"/>
            <a:ext cx="5330451" cy="32778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nl-NL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Inzicht in de leervorderingen: motivatie!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Positieve relatie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 err="1">
                <a:solidFill>
                  <a:schemeClr val="bg1"/>
                </a:solidFill>
                <a:latin typeface="Museo Sans 300"/>
                <a:cs typeface="Arial"/>
              </a:rPr>
              <a:t>Groeimindset</a:t>
            </a: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 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Succeservaringen. </a:t>
            </a:r>
          </a:p>
          <a:p>
            <a:pPr marL="742950" lvl="1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r>
              <a:rPr lang="nl-NL" sz="1600" dirty="0">
                <a:solidFill>
                  <a:schemeClr val="bg1"/>
                </a:solidFill>
                <a:latin typeface="Museo Sans 300"/>
                <a:cs typeface="Arial"/>
              </a:rPr>
              <a:t>Door de leerkuil blijven gaan! </a:t>
            </a: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endParaRPr lang="nl-NL" sz="1400" dirty="0">
              <a:solidFill>
                <a:schemeClr val="bg1"/>
              </a:solidFill>
              <a:latin typeface="Museo Sans 300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F5AB3C"/>
              </a:buClr>
              <a:buFont typeface="Museo Sans 300" panose="02000000000000000000" pitchFamily="2" charset="0"/>
              <a:buChar char="›"/>
            </a:pPr>
            <a:endParaRPr lang="nl-NL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accent3"/>
              </a:buClr>
              <a:buFont typeface="Museo Sans 300" panose="02000000000000000000" pitchFamily="2" charset="0"/>
              <a:buChar char="›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A9B1400D-9DFD-C8EA-010F-599FBD1183DE}"/>
              </a:ext>
            </a:extLst>
          </p:cNvPr>
          <p:cNvSpPr/>
          <p:nvPr/>
        </p:nvSpPr>
        <p:spPr>
          <a:xfrm rot="-180000">
            <a:off x="1390834" y="599064"/>
            <a:ext cx="4810991" cy="5249108"/>
          </a:xfrm>
          <a:prstGeom prst="roundRect">
            <a:avLst>
              <a:gd name="adj" fmla="val 63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appy mother and daughter giving highfive during homeschooling">
            <a:extLst>
              <a:ext uri="{FF2B5EF4-FFF2-40B4-BE49-F238E27FC236}">
                <a16:creationId xmlns:a16="http://schemas.microsoft.com/office/drawing/2014/main" id="{B2859FB5-8427-BC9A-269E-DFA11D153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8939"/>
          <a:stretch/>
        </p:blipFill>
        <p:spPr bwMode="auto">
          <a:xfrm rot="21272519">
            <a:off x="1392207" y="1079847"/>
            <a:ext cx="4721223" cy="41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67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2">
            <a:extLst>
              <a:ext uri="{FF2B5EF4-FFF2-40B4-BE49-F238E27FC236}">
                <a16:creationId xmlns:a16="http://schemas.microsoft.com/office/drawing/2014/main" id="{61A43347-C74C-F96B-DD63-7A1A3F19E135}"/>
              </a:ext>
            </a:extLst>
          </p:cNvPr>
          <p:cNvSpPr/>
          <p:nvPr/>
        </p:nvSpPr>
        <p:spPr>
          <a:xfrm>
            <a:off x="2758684" y="2609232"/>
            <a:ext cx="3387436" cy="115801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3">
            <a:extLst>
              <a:ext uri="{FF2B5EF4-FFF2-40B4-BE49-F238E27FC236}">
                <a16:creationId xmlns:a16="http://schemas.microsoft.com/office/drawing/2014/main" id="{249F3174-6BEF-5ACE-3422-A43786E58E0E}"/>
              </a:ext>
            </a:extLst>
          </p:cNvPr>
          <p:cNvSpPr/>
          <p:nvPr/>
        </p:nvSpPr>
        <p:spPr>
          <a:xfrm>
            <a:off x="6329693" y="2609232"/>
            <a:ext cx="3387436" cy="115801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8CD091A-D31F-B697-9B0B-63303EA485F1}"/>
              </a:ext>
            </a:extLst>
          </p:cNvPr>
          <p:cNvSpPr/>
          <p:nvPr/>
        </p:nvSpPr>
        <p:spPr>
          <a:xfrm>
            <a:off x="2373326" y="1383473"/>
            <a:ext cx="6726586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Handelingsadviezen</a:t>
            </a:r>
            <a:r>
              <a:rPr lang="en-US" sz="4400" b="1" dirty="0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: </a:t>
            </a:r>
            <a:r>
              <a:rPr lang="en-US" sz="4400" b="1" dirty="0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sociaal</a:t>
            </a:r>
            <a:endParaRPr lang="nl-NL" dirty="0">
              <a:solidFill>
                <a:schemeClr val="accent1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112B838-62E3-B727-7E2A-460B8E8BC8C7}"/>
              </a:ext>
            </a:extLst>
          </p:cNvPr>
          <p:cNvSpPr/>
          <p:nvPr/>
        </p:nvSpPr>
        <p:spPr>
          <a:xfrm>
            <a:off x="6329693" y="372153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2859D-574E-126F-F96B-3912B20E7564}"/>
              </a:ext>
            </a:extLst>
          </p:cNvPr>
          <p:cNvSpPr/>
          <p:nvPr/>
        </p:nvSpPr>
        <p:spPr>
          <a:xfrm>
            <a:off x="2758684" y="372153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08968198-BEAD-FE83-BFC7-915A61EDD032}"/>
              </a:ext>
            </a:extLst>
          </p:cNvPr>
          <p:cNvSpPr/>
          <p:nvPr/>
        </p:nvSpPr>
        <p:spPr>
          <a:xfrm>
            <a:off x="2903440" y="2908976"/>
            <a:ext cx="312420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latin typeface="Museo Sans 300"/>
                <a:ea typeface="+mn-lt"/>
                <a:cs typeface="Arial"/>
              </a:rPr>
              <a:t>Ondertitelen van </a:t>
            </a:r>
          </a:p>
          <a:p>
            <a:pPr algn="ctr"/>
            <a:r>
              <a:rPr lang="nl-NL" sz="1600">
                <a:latin typeface="Museo Sans 300"/>
                <a:ea typeface="+mn-lt"/>
                <a:cs typeface="Arial"/>
              </a:rPr>
              <a:t>sociale situaties </a:t>
            </a:r>
            <a:endParaRPr lang="nl-NL" sz="1600">
              <a:ea typeface="+mn-lt"/>
              <a:cs typeface="+mn-lt"/>
            </a:endParaRPr>
          </a:p>
          <a:p>
            <a:pPr algn="ctr"/>
            <a:endParaRPr lang="nl-NL" sz="1600">
              <a:ea typeface="+mn-lt"/>
              <a:cs typeface="+mn-lt"/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319D10D9-5076-E651-2FC8-10779C008F35}"/>
              </a:ext>
            </a:extLst>
          </p:cNvPr>
          <p:cNvSpPr/>
          <p:nvPr/>
        </p:nvSpPr>
        <p:spPr>
          <a:xfrm>
            <a:off x="6651811" y="2908976"/>
            <a:ext cx="2828596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Arial"/>
              </a:rPr>
              <a:t>Voorbereiden op </a:t>
            </a:r>
            <a:endParaRPr lang="nl-NL"/>
          </a:p>
          <a:p>
            <a:pPr algn="ctr"/>
            <a:r>
              <a:rPr lang="nl-NL" sz="1600">
                <a:cs typeface="Arial"/>
              </a:rPr>
              <a:t>sociale situaties</a:t>
            </a:r>
          </a:p>
          <a:p>
            <a:pPr algn="ctr"/>
            <a:endParaRPr lang="nl-NL" sz="1600"/>
          </a:p>
        </p:txBody>
      </p:sp>
      <p:sp>
        <p:nvSpPr>
          <p:cNvPr id="2" name="Rectangle: Top Corners Rounded 3">
            <a:extLst>
              <a:ext uri="{FF2B5EF4-FFF2-40B4-BE49-F238E27FC236}">
                <a16:creationId xmlns:a16="http://schemas.microsoft.com/office/drawing/2014/main" id="{F75478F9-DF4D-0C2D-5996-FC241D927607}"/>
              </a:ext>
            </a:extLst>
          </p:cNvPr>
          <p:cNvSpPr/>
          <p:nvPr/>
        </p:nvSpPr>
        <p:spPr>
          <a:xfrm>
            <a:off x="4333922" y="3893747"/>
            <a:ext cx="3387436" cy="1158019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2FBBED2A-6E4F-405E-0AA3-2B962EAD0FE9}"/>
              </a:ext>
            </a:extLst>
          </p:cNvPr>
          <p:cNvSpPr/>
          <p:nvPr/>
        </p:nvSpPr>
        <p:spPr>
          <a:xfrm>
            <a:off x="4613342" y="4220769"/>
            <a:ext cx="2828596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Arial"/>
              </a:rPr>
              <a:t>Bekrachtig het gewenste gedrag!</a:t>
            </a:r>
            <a:endParaRPr lang="nl-NL" sz="1600">
              <a:cs typeface="Arial"/>
            </a:endParaRPr>
          </a:p>
          <a:p>
            <a:pPr algn="ctr"/>
            <a:endParaRPr lang="nl-NL" sz="160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0B44DC5-FEE4-B440-FF89-CA9D1044934C}"/>
              </a:ext>
            </a:extLst>
          </p:cNvPr>
          <p:cNvSpPr/>
          <p:nvPr/>
        </p:nvSpPr>
        <p:spPr>
          <a:xfrm>
            <a:off x="4333922" y="5006047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13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>
            <a:extLst>
              <a:ext uri="{FF2B5EF4-FFF2-40B4-BE49-F238E27FC236}">
                <a16:creationId xmlns:a16="http://schemas.microsoft.com/office/drawing/2014/main" id="{5887FE6D-CB13-53A5-FB6E-2716E413AF27}"/>
              </a:ext>
            </a:extLst>
          </p:cNvPr>
          <p:cNvSpPr txBox="1"/>
          <p:nvPr/>
        </p:nvSpPr>
        <p:spPr>
          <a:xfrm>
            <a:off x="-70069" y="-52552"/>
            <a:ext cx="12297103" cy="6954344"/>
          </a:xfrm>
          <a:prstGeom prst="rect">
            <a:avLst/>
          </a:prstGeom>
          <a:solidFill>
            <a:srgbClr val="87217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BC52D9-D39D-18A8-1369-2D28350457A0}"/>
              </a:ext>
            </a:extLst>
          </p:cNvPr>
          <p:cNvSpPr/>
          <p:nvPr/>
        </p:nvSpPr>
        <p:spPr>
          <a:xfrm>
            <a:off x="2216444" y="2562846"/>
            <a:ext cx="7759112" cy="86177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What’s essential for some is beneficial for all</a:t>
            </a:r>
            <a:endParaRPr lang="nl-NL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84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1B08B547-F7D8-F991-7F79-1C2C0FD7AA83}"/>
              </a:ext>
            </a:extLst>
          </p:cNvPr>
          <p:cNvSpPr txBox="1"/>
          <p:nvPr/>
        </p:nvSpPr>
        <p:spPr>
          <a:xfrm>
            <a:off x="-1972" y="5374728"/>
            <a:ext cx="2173671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C25C8D-4726-421C-B064-808A4F367BA7}"/>
              </a:ext>
            </a:extLst>
          </p:cNvPr>
          <p:cNvSpPr/>
          <p:nvPr/>
        </p:nvSpPr>
        <p:spPr>
          <a:xfrm>
            <a:off x="4222173" y="666313"/>
            <a:ext cx="3747654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4400" b="1">
                <a:solidFill>
                  <a:schemeClr val="accent1"/>
                </a:solidFill>
                <a:latin typeface="MuseoSans-900"/>
              </a:rPr>
              <a:t>Leerlijn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4CCBB92-A40D-4145-8861-A1C5C4C78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884808"/>
              </p:ext>
            </p:extLst>
          </p:nvPr>
        </p:nvGraphicFramePr>
        <p:xfrm>
          <a:off x="1742808" y="1735402"/>
          <a:ext cx="8887642" cy="3983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681">
                  <a:extLst>
                    <a:ext uri="{9D8B030D-6E8A-4147-A177-3AD203B41FA5}">
                      <a16:colId xmlns:a16="http://schemas.microsoft.com/office/drawing/2014/main" val="2774404518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3039591496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2782071187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1042884933"/>
                    </a:ext>
                  </a:extLst>
                </a:gridCol>
                <a:gridCol w="545431">
                  <a:extLst>
                    <a:ext uri="{9D8B030D-6E8A-4147-A177-3AD203B41FA5}">
                      <a16:colId xmlns:a16="http://schemas.microsoft.com/office/drawing/2014/main" val="672309268"/>
                    </a:ext>
                  </a:extLst>
                </a:gridCol>
                <a:gridCol w="567932">
                  <a:extLst>
                    <a:ext uri="{9D8B030D-6E8A-4147-A177-3AD203B41FA5}">
                      <a16:colId xmlns:a16="http://schemas.microsoft.com/office/drawing/2014/main" val="3837900910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2844662517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3801006713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673220388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4002903084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3199509442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133625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591493774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2647946333"/>
                    </a:ext>
                  </a:extLst>
                </a:gridCol>
                <a:gridCol w="556681">
                  <a:extLst>
                    <a:ext uri="{9D8B030D-6E8A-4147-A177-3AD203B41FA5}">
                      <a16:colId xmlns:a16="http://schemas.microsoft.com/office/drawing/2014/main" val="226317649"/>
                    </a:ext>
                  </a:extLst>
                </a:gridCol>
                <a:gridCol w="537426">
                  <a:extLst>
                    <a:ext uri="{9D8B030D-6E8A-4147-A177-3AD203B41FA5}">
                      <a16:colId xmlns:a16="http://schemas.microsoft.com/office/drawing/2014/main" val="3050558345"/>
                    </a:ext>
                  </a:extLst>
                </a:gridCol>
              </a:tblGrid>
              <a:tr h="48958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081787"/>
                  </a:ext>
                </a:extLst>
              </a:tr>
              <a:tr h="395276"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10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15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20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25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30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35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40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45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50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55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60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397441"/>
                  </a:ext>
                </a:extLst>
              </a:tr>
              <a:tr h="778816">
                <a:tc>
                  <a:txBody>
                    <a:bodyPr/>
                    <a:lstStyle/>
                    <a:p>
                      <a:r>
                        <a:rPr lang="en-US" sz="1100" b="1"/>
                        <a:t>M1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M7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E7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M8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E8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216446"/>
                  </a:ext>
                </a:extLst>
              </a:tr>
              <a:tr h="773236">
                <a:tc>
                  <a:txBody>
                    <a:bodyPr/>
                    <a:lstStyle/>
                    <a:p>
                      <a:r>
                        <a:rPr lang="en-US" sz="1100" b="1"/>
                        <a:t>M1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M3E3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M4E4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M6E6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100" b="1"/>
                        <a:t>M7</a:t>
                      </a:r>
                    </a:p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100" b="1"/>
                        <a:t>E6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100" b="1"/>
                        <a:t>E7M7</a:t>
                      </a:r>
                    </a:p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100" b="1"/>
                        <a:t>E6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9123279"/>
                  </a:ext>
                </a:extLst>
              </a:tr>
              <a:tr h="773236">
                <a:tc>
                  <a:txBody>
                    <a:bodyPr/>
                    <a:lstStyle/>
                    <a:p>
                      <a:r>
                        <a:rPr lang="en-US" sz="1100" b="1"/>
                        <a:t>M1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M1E1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E1M2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M2E2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E2M3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M3E3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E3M4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M4E4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E4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E4M5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100" b="1"/>
                        <a:t>M5E5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lang="en-US" sz="1100" b="1"/>
                        <a:t>E5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814084"/>
                  </a:ext>
                </a:extLst>
              </a:tr>
              <a:tr h="773236">
                <a:tc>
                  <a:txBody>
                    <a:bodyPr/>
                    <a:lstStyle/>
                    <a:p>
                      <a:r>
                        <a:rPr lang="en-US" sz="1100" b="1"/>
                        <a:t>M1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M1E1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E1M2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M2E2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E2M3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M3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M3E3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/>
                        <a:t>ZML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400"/>
                        </a:spcBef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  <a:endParaRPr lang="en-US" sz="1100" b="1" dirty="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39581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74AC1D-BB09-40EA-9A7D-14585856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943757"/>
              </p:ext>
            </p:extLst>
          </p:nvPr>
        </p:nvGraphicFramePr>
        <p:xfrm>
          <a:off x="460108" y="1735399"/>
          <a:ext cx="1282700" cy="3983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700">
                  <a:extLst>
                    <a:ext uri="{9D8B030D-6E8A-4147-A177-3AD203B41FA5}">
                      <a16:colId xmlns:a16="http://schemas.microsoft.com/office/drawing/2014/main" val="924458702"/>
                    </a:ext>
                  </a:extLst>
                </a:gridCol>
              </a:tblGrid>
              <a:tr h="490172">
                <a:tc>
                  <a:txBody>
                    <a:bodyPr/>
                    <a:lstStyle/>
                    <a:p>
                      <a:r>
                        <a:rPr lang="en-US" sz="1400" err="1">
                          <a:latin typeface="Museo Sans 700" panose="02000000000000000000" pitchFamily="2" charset="0"/>
                        </a:rPr>
                        <a:t>Schooljaren</a:t>
                      </a:r>
                      <a:endParaRPr lang="en-US" sz="1400">
                        <a:latin typeface="Museo Sans 700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96887"/>
                  </a:ext>
                </a:extLst>
              </a:tr>
              <a:tr h="410352">
                <a:tc>
                  <a:txBody>
                    <a:bodyPr/>
                    <a:lstStyle/>
                    <a:p>
                      <a:r>
                        <a:rPr lang="en-US" sz="1200">
                          <a:latin typeface="Museo Sans 700" panose="02000000000000000000" pitchFamily="2" charset="0"/>
                        </a:rPr>
                        <a:t>DLE’s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462008"/>
                  </a:ext>
                </a:extLst>
              </a:tr>
              <a:tr h="770716">
                <a:tc>
                  <a:txBody>
                    <a:bodyPr/>
                    <a:lstStyle/>
                    <a:p>
                      <a:r>
                        <a:rPr lang="en-US" sz="1200" err="1">
                          <a:latin typeface="Museo Sans 700" panose="02000000000000000000" pitchFamily="2" charset="0"/>
                        </a:rPr>
                        <a:t>Leerroute</a:t>
                      </a:r>
                      <a:r>
                        <a:rPr lang="en-US" sz="1200">
                          <a:latin typeface="Museo Sans 700" panose="02000000000000000000" pitchFamily="2" charset="0"/>
                        </a:rPr>
                        <a:t> 1</a:t>
                      </a:r>
                    </a:p>
                    <a:p>
                      <a:endParaRPr lang="en-US" sz="1200">
                        <a:latin typeface="Museo Sans 700" panose="02000000000000000000" pitchFamily="2" charset="0"/>
                      </a:endParaRPr>
                    </a:p>
                    <a:p>
                      <a:r>
                        <a:rPr lang="en-US" sz="1200">
                          <a:latin typeface="Museo Sans 700" panose="02000000000000000000" pitchFamily="2" charset="0"/>
                        </a:rPr>
                        <a:t>IQ&gt;90</a:t>
                      </a:r>
                    </a:p>
                  </a:txBody>
                  <a:tcPr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702162"/>
                  </a:ext>
                </a:extLst>
              </a:tr>
              <a:tr h="770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Leerroute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700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IQ 80-90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64730"/>
                  </a:ext>
                </a:extLst>
              </a:tr>
              <a:tr h="770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Leerroute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700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IQ 56-80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997749"/>
                  </a:ext>
                </a:extLst>
              </a:tr>
              <a:tr h="7707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&lt;</a:t>
                      </a:r>
                      <a:r>
                        <a:rPr kumimoji="0" lang="en-US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Leerroute</a:t>
                      </a: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700" panose="02000000000000000000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IQ &lt;55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9844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5B9D89-98E5-49E5-ACC2-3E69D9630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75830"/>
              </p:ext>
            </p:extLst>
          </p:nvPr>
        </p:nvGraphicFramePr>
        <p:xfrm>
          <a:off x="10630464" y="1735400"/>
          <a:ext cx="1190226" cy="3983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226">
                  <a:extLst>
                    <a:ext uri="{9D8B030D-6E8A-4147-A177-3AD203B41FA5}">
                      <a16:colId xmlns:a16="http://schemas.microsoft.com/office/drawing/2014/main" val="924458702"/>
                    </a:ext>
                  </a:extLst>
                </a:gridCol>
              </a:tblGrid>
              <a:tr h="491752">
                <a:tc>
                  <a:txBody>
                    <a:bodyPr/>
                    <a:lstStyle/>
                    <a:p>
                      <a:r>
                        <a:rPr lang="en-US" sz="1400" err="1">
                          <a:latin typeface="Museo Sans 700" panose="02000000000000000000" pitchFamily="2" charset="0"/>
                        </a:rPr>
                        <a:t>Uitstroom</a:t>
                      </a:r>
                      <a:endParaRPr lang="en-US" sz="1400">
                        <a:latin typeface="Museo Sans 700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96887"/>
                  </a:ext>
                </a:extLst>
              </a:tr>
              <a:tr h="394587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462008"/>
                  </a:ext>
                </a:extLst>
              </a:tr>
              <a:tr h="777442">
                <a:tc>
                  <a:txBody>
                    <a:bodyPr/>
                    <a:lstStyle/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000"/>
                        <a:t>VMBO T</a:t>
                      </a:r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000" err="1"/>
                        <a:t>Havo</a:t>
                      </a:r>
                      <a:endParaRPr lang="en-US" sz="1000"/>
                    </a:p>
                    <a:p>
                      <a:pPr>
                        <a:spcBef>
                          <a:spcPts val="800"/>
                        </a:spcBef>
                      </a:pPr>
                      <a:r>
                        <a:rPr lang="en-US" sz="1000" err="1"/>
                        <a:t>Vwo</a:t>
                      </a:r>
                      <a:endParaRPr lang="en-US" sz="1000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702162"/>
                  </a:ext>
                </a:extLst>
              </a:tr>
              <a:tr h="773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VMBO KB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VMBO BB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64730"/>
                  </a:ext>
                </a:extLst>
              </a:tr>
              <a:tr h="773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PRO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30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997749"/>
                  </a:ext>
                </a:extLst>
              </a:tr>
              <a:tr h="773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ZML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984411"/>
                  </a:ext>
                </a:extLst>
              </a:tr>
            </a:tbl>
          </a:graphicData>
        </a:graphic>
      </p:graphicFrame>
      <p:pic>
        <p:nvPicPr>
          <p:cNvPr id="8" name="Afbeelding 7" descr="Afbeelding met Magenta, roze, Lila&#10;&#10;Automatisch gegenereerde beschrijving">
            <a:extLst>
              <a:ext uri="{FF2B5EF4-FFF2-40B4-BE49-F238E27FC236}">
                <a16:creationId xmlns:a16="http://schemas.microsoft.com/office/drawing/2014/main" id="{B429811C-2836-0534-DA87-D7486B0C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683101"/>
            <a:ext cx="9144000" cy="428625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C52899D1-27CB-97F8-BA28-2B4ECF03E38E}"/>
              </a:ext>
            </a:extLst>
          </p:cNvPr>
          <p:cNvSpPr/>
          <p:nvPr/>
        </p:nvSpPr>
        <p:spPr>
          <a:xfrm>
            <a:off x="1218600" y="223470"/>
            <a:ext cx="2362223" cy="2059545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Hoge verwachtingen</a:t>
            </a:r>
          </a:p>
          <a:p>
            <a:pPr algn="ctr"/>
            <a:endParaRPr lang="nl-NL" sz="1400" dirty="0"/>
          </a:p>
          <a:p>
            <a:pPr algn="ctr"/>
            <a:r>
              <a:rPr lang="nl-NL" sz="1400" dirty="0"/>
              <a:t>Onderdeel blijven van de groep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06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43D6AE-00BD-4601-BB92-7B7EBCC5C396}"/>
              </a:ext>
            </a:extLst>
          </p:cNvPr>
          <p:cNvSpPr/>
          <p:nvPr/>
        </p:nvSpPr>
        <p:spPr>
          <a:xfrm>
            <a:off x="606014" y="1027607"/>
            <a:ext cx="2702150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4400" b="1" err="1">
                <a:solidFill>
                  <a:schemeClr val="accent1"/>
                </a:solidFill>
                <a:latin typeface="MuseoSans-900"/>
              </a:rPr>
              <a:t>Opwarmer</a:t>
            </a:r>
            <a:endParaRPr lang="en-US" sz="4400" b="1">
              <a:solidFill>
                <a:schemeClr val="accent1"/>
              </a:solidFill>
              <a:latin typeface="MuseoSans-90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0D56D-01CA-7214-697E-C53AF71D906B}"/>
              </a:ext>
            </a:extLst>
          </p:cNvPr>
          <p:cNvSpPr txBox="1"/>
          <p:nvPr/>
        </p:nvSpPr>
        <p:spPr>
          <a:xfrm>
            <a:off x="606014" y="1964603"/>
            <a:ext cx="5124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Jeroen </a:t>
            </a:r>
            <a:r>
              <a:rPr lang="en-US" err="1"/>
              <a:t>ontbijt</a:t>
            </a:r>
            <a:r>
              <a:rPr lang="en-US"/>
              <a:t> altijd met twee </a:t>
            </a:r>
            <a:r>
              <a:rPr lang="en-US" err="1"/>
              <a:t>eieren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Tanja </a:t>
            </a:r>
            <a:r>
              <a:rPr lang="en-US" err="1"/>
              <a:t>wil</a:t>
            </a:r>
            <a:r>
              <a:rPr lang="en-US"/>
              <a:t> liever yoghurt. Maar wanneer je ook nog brood </a:t>
            </a:r>
            <a:r>
              <a:rPr lang="en-US" err="1"/>
              <a:t>wil</a:t>
            </a:r>
            <a:r>
              <a:rPr lang="en-US"/>
              <a:t> of een cracker, </a:t>
            </a:r>
            <a:r>
              <a:rPr lang="en-US" err="1"/>
              <a:t>kan</a:t>
            </a:r>
            <a:r>
              <a:rPr lang="en-US"/>
              <a:t> dit wel want dit staat ook voor je klaar. Bij Jeroen </a:t>
            </a:r>
            <a:r>
              <a:rPr lang="en-US" err="1"/>
              <a:t>en</a:t>
            </a:r>
            <a:r>
              <a:rPr lang="en-US"/>
              <a:t> Tanja horen ook nog 5 kinderen. Pak je </a:t>
            </a:r>
            <a:r>
              <a:rPr lang="en-US" err="1"/>
              <a:t>rekenmachine</a:t>
            </a:r>
            <a:r>
              <a:rPr lang="en-US"/>
              <a:t> er maar bij hoor. Hoeveel </a:t>
            </a:r>
            <a:r>
              <a:rPr lang="en-US" err="1"/>
              <a:t>eieren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bekers</a:t>
            </a:r>
            <a:r>
              <a:rPr lang="en-US"/>
              <a:t> yoghurt </a:t>
            </a:r>
            <a:r>
              <a:rPr lang="en-US" err="1"/>
              <a:t>heb</a:t>
            </a:r>
            <a:r>
              <a:rPr lang="en-US"/>
              <a:t> je nodig? </a:t>
            </a:r>
          </a:p>
        </p:txBody>
      </p:sp>
    </p:spTree>
    <p:extLst>
      <p:ext uri="{BB962C8B-B14F-4D97-AF65-F5344CB8AC3E}">
        <p14:creationId xmlns:p14="http://schemas.microsoft.com/office/powerpoint/2010/main" val="336226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702006E-7AFD-A062-0F98-AA6247D2702A}"/>
              </a:ext>
            </a:extLst>
          </p:cNvPr>
          <p:cNvSpPr txBox="1"/>
          <p:nvPr/>
        </p:nvSpPr>
        <p:spPr>
          <a:xfrm>
            <a:off x="-1972" y="5374728"/>
            <a:ext cx="2516571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72021-5D66-4A43-8577-633CB17DC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1053410"/>
            <a:ext cx="9067800" cy="47511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0C9C93-291B-0466-1BC4-65BAF905437B}"/>
              </a:ext>
            </a:extLst>
          </p:cNvPr>
          <p:cNvSpPr/>
          <p:nvPr/>
        </p:nvSpPr>
        <p:spPr>
          <a:xfrm>
            <a:off x="4222173" y="422473"/>
            <a:ext cx="3747654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4400" b="1" dirty="0">
                <a:solidFill>
                  <a:schemeClr val="accent1"/>
                </a:solidFill>
                <a:latin typeface="MuseoSans-900"/>
              </a:rPr>
              <a:t>OPP-trap</a:t>
            </a:r>
          </a:p>
        </p:txBody>
      </p:sp>
    </p:spTree>
    <p:extLst>
      <p:ext uri="{BB962C8B-B14F-4D97-AF65-F5344CB8AC3E}">
        <p14:creationId xmlns:p14="http://schemas.microsoft.com/office/powerpoint/2010/main" val="4024553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>
            <a:extLst>
              <a:ext uri="{FF2B5EF4-FFF2-40B4-BE49-F238E27FC236}">
                <a16:creationId xmlns:a16="http://schemas.microsoft.com/office/drawing/2014/main" id="{5887FE6D-CB13-53A5-FB6E-2716E413AF27}"/>
              </a:ext>
            </a:extLst>
          </p:cNvPr>
          <p:cNvSpPr txBox="1"/>
          <p:nvPr/>
        </p:nvSpPr>
        <p:spPr>
          <a:xfrm>
            <a:off x="-70069" y="-52552"/>
            <a:ext cx="12297103" cy="6954344"/>
          </a:xfrm>
          <a:prstGeom prst="rect">
            <a:avLst/>
          </a:prstGeom>
          <a:solidFill>
            <a:srgbClr val="87217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BC52D9-D39D-18A8-1369-2D28350457A0}"/>
              </a:ext>
            </a:extLst>
          </p:cNvPr>
          <p:cNvSpPr/>
          <p:nvPr/>
        </p:nvSpPr>
        <p:spPr>
          <a:xfrm>
            <a:off x="5123734" y="2691065"/>
            <a:ext cx="1909497" cy="64633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</a:rPr>
              <a:t>Casussen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43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E51242-2A0D-4B83-AEAB-091637F21C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4C8623A-D1D3-4582-84CB-253E53A43D2E}"/>
              </a:ext>
            </a:extLst>
          </p:cNvPr>
          <p:cNvSpPr/>
          <p:nvPr/>
        </p:nvSpPr>
        <p:spPr>
          <a:xfrm>
            <a:off x="0" y="0"/>
            <a:ext cx="7010400" cy="685800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5A5BA0-9922-455F-AB36-FDD64C7A7AFA}"/>
              </a:ext>
            </a:extLst>
          </p:cNvPr>
          <p:cNvSpPr/>
          <p:nvPr/>
        </p:nvSpPr>
        <p:spPr>
          <a:xfrm>
            <a:off x="6335613" y="1213994"/>
            <a:ext cx="5395058" cy="16927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5200" b="1" dirty="0">
                <a:solidFill>
                  <a:schemeClr val="bg1"/>
                </a:solidFill>
                <a:latin typeface="MuseoSans-900"/>
              </a:rPr>
              <a:t>Bedankt voor jullie komst!</a:t>
            </a:r>
            <a:endParaRPr lang="en-US" sz="5200" b="1" dirty="0">
              <a:solidFill>
                <a:schemeClr val="bg1"/>
              </a:solidFill>
              <a:latin typeface="MuseoSans-900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9F43294F-C1F4-4847-B1D0-841F22DB6D31}"/>
              </a:ext>
            </a:extLst>
          </p:cNvPr>
          <p:cNvSpPr/>
          <p:nvPr/>
        </p:nvSpPr>
        <p:spPr>
          <a:xfrm>
            <a:off x="0" y="1104900"/>
            <a:ext cx="5880947" cy="575310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0826186-0051-40E1-A987-666AA71CCB01}"/>
              </a:ext>
            </a:extLst>
          </p:cNvPr>
          <p:cNvSpPr/>
          <p:nvPr/>
        </p:nvSpPr>
        <p:spPr>
          <a:xfrm>
            <a:off x="45268" y="2298700"/>
            <a:ext cx="4660618" cy="4559300"/>
          </a:xfrm>
          <a:prstGeom prst="rtTriangle">
            <a:avLst/>
          </a:prstGeom>
          <a:solidFill>
            <a:schemeClr val="accent1">
              <a:lumMod val="60000"/>
              <a:lumOff val="4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11E2A6-EED9-4AD8-A1CC-D7139AE128CA}"/>
              </a:ext>
            </a:extLst>
          </p:cNvPr>
          <p:cNvSpPr/>
          <p:nvPr/>
        </p:nvSpPr>
        <p:spPr>
          <a:xfrm>
            <a:off x="720165" y="596153"/>
            <a:ext cx="4520452" cy="5680636"/>
          </a:xfrm>
          <a:prstGeom prst="roundRect">
            <a:avLst>
              <a:gd name="adj" fmla="val 90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2DF43DB-D753-4E65-8C51-FDC4EBA219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7945"/>
          <a:stretch>
            <a:fillRect/>
          </a:stretch>
        </p:blipFill>
        <p:spPr>
          <a:xfrm>
            <a:off x="708360" y="636692"/>
            <a:ext cx="4633706" cy="5592087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3D606D-8B5F-4845-A06D-5E80390ADE27}"/>
              </a:ext>
            </a:extLst>
          </p:cNvPr>
          <p:cNvSpPr/>
          <p:nvPr/>
        </p:nvSpPr>
        <p:spPr>
          <a:xfrm rot="154402">
            <a:off x="852282" y="636032"/>
            <a:ext cx="4289934" cy="5393078"/>
          </a:xfrm>
          <a:prstGeom prst="roundRect">
            <a:avLst>
              <a:gd name="adj" fmla="val 9096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B7C523EA-E773-80B4-B818-549AFDE96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34" y="5674169"/>
            <a:ext cx="1726692" cy="6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54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>
            <a:extLst>
              <a:ext uri="{FF2B5EF4-FFF2-40B4-BE49-F238E27FC236}">
                <a16:creationId xmlns:a16="http://schemas.microsoft.com/office/drawing/2014/main" id="{5887FE6D-CB13-53A5-FB6E-2716E413AF27}"/>
              </a:ext>
            </a:extLst>
          </p:cNvPr>
          <p:cNvSpPr txBox="1"/>
          <p:nvPr/>
        </p:nvSpPr>
        <p:spPr>
          <a:xfrm>
            <a:off x="-70069" y="-52552"/>
            <a:ext cx="12297103" cy="6954344"/>
          </a:xfrm>
          <a:prstGeom prst="rect">
            <a:avLst/>
          </a:prstGeom>
          <a:solidFill>
            <a:srgbClr val="87217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l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BC52D9-D39D-18A8-1369-2D28350457A0}"/>
              </a:ext>
            </a:extLst>
          </p:cNvPr>
          <p:cNvSpPr/>
          <p:nvPr/>
        </p:nvSpPr>
        <p:spPr>
          <a:xfrm>
            <a:off x="4755262" y="1383473"/>
            <a:ext cx="1962718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nl-NL">
                <a:solidFill>
                  <a:schemeClr val="bg1"/>
                </a:solidFill>
              </a:rPr>
              <a:t>QR Code: Evaluatie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C935BFB-1B09-9494-687F-E00C1F48F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49" y="687356"/>
            <a:ext cx="5474527" cy="54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5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F15AB9-C72F-43DB-92F2-15F8B4D6F755}"/>
              </a:ext>
            </a:extLst>
          </p:cNvPr>
          <p:cNvSpPr/>
          <p:nvPr/>
        </p:nvSpPr>
        <p:spPr>
          <a:xfrm>
            <a:off x="523535" y="1787237"/>
            <a:ext cx="3533184" cy="1827550"/>
          </a:xfrm>
          <a:prstGeom prst="roundRect">
            <a:avLst>
              <a:gd name="adj" fmla="val 10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6AB7EA-A61D-43B0-9DBA-1E361EED63C0}"/>
              </a:ext>
            </a:extLst>
          </p:cNvPr>
          <p:cNvSpPr/>
          <p:nvPr/>
        </p:nvSpPr>
        <p:spPr>
          <a:xfrm>
            <a:off x="4329408" y="1787237"/>
            <a:ext cx="3533184" cy="1827550"/>
          </a:xfrm>
          <a:prstGeom prst="roundRect">
            <a:avLst>
              <a:gd name="adj" fmla="val 10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9756B-C504-4A35-AD41-758D6A13322C}"/>
              </a:ext>
            </a:extLst>
          </p:cNvPr>
          <p:cNvSpPr/>
          <p:nvPr/>
        </p:nvSpPr>
        <p:spPr>
          <a:xfrm>
            <a:off x="8135281" y="1787237"/>
            <a:ext cx="3533184" cy="1827550"/>
          </a:xfrm>
          <a:prstGeom prst="roundRect">
            <a:avLst>
              <a:gd name="adj" fmla="val 10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42FB9-2B26-4795-91ED-002EB3D0BB4C}"/>
              </a:ext>
            </a:extLst>
          </p:cNvPr>
          <p:cNvSpPr/>
          <p:nvPr/>
        </p:nvSpPr>
        <p:spPr>
          <a:xfrm>
            <a:off x="4403831" y="625109"/>
            <a:ext cx="2911374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MuseoSans-900"/>
              </a:rPr>
              <a:t>Programma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49CEAF-163F-4666-93C8-475B453F1468}"/>
              </a:ext>
            </a:extLst>
          </p:cNvPr>
          <p:cNvSpPr/>
          <p:nvPr/>
        </p:nvSpPr>
        <p:spPr>
          <a:xfrm>
            <a:off x="524618" y="2486157"/>
            <a:ext cx="3537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accent1"/>
                </a:solidFill>
                <a:latin typeface="Museo Sans 700" panose="02000000000000000000" pitchFamily="2" charset="0"/>
              </a:rPr>
              <a:t>Intelligentie en cognitie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3DB978-C5AE-4573-8A76-64238FC03653}"/>
              </a:ext>
            </a:extLst>
          </p:cNvPr>
          <p:cNvSpPr/>
          <p:nvPr/>
        </p:nvSpPr>
        <p:spPr>
          <a:xfrm>
            <a:off x="894553" y="2847863"/>
            <a:ext cx="2791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600"/>
              <a:t>Wat verstaan we hieronder?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555C2-255D-4712-A24E-BE1136DF82EA}"/>
              </a:ext>
            </a:extLst>
          </p:cNvPr>
          <p:cNvSpPr/>
          <p:nvPr/>
        </p:nvSpPr>
        <p:spPr>
          <a:xfrm>
            <a:off x="4331158" y="2492726"/>
            <a:ext cx="35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accent1"/>
                </a:solidFill>
                <a:latin typeface="Museo Sans 700" panose="02000000000000000000" pitchFamily="2" charset="0"/>
              </a:rPr>
              <a:t>Onderzoek naar intelligentie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1FE034-DFE3-49E9-AA52-12CE692CB6A9}"/>
              </a:ext>
            </a:extLst>
          </p:cNvPr>
          <p:cNvSpPr/>
          <p:nvPr/>
        </p:nvSpPr>
        <p:spPr>
          <a:xfrm>
            <a:off x="5186136" y="2861001"/>
            <a:ext cx="1819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600"/>
              <a:t>Wat levert dit op?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DE0E21-94E7-4387-B666-F5AE2DBEC2B6}"/>
              </a:ext>
            </a:extLst>
          </p:cNvPr>
          <p:cNvSpPr/>
          <p:nvPr/>
        </p:nvSpPr>
        <p:spPr>
          <a:xfrm>
            <a:off x="8131150" y="2400762"/>
            <a:ext cx="353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accent1"/>
                </a:solidFill>
                <a:latin typeface="Museo Sans 700" panose="02000000000000000000" pitchFamily="2" charset="0"/>
              </a:rPr>
              <a:t>Signalering in de klas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ABA3F3-22C7-4755-BED9-11F66A353819}"/>
              </a:ext>
            </a:extLst>
          </p:cNvPr>
          <p:cNvSpPr/>
          <p:nvPr/>
        </p:nvSpPr>
        <p:spPr>
          <a:xfrm>
            <a:off x="8213350" y="2775605"/>
            <a:ext cx="3377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/>
              <a:t>Waar kun je een leerling met een lage cognitie aan herkennen?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303BA4-DC2B-46C8-861C-830C1B5C8E61}"/>
              </a:ext>
            </a:extLst>
          </p:cNvPr>
          <p:cNvSpPr/>
          <p:nvPr/>
        </p:nvSpPr>
        <p:spPr>
          <a:xfrm>
            <a:off x="2426472" y="3918595"/>
            <a:ext cx="3533184" cy="1827550"/>
          </a:xfrm>
          <a:prstGeom prst="roundRect">
            <a:avLst>
              <a:gd name="adj" fmla="val 10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3A27D-51FA-475C-B3B6-10EE6E27EEAF}"/>
              </a:ext>
            </a:extLst>
          </p:cNvPr>
          <p:cNvSpPr/>
          <p:nvPr/>
        </p:nvSpPr>
        <p:spPr>
          <a:xfrm>
            <a:off x="6232345" y="3918595"/>
            <a:ext cx="3533184" cy="1827550"/>
          </a:xfrm>
          <a:prstGeom prst="roundRect">
            <a:avLst>
              <a:gd name="adj" fmla="val 10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B366D1-373E-41F1-A8D4-513F6C556670}"/>
              </a:ext>
            </a:extLst>
          </p:cNvPr>
          <p:cNvSpPr/>
          <p:nvPr/>
        </p:nvSpPr>
        <p:spPr>
          <a:xfrm>
            <a:off x="2430216" y="4533137"/>
            <a:ext cx="353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accent1"/>
                </a:solidFill>
                <a:latin typeface="Museo Sans 700" panose="02000000000000000000" pitchFamily="2" charset="0"/>
              </a:rPr>
              <a:t>Handelingsadviezen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8A8DBE-FA5B-47EC-83C8-C1267B464907}"/>
              </a:ext>
            </a:extLst>
          </p:cNvPr>
          <p:cNvSpPr/>
          <p:nvPr/>
        </p:nvSpPr>
        <p:spPr>
          <a:xfrm>
            <a:off x="2692493" y="4927686"/>
            <a:ext cx="3001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600"/>
              <a:t>Wat kun je inzetten in de klas?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B3E8C8-4FD0-4294-8BDF-18E6D96E48E5}"/>
              </a:ext>
            </a:extLst>
          </p:cNvPr>
          <p:cNvSpPr/>
          <p:nvPr/>
        </p:nvSpPr>
        <p:spPr>
          <a:xfrm>
            <a:off x="6234811" y="4552843"/>
            <a:ext cx="3528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>
                <a:solidFill>
                  <a:schemeClr val="accent1"/>
                </a:solidFill>
                <a:latin typeface="Museo Sans 700" panose="02000000000000000000" pitchFamily="2" charset="0"/>
              </a:rPr>
              <a:t>Leerlijn &amp; OPP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58B52A-D33F-48BE-9058-E8131E92CF24}"/>
              </a:ext>
            </a:extLst>
          </p:cNvPr>
          <p:cNvSpPr/>
          <p:nvPr/>
        </p:nvSpPr>
        <p:spPr>
          <a:xfrm>
            <a:off x="6358906" y="4927686"/>
            <a:ext cx="3280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/>
              <a:t>Wat voor aanbod kun je de leerling bieden?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53FB08-992B-4046-A647-1326D79F26F8}"/>
              </a:ext>
            </a:extLst>
          </p:cNvPr>
          <p:cNvSpPr/>
          <p:nvPr/>
        </p:nvSpPr>
        <p:spPr>
          <a:xfrm>
            <a:off x="1933299" y="2025557"/>
            <a:ext cx="71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MuseoSans-900" panose="02000000000000000000" pitchFamily="2" charset="0"/>
              </a:rPr>
              <a:t>01.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930AF7-8FD7-476E-A480-7EE38ABDFDD6}"/>
              </a:ext>
            </a:extLst>
          </p:cNvPr>
          <p:cNvSpPr/>
          <p:nvPr/>
        </p:nvSpPr>
        <p:spPr>
          <a:xfrm>
            <a:off x="5730356" y="2038695"/>
            <a:ext cx="731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MuseoSans-900" panose="02000000000000000000" pitchFamily="2" charset="0"/>
              </a:rPr>
              <a:t>02.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4CD993-3797-429D-9DDB-95F1C0BCD504}"/>
              </a:ext>
            </a:extLst>
          </p:cNvPr>
          <p:cNvSpPr/>
          <p:nvPr/>
        </p:nvSpPr>
        <p:spPr>
          <a:xfrm>
            <a:off x="9539434" y="1953299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MuseoSans-900" panose="02000000000000000000" pitchFamily="2" charset="0"/>
              </a:rPr>
              <a:t>03.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D1ED75-407E-4300-B4CC-2C41A3336095}"/>
              </a:ext>
            </a:extLst>
          </p:cNvPr>
          <p:cNvSpPr/>
          <p:nvPr/>
        </p:nvSpPr>
        <p:spPr>
          <a:xfrm>
            <a:off x="3820206" y="4110326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MuseoSans-900" panose="02000000000000000000" pitchFamily="2" charset="0"/>
              </a:rPr>
              <a:t>04.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E0CA90-A8EE-4BCB-B88E-707FFCF9AF59}"/>
              </a:ext>
            </a:extLst>
          </p:cNvPr>
          <p:cNvSpPr/>
          <p:nvPr/>
        </p:nvSpPr>
        <p:spPr>
          <a:xfrm>
            <a:off x="7636498" y="4110326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  <a:latin typeface="MuseoSans-900" panose="02000000000000000000" pitchFamily="2" charset="0"/>
              </a:rPr>
              <a:t>05.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321F568-A729-0312-1572-983F847ED5EB}"/>
              </a:ext>
            </a:extLst>
          </p:cNvPr>
          <p:cNvSpPr txBox="1"/>
          <p:nvPr/>
        </p:nvSpPr>
        <p:spPr>
          <a:xfrm>
            <a:off x="-1971" y="5374728"/>
            <a:ext cx="2155754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pic>
        <p:nvPicPr>
          <p:cNvPr id="3" name="Afbeelding 2" descr="Afbeelding met Magenta, roze, Lila&#10;&#10;Automatisch gegenereerde beschrijving">
            <a:extLst>
              <a:ext uri="{FF2B5EF4-FFF2-40B4-BE49-F238E27FC236}">
                <a16:creationId xmlns:a16="http://schemas.microsoft.com/office/drawing/2014/main" id="{79979024-AB89-8208-0554-D6B628F6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683101"/>
            <a:ext cx="9144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1BEECB51-29B6-4AFC-A598-B9B20AC2B210}"/>
              </a:ext>
            </a:extLst>
          </p:cNvPr>
          <p:cNvSpPr/>
          <p:nvPr/>
        </p:nvSpPr>
        <p:spPr>
          <a:xfrm rot="5400000">
            <a:off x="2515198" y="-52551"/>
            <a:ext cx="685798" cy="5716193"/>
          </a:xfrm>
          <a:prstGeom prst="round2Same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43D6AE-00BD-4601-BB92-7B7EBCC5C396}"/>
              </a:ext>
            </a:extLst>
          </p:cNvPr>
          <p:cNvSpPr/>
          <p:nvPr/>
        </p:nvSpPr>
        <p:spPr>
          <a:xfrm>
            <a:off x="606014" y="1027607"/>
            <a:ext cx="2979277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4400" b="1" err="1">
                <a:solidFill>
                  <a:schemeClr val="accent1"/>
                </a:solidFill>
                <a:latin typeface="MuseoSans-900"/>
              </a:rPr>
              <a:t>Intelligentie</a:t>
            </a:r>
            <a:endParaRPr lang="en-US" sz="4400" b="1">
              <a:solidFill>
                <a:schemeClr val="accent1"/>
              </a:solidFill>
              <a:latin typeface="MuseoSans-90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FF9314-8B27-4C25-AAD7-C6CDAA3668F5}"/>
              </a:ext>
            </a:extLst>
          </p:cNvPr>
          <p:cNvSpPr/>
          <p:nvPr/>
        </p:nvSpPr>
        <p:spPr>
          <a:xfrm>
            <a:off x="606015" y="2620880"/>
            <a:ext cx="496963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err="1">
                <a:solidFill>
                  <a:schemeClr val="bg1"/>
                </a:solidFill>
              </a:rPr>
              <a:t>in·tel·li·gen·tie</a:t>
            </a:r>
            <a:r>
              <a:rPr lang="nl-NL">
                <a:solidFill>
                  <a:schemeClr val="bg1"/>
                </a:solidFill>
              </a:rPr>
              <a:t> (de; v) </a:t>
            </a:r>
            <a:r>
              <a:rPr lang="nl-NL" b="1">
                <a:solidFill>
                  <a:schemeClr val="bg1"/>
                </a:solidFill>
              </a:rPr>
              <a:t>1</a:t>
            </a:r>
            <a:r>
              <a:rPr lang="nl-NL">
                <a:solidFill>
                  <a:schemeClr val="bg1"/>
                </a:solidFill>
              </a:rPr>
              <a:t> verstandelijk vermogen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3BAF82-9519-4494-BBBC-ED8DBE187376}"/>
              </a:ext>
            </a:extLst>
          </p:cNvPr>
          <p:cNvSpPr/>
          <p:nvPr/>
        </p:nvSpPr>
        <p:spPr>
          <a:xfrm>
            <a:off x="606014" y="3336545"/>
            <a:ext cx="4148462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000"/>
              <a:t>Het vermogen om doelgericht te handelen, rationeel te denken met de omgeving om te gaan (David </a:t>
            </a:r>
            <a:r>
              <a:rPr lang="nl-NL" sz="2000" err="1"/>
              <a:t>Wechsler</a:t>
            </a:r>
            <a:r>
              <a:rPr lang="nl-NL" sz="2000"/>
              <a:t>, 1944).</a:t>
            </a:r>
            <a:endParaRPr lang="en-US" sz="2000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00136D16-7E34-456A-8687-6CE9787B9C97}"/>
              </a:ext>
            </a:extLst>
          </p:cNvPr>
          <p:cNvSpPr/>
          <p:nvPr/>
        </p:nvSpPr>
        <p:spPr>
          <a:xfrm rot="16200000">
            <a:off x="6641522" y="548985"/>
            <a:ext cx="5340932" cy="5760027"/>
          </a:xfrm>
          <a:prstGeom prst="round2SameRect">
            <a:avLst>
              <a:gd name="adj1" fmla="val 636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5B537DD-2AD1-4651-8078-9E4C92F8BE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11353"/>
          <a:stretch>
            <a:fillRect/>
          </a:stretch>
        </p:blipFill>
        <p:spPr>
          <a:xfrm>
            <a:off x="6895952" y="644236"/>
            <a:ext cx="4808600" cy="5569528"/>
          </a:xfr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D3A0D4-30F5-442A-9A76-29764FCBB9DE}"/>
              </a:ext>
            </a:extLst>
          </p:cNvPr>
          <p:cNvSpPr/>
          <p:nvPr/>
        </p:nvSpPr>
        <p:spPr>
          <a:xfrm rot="21430882">
            <a:off x="6895952" y="644236"/>
            <a:ext cx="4808600" cy="5569528"/>
          </a:xfrm>
          <a:prstGeom prst="roundRect">
            <a:avLst>
              <a:gd name="adj" fmla="val 8744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6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951A08-249E-48A1-9E7C-162FDE44E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30" y="2131436"/>
            <a:ext cx="5567197" cy="251228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B2BF9C-C8DA-443C-9481-C9228DBEA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452488"/>
              </p:ext>
            </p:extLst>
          </p:nvPr>
        </p:nvGraphicFramePr>
        <p:xfrm>
          <a:off x="6096000" y="1336580"/>
          <a:ext cx="5750769" cy="418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923">
                  <a:extLst>
                    <a:ext uri="{9D8B030D-6E8A-4147-A177-3AD203B41FA5}">
                      <a16:colId xmlns:a16="http://schemas.microsoft.com/office/drawing/2014/main" val="2320881993"/>
                    </a:ext>
                  </a:extLst>
                </a:gridCol>
                <a:gridCol w="1916923">
                  <a:extLst>
                    <a:ext uri="{9D8B030D-6E8A-4147-A177-3AD203B41FA5}">
                      <a16:colId xmlns:a16="http://schemas.microsoft.com/office/drawing/2014/main" val="322900644"/>
                    </a:ext>
                  </a:extLst>
                </a:gridCol>
                <a:gridCol w="1916923">
                  <a:extLst>
                    <a:ext uri="{9D8B030D-6E8A-4147-A177-3AD203B41FA5}">
                      <a16:colId xmlns:a16="http://schemas.microsoft.com/office/drawing/2014/main" val="1670292110"/>
                    </a:ext>
                  </a:extLst>
                </a:gridCol>
              </a:tblGrid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Museo Sans 700" panose="02000000000000000000" pitchFamily="2" charset="0"/>
                        </a:rPr>
                        <a:t>IQ-</a:t>
                      </a:r>
                      <a:r>
                        <a:rPr lang="en-US" sz="1600" err="1">
                          <a:latin typeface="Museo Sans 700" panose="02000000000000000000" pitchFamily="2" charset="0"/>
                        </a:rPr>
                        <a:t>indeling</a:t>
                      </a:r>
                      <a:endParaRPr lang="en-US" sz="1600">
                        <a:latin typeface="Museo Sans 700" panose="020000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Classificatie</a:t>
                      </a:r>
                      <a:endParaRPr kumimoji="0" lang="en-US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useo Sans 700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Museo Sans 700" panose="02000000000000000000" pitchFamily="2" charset="0"/>
                          <a:ea typeface="+mn-ea"/>
                          <a:cs typeface="+mn-cs"/>
                        </a:rPr>
                        <a:t>Percentage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598585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&gt;130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Zeer</a:t>
                      </a:r>
                      <a:r>
                        <a:rPr lang="en-US" sz="1400"/>
                        <a:t> </a:t>
                      </a:r>
                      <a:r>
                        <a:rPr lang="en-US" sz="1400" err="1"/>
                        <a:t>hoog</a:t>
                      </a:r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2.1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263442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121-130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Hoog</a:t>
                      </a:r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6.4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978669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111-120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Hoog</a:t>
                      </a:r>
                      <a:r>
                        <a:rPr lang="en-US" sz="1400"/>
                        <a:t> in het </a:t>
                      </a:r>
                      <a:r>
                        <a:rPr lang="en-US" sz="1400" err="1"/>
                        <a:t>gemiddelde</a:t>
                      </a:r>
                      <a:r>
                        <a:rPr lang="en-US" sz="1400"/>
                        <a:t> </a:t>
                      </a:r>
                      <a:r>
                        <a:rPr lang="en-US" sz="1400" err="1"/>
                        <a:t>gebied</a:t>
                      </a:r>
                      <a:endParaRPr lang="en-US" sz="140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15.7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800718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90-110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Gemiddeld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30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51.6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798897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80-89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Laag in het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gemiddelde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15.7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167009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70-79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Laag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30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6.4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531142"/>
                  </a:ext>
                </a:extLst>
              </a:tr>
              <a:tr h="523105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</a:rPr>
                        <a:t>&lt;70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Zeer</a:t>
                      </a: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useo Sans 300"/>
                          <a:ea typeface="+mn-ea"/>
                          <a:cs typeface="+mn-cs"/>
                        </a:rPr>
                        <a:t>laag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useo Sans 30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941279"/>
                  </a:ext>
                </a:extLst>
              </a:tr>
            </a:tbl>
          </a:graphicData>
        </a:graphic>
      </p:graphicFrame>
      <p:sp>
        <p:nvSpPr>
          <p:cNvPr id="2" name="Tekstvak 6">
            <a:extLst>
              <a:ext uri="{FF2B5EF4-FFF2-40B4-BE49-F238E27FC236}">
                <a16:creationId xmlns:a16="http://schemas.microsoft.com/office/drawing/2014/main" id="{0125FEA8-3CCD-5F42-133C-749754BB5F6B}"/>
              </a:ext>
            </a:extLst>
          </p:cNvPr>
          <p:cNvSpPr txBox="1"/>
          <p:nvPr/>
        </p:nvSpPr>
        <p:spPr>
          <a:xfrm>
            <a:off x="-1971" y="5374728"/>
            <a:ext cx="2155754" cy="148590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/>
          </a:p>
        </p:txBody>
      </p:sp>
      <p:pic>
        <p:nvPicPr>
          <p:cNvPr id="7" name="Afbeelding 6" descr="Afbeelding met Magenta, roze, Lila&#10;&#10;Automatisch gegenereerde beschrijving">
            <a:extLst>
              <a:ext uri="{FF2B5EF4-FFF2-40B4-BE49-F238E27FC236}">
                <a16:creationId xmlns:a16="http://schemas.microsoft.com/office/drawing/2014/main" id="{F128E4D5-CDCB-F5A7-41F9-2FA754AD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683101"/>
            <a:ext cx="91440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BA918D6E-DE51-4CD8-91F4-1AB0D80E94B7}"/>
              </a:ext>
            </a:extLst>
          </p:cNvPr>
          <p:cNvSpPr/>
          <p:nvPr/>
        </p:nvSpPr>
        <p:spPr>
          <a:xfrm>
            <a:off x="2758684" y="2806300"/>
            <a:ext cx="3387436" cy="96095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8AB33A5C-5DE7-46B4-8F13-1D063B6E4ECB}"/>
              </a:ext>
            </a:extLst>
          </p:cNvPr>
          <p:cNvSpPr/>
          <p:nvPr/>
        </p:nvSpPr>
        <p:spPr>
          <a:xfrm>
            <a:off x="6329693" y="2806300"/>
            <a:ext cx="3387436" cy="96095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80069FF2-84B5-4FAC-8E08-7587C7BAB3AF}"/>
              </a:ext>
            </a:extLst>
          </p:cNvPr>
          <p:cNvSpPr/>
          <p:nvPr/>
        </p:nvSpPr>
        <p:spPr>
          <a:xfrm>
            <a:off x="4462114" y="4061360"/>
            <a:ext cx="3387436" cy="960951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9FD27B-763C-4FC5-A195-0C6B45E30A01}"/>
              </a:ext>
            </a:extLst>
          </p:cNvPr>
          <p:cNvSpPr/>
          <p:nvPr/>
        </p:nvSpPr>
        <p:spPr>
          <a:xfrm>
            <a:off x="4275519" y="1311215"/>
            <a:ext cx="3237554" cy="144655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MuseoSans-900"/>
              </a:rPr>
              <a:t>Lage </a:t>
            </a:r>
            <a:r>
              <a:rPr lang="en-US" sz="4400" b="1" err="1">
                <a:solidFill>
                  <a:schemeClr val="accent1"/>
                </a:solidFill>
                <a:latin typeface="MuseoSans-900"/>
              </a:rPr>
              <a:t>cognitie</a:t>
            </a:r>
            <a:endParaRPr lang="en-US" sz="4400">
              <a:solidFill>
                <a:schemeClr val="accent1"/>
              </a:solidFill>
              <a:ea typeface="+mn-lt"/>
              <a:cs typeface="+mn-lt"/>
            </a:endParaRPr>
          </a:p>
          <a:p>
            <a:pPr algn="ctr"/>
            <a:endParaRPr lang="en-US" sz="4400" b="1">
              <a:solidFill>
                <a:schemeClr val="accent1"/>
              </a:solidFill>
              <a:latin typeface="MuseoSans-90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34407B-E5CF-46F6-9AFA-F235AFD47D72}"/>
              </a:ext>
            </a:extLst>
          </p:cNvPr>
          <p:cNvSpPr/>
          <p:nvPr/>
        </p:nvSpPr>
        <p:spPr>
          <a:xfrm>
            <a:off x="6329693" y="372153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16B84-1CEF-4645-9AA5-B6703EA483E8}"/>
              </a:ext>
            </a:extLst>
          </p:cNvPr>
          <p:cNvSpPr/>
          <p:nvPr/>
        </p:nvSpPr>
        <p:spPr>
          <a:xfrm>
            <a:off x="4462114" y="497659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619F51-BCE4-4ECF-8DB8-979627586FAA}"/>
              </a:ext>
            </a:extLst>
          </p:cNvPr>
          <p:cNvSpPr/>
          <p:nvPr/>
        </p:nvSpPr>
        <p:spPr>
          <a:xfrm>
            <a:off x="2758684" y="372153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9620B6-DFB0-4274-A664-D7485D088460}"/>
              </a:ext>
            </a:extLst>
          </p:cNvPr>
          <p:cNvSpPr/>
          <p:nvPr/>
        </p:nvSpPr>
        <p:spPr>
          <a:xfrm>
            <a:off x="2890302" y="3092907"/>
            <a:ext cx="312420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ea typeface="+mn-lt"/>
                <a:cs typeface="+mn-lt"/>
              </a:rPr>
              <a:t>Cognitief domein</a:t>
            </a:r>
            <a:br>
              <a:rPr lang="nl-NL" sz="1600">
                <a:ea typeface="+mn-lt"/>
                <a:cs typeface="+mn-lt"/>
              </a:rPr>
            </a:br>
            <a:endParaRPr lang="nl-NL" sz="16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584F31-E5AD-4E35-8BD3-A0C64C12F523}"/>
              </a:ext>
            </a:extLst>
          </p:cNvPr>
          <p:cNvSpPr/>
          <p:nvPr/>
        </p:nvSpPr>
        <p:spPr>
          <a:xfrm>
            <a:off x="6842311" y="3092907"/>
            <a:ext cx="2362200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>
                <a:latin typeface="Museo Sans 300"/>
                <a:cs typeface="Arial"/>
              </a:rPr>
              <a:t>Emotioneel domein</a:t>
            </a:r>
          </a:p>
          <a:p>
            <a:pPr algn="ctr"/>
            <a:endParaRPr lang="nl-NL" sz="1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9463F5-3A92-4692-B3A2-6E9AD12928FA}"/>
              </a:ext>
            </a:extLst>
          </p:cNvPr>
          <p:cNvSpPr/>
          <p:nvPr/>
        </p:nvSpPr>
        <p:spPr>
          <a:xfrm>
            <a:off x="4593732" y="4370378"/>
            <a:ext cx="3124200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600"/>
              <a:t>Sociaal domein</a:t>
            </a:r>
          </a:p>
        </p:txBody>
      </p:sp>
    </p:spTree>
    <p:extLst>
      <p:ext uri="{BB962C8B-B14F-4D97-AF65-F5344CB8AC3E}">
        <p14:creationId xmlns:p14="http://schemas.microsoft.com/office/powerpoint/2010/main" val="80312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BA918D6E-DE51-4CD8-91F4-1AB0D80E94B7}"/>
              </a:ext>
            </a:extLst>
          </p:cNvPr>
          <p:cNvSpPr/>
          <p:nvPr/>
        </p:nvSpPr>
        <p:spPr>
          <a:xfrm>
            <a:off x="861155" y="2044301"/>
            <a:ext cx="3387436" cy="181259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8AB33A5C-5DE7-46B4-8F13-1D063B6E4ECB}"/>
              </a:ext>
            </a:extLst>
          </p:cNvPr>
          <p:cNvSpPr/>
          <p:nvPr/>
        </p:nvSpPr>
        <p:spPr>
          <a:xfrm>
            <a:off x="4432164" y="2044301"/>
            <a:ext cx="3387436" cy="181259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80069FF2-84B5-4FAC-8E08-7587C7BAB3AF}"/>
              </a:ext>
            </a:extLst>
          </p:cNvPr>
          <p:cNvSpPr/>
          <p:nvPr/>
        </p:nvSpPr>
        <p:spPr>
          <a:xfrm>
            <a:off x="8003173" y="2044301"/>
            <a:ext cx="3387436" cy="181259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FB3319BA-38D7-4D2C-8F5B-209C37AA9714}"/>
              </a:ext>
            </a:extLst>
          </p:cNvPr>
          <p:cNvSpPr/>
          <p:nvPr/>
        </p:nvSpPr>
        <p:spPr>
          <a:xfrm>
            <a:off x="2616778" y="4085303"/>
            <a:ext cx="3387436" cy="181259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F10AEB61-7E54-41E2-986E-89D921179786}"/>
              </a:ext>
            </a:extLst>
          </p:cNvPr>
          <p:cNvSpPr/>
          <p:nvPr/>
        </p:nvSpPr>
        <p:spPr>
          <a:xfrm>
            <a:off x="6217669" y="4085303"/>
            <a:ext cx="3387436" cy="1812598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9FD27B-763C-4FC5-A195-0C6B45E30A01}"/>
              </a:ext>
            </a:extLst>
          </p:cNvPr>
          <p:cNvSpPr/>
          <p:nvPr/>
        </p:nvSpPr>
        <p:spPr>
          <a:xfrm>
            <a:off x="3807988" y="795746"/>
            <a:ext cx="4202497" cy="769441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 err="1">
                <a:solidFill>
                  <a:schemeClr val="accent1"/>
                </a:solidFill>
                <a:latin typeface="MuseoSans-900"/>
              </a:rPr>
              <a:t>Cognitief</a:t>
            </a:r>
            <a:r>
              <a:rPr lang="en-US" sz="4400" b="1">
                <a:solidFill>
                  <a:schemeClr val="accent1"/>
                </a:solidFill>
                <a:latin typeface="MuseoSans-900"/>
              </a:rPr>
              <a:t> </a:t>
            </a:r>
            <a:r>
              <a:rPr lang="en-US" sz="4400" b="1" err="1">
                <a:solidFill>
                  <a:schemeClr val="accent1"/>
                </a:solidFill>
                <a:latin typeface="MuseoSans-900"/>
              </a:rPr>
              <a:t>domein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34407B-E5CF-46F6-9AFA-F235AFD47D72}"/>
              </a:ext>
            </a:extLst>
          </p:cNvPr>
          <p:cNvSpPr/>
          <p:nvPr/>
        </p:nvSpPr>
        <p:spPr>
          <a:xfrm>
            <a:off x="4432164" y="3811180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716B84-1CEF-4645-9AA5-B6703EA483E8}"/>
              </a:ext>
            </a:extLst>
          </p:cNvPr>
          <p:cNvSpPr/>
          <p:nvPr/>
        </p:nvSpPr>
        <p:spPr>
          <a:xfrm>
            <a:off x="8003173" y="3811180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619F51-BCE4-4ECF-8DB8-979627586FAA}"/>
              </a:ext>
            </a:extLst>
          </p:cNvPr>
          <p:cNvSpPr/>
          <p:nvPr/>
        </p:nvSpPr>
        <p:spPr>
          <a:xfrm>
            <a:off x="861155" y="3811180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4CAB82-488A-4C79-BC57-68F0606B058C}"/>
              </a:ext>
            </a:extLst>
          </p:cNvPr>
          <p:cNvSpPr/>
          <p:nvPr/>
        </p:nvSpPr>
        <p:spPr>
          <a:xfrm>
            <a:off x="2016360" y="2559546"/>
            <a:ext cx="10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Museo Sans 700" panose="02000000000000000000" pitchFamily="2" charset="0"/>
              </a:rPr>
              <a:t>Aandacht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BB0E9-91D1-4BDA-9254-2B4252E5FCF7}"/>
              </a:ext>
            </a:extLst>
          </p:cNvPr>
          <p:cNvSpPr/>
          <p:nvPr/>
        </p:nvSpPr>
        <p:spPr>
          <a:xfrm>
            <a:off x="5431621" y="2559546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err="1">
                <a:solidFill>
                  <a:schemeClr val="accent1"/>
                </a:solidFill>
                <a:latin typeface="Museo Sans 700" panose="02000000000000000000" pitchFamily="2" charset="0"/>
              </a:rPr>
              <a:t>Waarneming</a:t>
            </a:r>
            <a:endParaRPr lang="en-US">
              <a:solidFill>
                <a:schemeClr val="accent1"/>
              </a:solidFill>
              <a:latin typeface="Museo Sans 700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EFE74A-CA8E-44E2-B4E8-33B46B6FF295}"/>
              </a:ext>
            </a:extLst>
          </p:cNvPr>
          <p:cNvSpPr/>
          <p:nvPr/>
        </p:nvSpPr>
        <p:spPr>
          <a:xfrm>
            <a:off x="9199800" y="2559546"/>
            <a:ext cx="994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Museo Sans 700" panose="02000000000000000000" pitchFamily="2" charset="0"/>
              </a:rPr>
              <a:t>Planning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7C2AC16-2BEC-4739-B950-259575A0CD97}"/>
              </a:ext>
            </a:extLst>
          </p:cNvPr>
          <p:cNvSpPr/>
          <p:nvPr/>
        </p:nvSpPr>
        <p:spPr>
          <a:xfrm>
            <a:off x="3765701" y="4603660"/>
            <a:ext cx="114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Museo Sans 700" panose="02000000000000000000" pitchFamily="2" charset="0"/>
              </a:rPr>
              <a:t>Geheugen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093789-4C4B-4E25-9AB0-CDCADC329A91}"/>
              </a:ext>
            </a:extLst>
          </p:cNvPr>
          <p:cNvSpPr/>
          <p:nvPr/>
        </p:nvSpPr>
        <p:spPr>
          <a:xfrm>
            <a:off x="7634900" y="4603660"/>
            <a:ext cx="552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latin typeface="Museo Sans 700" panose="02000000000000000000" pitchFamily="2" charset="0"/>
              </a:rPr>
              <a:t>Taal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952FB8-6F58-4822-AD68-2D958CB08D6D}"/>
              </a:ext>
            </a:extLst>
          </p:cNvPr>
          <p:cNvSpPr/>
          <p:nvPr/>
        </p:nvSpPr>
        <p:spPr>
          <a:xfrm>
            <a:off x="6187787" y="585218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1441DA-90BB-4454-BBE8-C23764B4A606}"/>
              </a:ext>
            </a:extLst>
          </p:cNvPr>
          <p:cNvSpPr/>
          <p:nvPr/>
        </p:nvSpPr>
        <p:spPr>
          <a:xfrm>
            <a:off x="2616778" y="5852182"/>
            <a:ext cx="3387436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FC6D45A2-06B9-4CB6-887E-8FB32AF4E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0933" y="2121589"/>
            <a:ext cx="447880" cy="44788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69D1F7B-BAD8-4DCA-BDA3-60AD36AF3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2411" y="2121589"/>
            <a:ext cx="446942" cy="44694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35CB020-E91E-4597-92BA-0B7467FFFE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3420" y="2121589"/>
            <a:ext cx="446943" cy="44694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E6A43096-F6D0-48A8-9A3C-ED51412896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16907" y="4174271"/>
            <a:ext cx="446943" cy="446943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427A6BD8-7C48-4F28-9348-0A559DA1AE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87916" y="4174271"/>
            <a:ext cx="446943" cy="4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17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53AB3E73-9F3C-2205-99D0-286C5AE77980}"/>
              </a:ext>
            </a:extLst>
          </p:cNvPr>
          <p:cNvSpPr/>
          <p:nvPr/>
        </p:nvSpPr>
        <p:spPr>
          <a:xfrm>
            <a:off x="3449339" y="900334"/>
            <a:ext cx="4911922" cy="144655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Emotioneel </a:t>
            </a:r>
            <a:r>
              <a:rPr lang="en-US" sz="4400" b="1" err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domein</a:t>
            </a:r>
            <a: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  <a:t> </a:t>
            </a:r>
            <a:br>
              <a:rPr lang="en-US" sz="4400" b="1">
                <a:solidFill>
                  <a:schemeClr val="accent1"/>
                </a:solidFill>
                <a:latin typeface="MuseoSans-900"/>
                <a:ea typeface="+mn-lt"/>
                <a:cs typeface="+mn-lt"/>
              </a:rPr>
            </a:br>
            <a:endParaRPr lang="en-US" sz="4400" b="1">
              <a:solidFill>
                <a:schemeClr val="accent1"/>
              </a:solidFill>
              <a:latin typeface="MuseoSans-900"/>
              <a:ea typeface="+mn-lt"/>
              <a:cs typeface="+mn-lt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AA03A8D5-A78B-3CDA-055F-9C63C87E1D48}"/>
              </a:ext>
            </a:extLst>
          </p:cNvPr>
          <p:cNvSpPr/>
          <p:nvPr/>
        </p:nvSpPr>
        <p:spPr>
          <a:xfrm>
            <a:off x="4211062" y="1623609"/>
            <a:ext cx="376987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400">
                <a:ea typeface="+mn-lt"/>
                <a:cs typeface="+mn-lt"/>
              </a:rPr>
              <a:t>Herkennen van emoties en emotieregulatie</a:t>
            </a:r>
            <a:endParaRPr lang="nl-NL" sz="1600"/>
          </a:p>
        </p:txBody>
      </p:sp>
      <p:pic>
        <p:nvPicPr>
          <p:cNvPr id="1028" name="Picture 4" descr="Schoolboy holding a book over his head">
            <a:extLst>
              <a:ext uri="{FF2B5EF4-FFF2-40B4-BE49-F238E27FC236}">
                <a16:creationId xmlns:a16="http://schemas.microsoft.com/office/drawing/2014/main" id="{1E1F2864-39AC-5A17-629D-30BF2328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75" y="2198340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04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ac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1E6B"/>
      </a:accent1>
      <a:accent2>
        <a:srgbClr val="E86B23"/>
      </a:accent2>
      <a:accent3>
        <a:srgbClr val="F5AB3C"/>
      </a:accent3>
      <a:accent4>
        <a:srgbClr val="F8C57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3">
      <a:majorFont>
        <a:latin typeface="MuseoSans-900"/>
        <a:ea typeface=""/>
        <a:cs typeface=""/>
      </a:majorFont>
      <a:minorFont>
        <a:latin typeface="Museo Sans 3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C54023-2541-4E28-8275-429A4E4AAC44}" vid="{02CCB174-3326-4F56-8CCA-F1B4B6E6EC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685def-1dfe-492c-9237-435d4eaa44c7" xsi:nil="true"/>
    <lcf76f155ced4ddcb4097134ff3c332f xmlns="f483af34-8010-400a-840c-448e827596d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39FC5D4221946834E13C9D2D5BEB2" ma:contentTypeVersion="18" ma:contentTypeDescription="Een nieuw document maken." ma:contentTypeScope="" ma:versionID="0551a8234c1fa8e6d5ad07c68dfdba5c">
  <xsd:schema xmlns:xsd="http://www.w3.org/2001/XMLSchema" xmlns:xs="http://www.w3.org/2001/XMLSchema" xmlns:p="http://schemas.microsoft.com/office/2006/metadata/properties" xmlns:ns2="f483af34-8010-400a-840c-448e827596d6" xmlns:ns3="a8685def-1dfe-492c-9237-435d4eaa44c7" targetNamespace="http://schemas.microsoft.com/office/2006/metadata/properties" ma:root="true" ma:fieldsID="fb121a15dcebd1f466dadddb65c215c3" ns2:_="" ns3:_="">
    <xsd:import namespace="f483af34-8010-400a-840c-448e827596d6"/>
    <xsd:import namespace="a8685def-1dfe-492c-9237-435d4eaa4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3af34-8010-400a-840c-448e827596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ac2ec8c-fcd0-476b-8381-d48de43d53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85def-1dfe-492c-9237-435d4eaa4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e76f55-9b2a-45a6-9f55-348cfd8e982c}" ma:internalName="TaxCatchAll" ma:showField="CatchAllData" ma:web="a8685def-1dfe-492c-9237-435d4eaa4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B8B5E0-2DBA-47FF-9461-57A6610CBB19}">
  <ds:schemaRefs>
    <ds:schemaRef ds:uri="a8685def-1dfe-492c-9237-435d4eaa44c7"/>
    <ds:schemaRef ds:uri="http://schemas.microsoft.com/office/2006/documentManagement/types"/>
    <ds:schemaRef ds:uri="f483af34-8010-400a-840c-448e827596d6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7C02218-6DAC-4226-824C-6B97314956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7E383E-52EA-4CEB-8B68-A4C17BFD4B27}"/>
</file>

<file path=docProps/app.xml><?xml version="1.0" encoding="utf-8"?>
<Properties xmlns="http://schemas.openxmlformats.org/officeDocument/2006/extended-properties" xmlns:vt="http://schemas.openxmlformats.org/officeDocument/2006/docPropsVTypes">
  <Template>Clean Slide</Template>
  <TotalTime>2858</TotalTime>
  <Words>992</Words>
  <Application>Microsoft Office PowerPoint</Application>
  <PresentationFormat>Breedbeeld</PresentationFormat>
  <Paragraphs>332</Paragraphs>
  <Slides>33</Slides>
  <Notes>33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0" baseType="lpstr">
      <vt:lpstr>Arial</vt:lpstr>
      <vt:lpstr>Calibri</vt:lpstr>
      <vt:lpstr>Museo Sans 300</vt:lpstr>
      <vt:lpstr>Museo Sans 700</vt:lpstr>
      <vt:lpstr>MuseoSans-900</vt:lpstr>
      <vt:lpstr>Poppins SemiBold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USAMA MUSHTAQ</dc:creator>
  <cp:lastModifiedBy>Marloes Veen</cp:lastModifiedBy>
  <cp:revision>3</cp:revision>
  <dcterms:created xsi:type="dcterms:W3CDTF">2024-02-20T11:08:16Z</dcterms:created>
  <dcterms:modified xsi:type="dcterms:W3CDTF">2024-03-06T09:02:03Z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0x010100D8E39FC5D4221946834E13C9D2D5BEB2</vt:lpwstr>
  </property>
  <property fmtid="{D5CDD505-2E9C-101B-9397-08002B2CF9AE}" pid="3" name="MediaServiceImageTags">
    <vt:lpwstr/>
  </property>
</Properties>
</file>